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196"/>
  </p:notesMasterIdLst>
  <p:handoutMasterIdLst>
    <p:handoutMasterId r:id="rId197"/>
  </p:handoutMasterIdLst>
  <p:sldIdLst>
    <p:sldId id="262" r:id="rId2"/>
    <p:sldId id="264" r:id="rId3"/>
    <p:sldId id="525" r:id="rId4"/>
    <p:sldId id="600" r:id="rId5"/>
    <p:sldId id="601" r:id="rId6"/>
    <p:sldId id="758" r:id="rId7"/>
    <p:sldId id="760" r:id="rId8"/>
    <p:sldId id="759" r:id="rId9"/>
    <p:sldId id="602" r:id="rId10"/>
    <p:sldId id="603" r:id="rId11"/>
    <p:sldId id="604" r:id="rId12"/>
    <p:sldId id="605" r:id="rId13"/>
    <p:sldId id="606" r:id="rId14"/>
    <p:sldId id="609" r:id="rId15"/>
    <p:sldId id="610" r:id="rId16"/>
    <p:sldId id="611" r:id="rId17"/>
    <p:sldId id="612" r:id="rId18"/>
    <p:sldId id="613" r:id="rId19"/>
    <p:sldId id="614" r:id="rId20"/>
    <p:sldId id="617" r:id="rId21"/>
    <p:sldId id="699" r:id="rId22"/>
    <p:sldId id="607" r:id="rId23"/>
    <p:sldId id="618" r:id="rId24"/>
    <p:sldId id="615" r:id="rId25"/>
    <p:sldId id="619" r:id="rId26"/>
    <p:sldId id="623" r:id="rId27"/>
    <p:sldId id="620" r:id="rId28"/>
    <p:sldId id="621" r:id="rId29"/>
    <p:sldId id="622" r:id="rId30"/>
    <p:sldId id="616" r:id="rId31"/>
    <p:sldId id="624" r:id="rId32"/>
    <p:sldId id="608" r:id="rId33"/>
    <p:sldId id="625" r:id="rId34"/>
    <p:sldId id="636" r:id="rId35"/>
    <p:sldId id="629" r:id="rId36"/>
    <p:sldId id="637" r:id="rId37"/>
    <p:sldId id="630" r:id="rId38"/>
    <p:sldId id="638" r:id="rId39"/>
    <p:sldId id="631" r:id="rId40"/>
    <p:sldId id="700" r:id="rId41"/>
    <p:sldId id="632" r:id="rId42"/>
    <p:sldId id="639" r:id="rId43"/>
    <p:sldId id="640" r:id="rId44"/>
    <p:sldId id="641" r:id="rId45"/>
    <p:sldId id="642" r:id="rId46"/>
    <p:sldId id="643" r:id="rId47"/>
    <p:sldId id="644" r:id="rId48"/>
    <p:sldId id="645" r:id="rId49"/>
    <p:sldId id="646" r:id="rId50"/>
    <p:sldId id="647" r:id="rId51"/>
    <p:sldId id="685" r:id="rId52"/>
    <p:sldId id="686" r:id="rId53"/>
    <p:sldId id="687" r:id="rId54"/>
    <p:sldId id="688" r:id="rId55"/>
    <p:sldId id="689" r:id="rId56"/>
    <p:sldId id="690" r:id="rId57"/>
    <p:sldId id="691" r:id="rId58"/>
    <p:sldId id="692" r:id="rId59"/>
    <p:sldId id="693" r:id="rId60"/>
    <p:sldId id="694" r:id="rId61"/>
    <p:sldId id="695" r:id="rId62"/>
    <p:sldId id="696" r:id="rId63"/>
    <p:sldId id="701" r:id="rId64"/>
    <p:sldId id="648" r:id="rId65"/>
    <p:sldId id="652" r:id="rId66"/>
    <p:sldId id="653" r:id="rId67"/>
    <p:sldId id="654" r:id="rId68"/>
    <p:sldId id="655" r:id="rId69"/>
    <p:sldId id="656" r:id="rId70"/>
    <p:sldId id="657" r:id="rId71"/>
    <p:sldId id="658" r:id="rId72"/>
    <p:sldId id="659" r:id="rId73"/>
    <p:sldId id="660" r:id="rId74"/>
    <p:sldId id="661" r:id="rId75"/>
    <p:sldId id="662" r:id="rId76"/>
    <p:sldId id="663" r:id="rId77"/>
    <p:sldId id="702" r:id="rId78"/>
    <p:sldId id="664" r:id="rId79"/>
    <p:sldId id="665" r:id="rId80"/>
    <p:sldId id="666" r:id="rId81"/>
    <p:sldId id="667" r:id="rId82"/>
    <p:sldId id="668" r:id="rId83"/>
    <p:sldId id="669" r:id="rId84"/>
    <p:sldId id="670" r:id="rId85"/>
    <p:sldId id="671" r:id="rId86"/>
    <p:sldId id="672" r:id="rId87"/>
    <p:sldId id="673" r:id="rId88"/>
    <p:sldId id="674" r:id="rId89"/>
    <p:sldId id="675" r:id="rId90"/>
    <p:sldId id="676" r:id="rId91"/>
    <p:sldId id="677" r:id="rId92"/>
    <p:sldId id="678" r:id="rId93"/>
    <p:sldId id="679" r:id="rId94"/>
    <p:sldId id="680" r:id="rId95"/>
    <p:sldId id="681" r:id="rId96"/>
    <p:sldId id="682" r:id="rId97"/>
    <p:sldId id="683" r:id="rId98"/>
    <p:sldId id="703" r:id="rId99"/>
    <p:sldId id="704" r:id="rId100"/>
    <p:sldId id="705" r:id="rId101"/>
    <p:sldId id="706" r:id="rId102"/>
    <p:sldId id="707" r:id="rId103"/>
    <p:sldId id="708" r:id="rId104"/>
    <p:sldId id="709" r:id="rId105"/>
    <p:sldId id="710" r:id="rId106"/>
    <p:sldId id="711" r:id="rId107"/>
    <p:sldId id="712" r:id="rId108"/>
    <p:sldId id="713" r:id="rId109"/>
    <p:sldId id="714" r:id="rId110"/>
    <p:sldId id="715" r:id="rId111"/>
    <p:sldId id="716" r:id="rId112"/>
    <p:sldId id="717" r:id="rId113"/>
    <p:sldId id="718" r:id="rId114"/>
    <p:sldId id="719" r:id="rId115"/>
    <p:sldId id="921" r:id="rId116"/>
    <p:sldId id="720" r:id="rId117"/>
    <p:sldId id="721" r:id="rId118"/>
    <p:sldId id="764" r:id="rId119"/>
    <p:sldId id="765" r:id="rId120"/>
    <p:sldId id="725" r:id="rId121"/>
    <p:sldId id="726" r:id="rId122"/>
    <p:sldId id="761" r:id="rId123"/>
    <p:sldId id="762" r:id="rId124"/>
    <p:sldId id="722" r:id="rId125"/>
    <p:sldId id="727" r:id="rId126"/>
    <p:sldId id="763" r:id="rId127"/>
    <p:sldId id="723" r:id="rId128"/>
    <p:sldId id="952" r:id="rId129"/>
    <p:sldId id="953" r:id="rId130"/>
    <p:sldId id="766" r:id="rId131"/>
    <p:sldId id="767" r:id="rId132"/>
    <p:sldId id="768" r:id="rId133"/>
    <p:sldId id="787" r:id="rId134"/>
    <p:sldId id="789" r:id="rId135"/>
    <p:sldId id="772" r:id="rId136"/>
    <p:sldId id="769" r:id="rId137"/>
    <p:sldId id="771" r:id="rId138"/>
    <p:sldId id="791" r:id="rId139"/>
    <p:sldId id="775" r:id="rId140"/>
    <p:sldId id="774" r:id="rId141"/>
    <p:sldId id="929" r:id="rId142"/>
    <p:sldId id="928" r:id="rId143"/>
    <p:sldId id="930" r:id="rId144"/>
    <p:sldId id="946" r:id="rId145"/>
    <p:sldId id="947" r:id="rId146"/>
    <p:sldId id="948" r:id="rId147"/>
    <p:sldId id="949" r:id="rId148"/>
    <p:sldId id="776" r:id="rId149"/>
    <p:sldId id="777" r:id="rId150"/>
    <p:sldId id="778" r:id="rId151"/>
    <p:sldId id="779" r:id="rId152"/>
    <p:sldId id="780" r:id="rId153"/>
    <p:sldId id="781" r:id="rId154"/>
    <p:sldId id="797" r:id="rId155"/>
    <p:sldId id="798" r:id="rId156"/>
    <p:sldId id="799" r:id="rId157"/>
    <p:sldId id="800" r:id="rId158"/>
    <p:sldId id="796" r:id="rId159"/>
    <p:sldId id="792" r:id="rId160"/>
    <p:sldId id="794" r:id="rId161"/>
    <p:sldId id="795" r:id="rId162"/>
    <p:sldId id="793" r:id="rId163"/>
    <p:sldId id="801" r:id="rId164"/>
    <p:sldId id="919" r:id="rId165"/>
    <p:sldId id="920" r:id="rId166"/>
    <p:sldId id="922" r:id="rId167"/>
    <p:sldId id="923" r:id="rId168"/>
    <p:sldId id="936" r:id="rId169"/>
    <p:sldId id="937" r:id="rId170"/>
    <p:sldId id="938" r:id="rId171"/>
    <p:sldId id="939" r:id="rId172"/>
    <p:sldId id="942" r:id="rId173"/>
    <p:sldId id="941" r:id="rId174"/>
    <p:sldId id="925" r:id="rId175"/>
    <p:sldId id="943" r:id="rId176"/>
    <p:sldId id="924" r:id="rId177"/>
    <p:sldId id="926" r:id="rId178"/>
    <p:sldId id="927" r:id="rId179"/>
    <p:sldId id="944" r:id="rId180"/>
    <p:sldId id="945" r:id="rId181"/>
    <p:sldId id="909" r:id="rId182"/>
    <p:sldId id="910" r:id="rId183"/>
    <p:sldId id="911" r:id="rId184"/>
    <p:sldId id="912" r:id="rId185"/>
    <p:sldId id="913" r:id="rId186"/>
    <p:sldId id="914" r:id="rId187"/>
    <p:sldId id="915" r:id="rId188"/>
    <p:sldId id="916" r:id="rId189"/>
    <p:sldId id="918" r:id="rId190"/>
    <p:sldId id="932" r:id="rId191"/>
    <p:sldId id="934" r:id="rId192"/>
    <p:sldId id="935" r:id="rId193"/>
    <p:sldId id="773" r:id="rId194"/>
    <p:sldId id="933" r:id="rId195"/>
  </p:sldIdLst>
  <p:sldSz cx="9144000" cy="6858000" type="screen4x3"/>
  <p:notesSz cx="6858000" cy="9144000"/>
  <p:custDataLst>
    <p:tags r:id="rId198"/>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40A"/>
    <a:srgbClr val="D96709"/>
    <a:srgbClr val="554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2540" autoAdjust="0"/>
  </p:normalViewPr>
  <p:slideViewPr>
    <p:cSldViewPr>
      <p:cViewPr varScale="1">
        <p:scale>
          <a:sx n="67" d="100"/>
          <a:sy n="67" d="100"/>
        </p:scale>
        <p:origin x="1284" y="36"/>
      </p:cViewPr>
      <p:guideLst>
        <p:guide orient="horz" pos="2160"/>
        <p:guide pos="2880"/>
      </p:guideLst>
    </p:cSldViewPr>
  </p:slideViewPr>
  <p:notesTextViewPr>
    <p:cViewPr>
      <p:scale>
        <a:sx n="1" d="1"/>
        <a:sy n="1" d="1"/>
      </p:scale>
      <p:origin x="0" y="0"/>
    </p:cViewPr>
  </p:notesTextViewPr>
  <p:notesViewPr>
    <p:cSldViewPr>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notesMaster" Target="notesMasters/notesMaster1.xml"/><Relationship Id="rId20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handoutMaster" Target="handoutMasters/handoutMaster1.xml"/><Relationship Id="rId20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gs" Target="tags/tag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4A29E4C-39DC-4A01-96C8-EC2A5DED61EE}" type="datetimeFigureOut">
              <a:rPr lang="zh-CN" altLang="en-US"/>
              <a:t>2022/10/27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26C61364-4AC0-45E2-BC40-344B092CFBEC}"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宋体" panose="02010600030101010101" pitchFamily="2" charset="-122"/>
              </a:defRPr>
            </a:lvl1pPr>
          </a:lstStyle>
          <a:p>
            <a:pPr>
              <a:defRPr/>
            </a:pPr>
            <a:fld id="{C19D7751-E303-4E57-85DF-BDCD9444C085}" type="datetimeFigureOut">
              <a:rPr lang="zh-CN" altLang="en-US"/>
              <a:t>2022/10/27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9F58A08D-361A-4772-80C6-114E613E30F4}"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58A08D-361A-4772-80C6-114E613E30F4}" type="slidenum">
              <a:rPr lang="zh-CN" altLang="en-US" smtClean="0"/>
              <a:t>13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F58A08D-361A-4772-80C6-114E613E30F4}"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1BEC3809-5FA2-416E-85BF-5AEE84B31440}" type="datetimeFigureOut">
              <a:rPr lang="zh-CN" altLang="en-US"/>
              <a:t>2022/10/27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4053C48-544C-4424-B8C8-4A411EAA4EC3}"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cxnSp>
        <p:nvCxnSpPr>
          <p:cNvPr id="4" name="直接连接符 3"/>
          <p:cNvCxnSpPr/>
          <p:nvPr userDrawn="1"/>
        </p:nvCxnSpPr>
        <p:spPr>
          <a:xfrm>
            <a:off x="9525" y="63547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 name="TextBox 7"/>
          <p:cNvSpPr txBox="1">
            <a:spLocks noChangeArrowheads="1"/>
          </p:cNvSpPr>
          <p:nvPr userDrawn="1"/>
        </p:nvSpPr>
        <p:spPr bwMode="auto">
          <a:xfrm>
            <a:off x="22225" y="6424613"/>
            <a:ext cx="9096375" cy="401637"/>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a:latin typeface="Times New Roman" panose="02020603050405020304" pitchFamily="18" charset="0"/>
                <a:cs typeface="Times New Roman" panose="02020603050405020304" pitchFamily="18" charset="0"/>
              </a:rPr>
              <a:t>新疆农业大学计算机与信息工程学院                                                        </a:t>
            </a:r>
            <a:r>
              <a:rPr lang="en-US" altLang="zh-CN" sz="2000" b="1">
                <a:latin typeface="Times New Roman" panose="02020603050405020304" pitchFamily="18" charset="0"/>
                <a:cs typeface="Times New Roman" panose="02020603050405020304" pitchFamily="18" charset="0"/>
              </a:rPr>
              <a:t>2013-10</a:t>
            </a:r>
            <a:endParaRPr lang="zh-CN" altLang="en-US" sz="2000" b="1">
              <a:latin typeface="Times New Roman" panose="02020603050405020304" pitchFamily="18" charset="0"/>
              <a:cs typeface="Times New Roman" panose="02020603050405020304" pitchFamily="18" charset="0"/>
            </a:endParaRPr>
          </a:p>
        </p:txBody>
      </p:sp>
      <p:cxnSp>
        <p:nvCxnSpPr>
          <p:cNvPr id="6" name="直接连接符 5"/>
          <p:cNvCxnSpPr/>
          <p:nvPr userDrawn="1"/>
        </p:nvCxnSpPr>
        <p:spPr>
          <a:xfrm>
            <a:off x="34925" y="8175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81E9D753-0CD5-47FF-8FFA-F9FE367D0785}" type="datetimeFigureOut">
              <a:rPr lang="zh-CN" altLang="en-US"/>
              <a:t>2022/10/27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68E7D17-407C-4CF2-A66B-F49B674BC247}"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cxnSp>
        <p:nvCxnSpPr>
          <p:cNvPr id="4" name="直接连接符 3"/>
          <p:cNvCxnSpPr/>
          <p:nvPr userDrawn="1"/>
        </p:nvCxnSpPr>
        <p:spPr>
          <a:xfrm>
            <a:off x="9525" y="63547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 name="TextBox 7"/>
          <p:cNvSpPr txBox="1">
            <a:spLocks noChangeArrowheads="1"/>
          </p:cNvSpPr>
          <p:nvPr userDrawn="1"/>
        </p:nvSpPr>
        <p:spPr bwMode="auto">
          <a:xfrm>
            <a:off x="22225" y="6424613"/>
            <a:ext cx="9096375" cy="401637"/>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a:latin typeface="Times New Roman" panose="02020603050405020304" pitchFamily="18" charset="0"/>
                <a:cs typeface="Times New Roman" panose="02020603050405020304" pitchFamily="18" charset="0"/>
              </a:rPr>
              <a:t>新疆农业大学计算机与信息工程学院                                                        </a:t>
            </a:r>
            <a:r>
              <a:rPr lang="en-US" altLang="zh-CN" sz="2000" b="1">
                <a:latin typeface="Times New Roman" panose="02020603050405020304" pitchFamily="18" charset="0"/>
                <a:cs typeface="Times New Roman" panose="02020603050405020304" pitchFamily="18" charset="0"/>
              </a:rPr>
              <a:t>2013-10</a:t>
            </a:r>
            <a:endParaRPr lang="zh-CN" altLang="en-US" sz="2000" b="1">
              <a:latin typeface="Times New Roman" panose="02020603050405020304" pitchFamily="18" charset="0"/>
              <a:cs typeface="Times New Roman" panose="02020603050405020304" pitchFamily="18" charset="0"/>
            </a:endParaRPr>
          </a:p>
        </p:txBody>
      </p:sp>
      <p:cxnSp>
        <p:nvCxnSpPr>
          <p:cNvPr id="6" name="直接连接符 5"/>
          <p:cNvCxnSpPr/>
          <p:nvPr userDrawn="1"/>
        </p:nvCxnSpPr>
        <p:spPr>
          <a:xfrm>
            <a:off x="34925" y="8175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970E0393-9806-4A8C-9D16-4D2630B46F97}" type="datetimeFigureOut">
              <a:rPr lang="zh-CN" altLang="en-US"/>
              <a:t>2022/10/27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5E8C07D-9F8E-45DB-A062-0A83C40AD626}"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cxnSp>
        <p:nvCxnSpPr>
          <p:cNvPr id="5" name="直接连接符 4"/>
          <p:cNvCxnSpPr/>
          <p:nvPr userDrawn="1"/>
        </p:nvCxnSpPr>
        <p:spPr>
          <a:xfrm>
            <a:off x="9525" y="63547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 name="TextBox 7"/>
          <p:cNvSpPr txBox="1">
            <a:spLocks noChangeArrowheads="1"/>
          </p:cNvSpPr>
          <p:nvPr userDrawn="1"/>
        </p:nvSpPr>
        <p:spPr bwMode="auto">
          <a:xfrm>
            <a:off x="22225" y="6424613"/>
            <a:ext cx="9096375" cy="401637"/>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a:latin typeface="Times New Roman" panose="02020603050405020304" pitchFamily="18" charset="0"/>
                <a:cs typeface="Times New Roman" panose="02020603050405020304" pitchFamily="18" charset="0"/>
              </a:rPr>
              <a:t>新疆农业大学计算机与信息工程学院                                                        </a:t>
            </a:r>
            <a:r>
              <a:rPr lang="en-US" altLang="zh-CN" sz="2000" b="1">
                <a:latin typeface="Times New Roman" panose="02020603050405020304" pitchFamily="18" charset="0"/>
                <a:cs typeface="Times New Roman" panose="02020603050405020304" pitchFamily="18" charset="0"/>
              </a:rPr>
              <a:t>2013-10</a:t>
            </a:r>
            <a:endParaRPr lang="zh-CN" altLang="en-US" sz="2000" b="1">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a:xfrm>
            <a:off x="685800" y="152400"/>
            <a:ext cx="8062913" cy="973138"/>
          </a:xfrm>
        </p:spPr>
        <p:txBody>
          <a:bodyPr/>
          <a:lstStyle/>
          <a:p>
            <a:r>
              <a:rPr lang="zh-CN" altLang="en-US"/>
              <a:t>单击此处编辑母版标题样式</a:t>
            </a:r>
          </a:p>
        </p:txBody>
      </p:sp>
      <p:sp>
        <p:nvSpPr>
          <p:cNvPr id="3" name="文本占位符 2"/>
          <p:cNvSpPr>
            <a:spLocks noGrp="1"/>
          </p:cNvSpPr>
          <p:nvPr>
            <p:ph type="body" sz="half" idx="1"/>
          </p:nvPr>
        </p:nvSpPr>
        <p:spPr>
          <a:xfrm>
            <a:off x="684213" y="1341438"/>
            <a:ext cx="3771900" cy="46799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08513" y="1341438"/>
            <a:ext cx="3771900" cy="46799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p:cNvSpPr>
          <p:nvPr>
            <p:ph type="dt" sz="half" idx="10"/>
          </p:nvPr>
        </p:nvSpPr>
        <p:spPr>
          <a:xfrm>
            <a:off x="1371600" y="6248400"/>
            <a:ext cx="1905000" cy="457200"/>
          </a:xfrm>
        </p:spPr>
        <p:txBody>
          <a:bodyPr/>
          <a:lstStyle>
            <a:lvl1pPr>
              <a:defRPr/>
            </a:lvl1pPr>
          </a:lstStyle>
          <a:p>
            <a:pPr>
              <a:defRPr/>
            </a:pPr>
            <a:endParaRPr lang="en-US" altLang="zh-CN"/>
          </a:p>
        </p:txBody>
      </p:sp>
      <p:sp>
        <p:nvSpPr>
          <p:cNvPr id="8" name="页脚占位符 5"/>
          <p:cNvSpPr>
            <a:spLocks noGrp="1"/>
          </p:cNvSpPr>
          <p:nvPr>
            <p:ph type="ftr" sz="quarter" idx="11"/>
          </p:nvPr>
        </p:nvSpPr>
        <p:spPr>
          <a:xfrm>
            <a:off x="2916238" y="6524625"/>
            <a:ext cx="2895600" cy="457200"/>
          </a:xfrm>
        </p:spPr>
        <p:txBody>
          <a:bodyPr wrap="square" numCol="1" anchorCtr="0" compatLnSpc="1"/>
          <a:lstStyle>
            <a:lvl1pPr fontAlgn="base">
              <a:spcBef>
                <a:spcPct val="0"/>
              </a:spcBef>
              <a:spcAft>
                <a:spcPct val="0"/>
              </a:spcAft>
              <a:defRPr>
                <a:solidFill>
                  <a:srgbClr val="898989"/>
                </a:solidFill>
              </a:defRPr>
            </a:lvl1pPr>
          </a:lstStyle>
          <a:p>
            <a:pPr>
              <a:defRPr/>
            </a:pPr>
            <a:r>
              <a:rPr lang="zh-CN" altLang="en-US"/>
              <a:t>北京邮电大学出版社</a:t>
            </a:r>
          </a:p>
        </p:txBody>
      </p:sp>
      <p:sp>
        <p:nvSpPr>
          <p:cNvPr id="9" name="灯片编号占位符 6"/>
          <p:cNvSpPr>
            <a:spLocks noGrp="1"/>
          </p:cNvSpPr>
          <p:nvPr>
            <p:ph type="sldNum" sz="quarter" idx="12"/>
          </p:nvPr>
        </p:nvSpPr>
        <p:spPr>
          <a:xfrm>
            <a:off x="6718300" y="6248400"/>
            <a:ext cx="1905000" cy="457200"/>
          </a:xfrm>
        </p:spPr>
        <p:txBody>
          <a:bodyPr/>
          <a:lstStyle>
            <a:lvl1pPr>
              <a:defRPr/>
            </a:lvl1pPr>
          </a:lstStyle>
          <a:p>
            <a:pPr>
              <a:defRPr/>
            </a:pPr>
            <a:fld id="{59AC7C2F-24D9-4DF7-BC05-E7C9CC0E9019}" type="slidenum">
              <a:rPr lang="en-US" altLang="zh-CN"/>
              <a:t>‹#›</a:t>
            </a:fld>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34925" y="8175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07504" y="0"/>
            <a:ext cx="8951890" cy="785956"/>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8103604-D110-4530-BDA4-DC9EF692684C}" type="datetimeFigureOut">
              <a:rPr lang="zh-CN" altLang="en-US"/>
              <a:t>2022/10/27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1AF486F-A628-4F82-8D2F-BA728352AE8D}"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55DEE1E0-6D01-4531-9787-E4BE73F6DEDF}" type="datetimeFigureOut">
              <a:rPr lang="zh-CN" altLang="en-US"/>
              <a:t>2022/10/27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9127323-FD59-4EF8-A542-E81F545D22C4}"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cxnSp>
        <p:nvCxnSpPr>
          <p:cNvPr id="5" name="直接连接符 4"/>
          <p:cNvCxnSpPr/>
          <p:nvPr userDrawn="1"/>
        </p:nvCxnSpPr>
        <p:spPr>
          <a:xfrm>
            <a:off x="9525" y="63547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 name="TextBox 7"/>
          <p:cNvSpPr txBox="1">
            <a:spLocks noChangeArrowheads="1"/>
          </p:cNvSpPr>
          <p:nvPr userDrawn="1"/>
        </p:nvSpPr>
        <p:spPr bwMode="auto">
          <a:xfrm>
            <a:off x="22225" y="6424613"/>
            <a:ext cx="9096375" cy="401637"/>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a:latin typeface="Times New Roman" panose="02020603050405020304" pitchFamily="18" charset="0"/>
                <a:cs typeface="Times New Roman" panose="02020603050405020304" pitchFamily="18" charset="0"/>
              </a:rPr>
              <a:t>新疆农业大学计算机与信息工程学院                                                        </a:t>
            </a:r>
            <a:r>
              <a:rPr lang="en-US" altLang="zh-CN" sz="2000" b="1">
                <a:latin typeface="Times New Roman" panose="02020603050405020304" pitchFamily="18" charset="0"/>
                <a:cs typeface="Times New Roman" panose="02020603050405020304" pitchFamily="18" charset="0"/>
              </a:rPr>
              <a:t>2013-10</a:t>
            </a:r>
            <a:endParaRPr lang="zh-CN" altLang="en-US" sz="2000" b="1">
              <a:latin typeface="Times New Roman" panose="02020603050405020304" pitchFamily="18" charset="0"/>
              <a:cs typeface="Times New Roman" panose="02020603050405020304" pitchFamily="18" charset="0"/>
            </a:endParaRPr>
          </a:p>
        </p:txBody>
      </p:sp>
      <p:cxnSp>
        <p:nvCxnSpPr>
          <p:cNvPr id="7" name="直接连接符 6"/>
          <p:cNvCxnSpPr/>
          <p:nvPr userDrawn="1"/>
        </p:nvCxnSpPr>
        <p:spPr>
          <a:xfrm>
            <a:off x="34925" y="8175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a:defRPr/>
            </a:lvl1pPr>
          </a:lstStyle>
          <a:p>
            <a:pPr>
              <a:defRPr/>
            </a:pPr>
            <a:fld id="{A683C83A-4E6B-4869-8F84-6F899312EF86}" type="datetimeFigureOut">
              <a:rPr lang="zh-CN" altLang="en-US"/>
              <a:t>2022/10/27</a:t>
            </a:fld>
            <a:endParaRPr lang="zh-CN" altLang="en-US"/>
          </a:p>
        </p:txBody>
      </p:sp>
      <p:sp>
        <p:nvSpPr>
          <p:cNvPr id="9" name="页脚占位符 4"/>
          <p:cNvSpPr>
            <a:spLocks noGrp="1"/>
          </p:cNvSpPr>
          <p:nvPr>
            <p:ph type="ftr" sz="quarter" idx="11"/>
          </p:nvPr>
        </p:nvSpPr>
        <p:spPr/>
        <p:txBody>
          <a:bodyPr/>
          <a:lstStyle>
            <a:lvl1pPr>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vl1pPr>
          </a:lstStyle>
          <a:p>
            <a:pPr>
              <a:defRPr/>
            </a:pPr>
            <a:fld id="{130A5B69-4A62-4187-A0B3-27CC0836A42E}"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9CD4E22E-E68A-415B-BAFC-56E79A8FB201}" type="datetimeFigureOut">
              <a:rPr lang="zh-CN" altLang="en-US"/>
              <a:t>2022/10/27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FD80585-0F97-4F1C-B296-8A904066622F}"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 name="直接连接符 2"/>
          <p:cNvCxnSpPr/>
          <p:nvPr userDrawn="1"/>
        </p:nvCxnSpPr>
        <p:spPr>
          <a:xfrm>
            <a:off x="34925" y="8175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pPr>
              <a:defRPr/>
            </a:pPr>
            <a:fld id="{7AFEFD3C-856D-4641-A54C-31F4888E2D81}" type="datetimeFigureOut">
              <a:rPr lang="zh-CN" altLang="en-US"/>
              <a:t>2022/10/27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7322500-97D9-476D-8BD7-55C0B4F489E5}"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a:off x="34925" y="8175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 name="日期占位符 3"/>
          <p:cNvSpPr>
            <a:spLocks noGrp="1"/>
          </p:cNvSpPr>
          <p:nvPr>
            <p:ph type="dt" sz="half" idx="10"/>
          </p:nvPr>
        </p:nvSpPr>
        <p:spPr/>
        <p:txBody>
          <a:bodyPr/>
          <a:lstStyle>
            <a:lvl1pPr>
              <a:defRPr/>
            </a:lvl1pPr>
          </a:lstStyle>
          <a:p>
            <a:pPr>
              <a:defRPr/>
            </a:pPr>
            <a:fld id="{55EC0280-500A-4326-AD18-E8D9E1C84CEF}" type="datetimeFigureOut">
              <a:rPr lang="zh-CN" altLang="en-US"/>
              <a:t>2022/10/27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83F5AE4-CCE4-491D-A75D-E28D7F2D0183}"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cxnSp>
        <p:nvCxnSpPr>
          <p:cNvPr id="5" name="直接连接符 4"/>
          <p:cNvCxnSpPr/>
          <p:nvPr userDrawn="1"/>
        </p:nvCxnSpPr>
        <p:spPr>
          <a:xfrm>
            <a:off x="9525" y="63547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 name="TextBox 7"/>
          <p:cNvSpPr txBox="1">
            <a:spLocks noChangeArrowheads="1"/>
          </p:cNvSpPr>
          <p:nvPr userDrawn="1"/>
        </p:nvSpPr>
        <p:spPr bwMode="auto">
          <a:xfrm>
            <a:off x="22225" y="6424613"/>
            <a:ext cx="9096375" cy="401637"/>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a:latin typeface="Times New Roman" panose="02020603050405020304" pitchFamily="18" charset="0"/>
                <a:cs typeface="Times New Roman" panose="02020603050405020304" pitchFamily="18" charset="0"/>
              </a:rPr>
              <a:t>新疆农业大学计算机与信息工程学院                                                        </a:t>
            </a:r>
            <a:r>
              <a:rPr lang="en-US" altLang="zh-CN" sz="2000" b="1">
                <a:latin typeface="Times New Roman" panose="02020603050405020304" pitchFamily="18" charset="0"/>
                <a:cs typeface="Times New Roman" panose="02020603050405020304" pitchFamily="18" charset="0"/>
              </a:rPr>
              <a:t>2013-10</a:t>
            </a:r>
            <a:endParaRPr lang="zh-CN" altLang="en-US" sz="2000" b="1">
              <a:latin typeface="Times New Roman" panose="02020603050405020304" pitchFamily="18" charset="0"/>
              <a:cs typeface="Times New Roman" panose="02020603050405020304" pitchFamily="18" charset="0"/>
            </a:endParaRPr>
          </a:p>
        </p:txBody>
      </p:sp>
      <p:cxnSp>
        <p:nvCxnSpPr>
          <p:cNvPr id="7" name="直接连接符 6"/>
          <p:cNvCxnSpPr/>
          <p:nvPr userDrawn="1"/>
        </p:nvCxnSpPr>
        <p:spPr>
          <a:xfrm>
            <a:off x="34925" y="8175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日期占位符 3"/>
          <p:cNvSpPr>
            <a:spLocks noGrp="1"/>
          </p:cNvSpPr>
          <p:nvPr>
            <p:ph type="dt" sz="half" idx="10"/>
          </p:nvPr>
        </p:nvSpPr>
        <p:spPr/>
        <p:txBody>
          <a:bodyPr/>
          <a:lstStyle>
            <a:lvl1pPr>
              <a:defRPr/>
            </a:lvl1pPr>
          </a:lstStyle>
          <a:p>
            <a:pPr>
              <a:defRPr/>
            </a:pPr>
            <a:fld id="{5E1F3BE3-7266-40DF-A859-E555671A8D9B}" type="datetimeFigureOut">
              <a:rPr lang="zh-CN" altLang="en-US"/>
              <a:t>2022/10/27</a:t>
            </a:fld>
            <a:endParaRPr lang="zh-CN" altLang="en-US"/>
          </a:p>
        </p:txBody>
      </p:sp>
      <p:sp>
        <p:nvSpPr>
          <p:cNvPr id="9" name="页脚占位符 4"/>
          <p:cNvSpPr>
            <a:spLocks noGrp="1"/>
          </p:cNvSpPr>
          <p:nvPr>
            <p:ph type="ftr" sz="quarter" idx="11"/>
          </p:nvPr>
        </p:nvSpPr>
        <p:spPr/>
        <p:txBody>
          <a:bodyPr/>
          <a:lstStyle>
            <a:lvl1pPr>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vl1pPr>
          </a:lstStyle>
          <a:p>
            <a:pPr>
              <a:defRPr/>
            </a:pPr>
            <a:fld id="{329B8501-8ED5-4E18-8ED1-0625AD8962E7}"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cxnSp>
        <p:nvCxnSpPr>
          <p:cNvPr id="5" name="直接连接符 4"/>
          <p:cNvCxnSpPr/>
          <p:nvPr userDrawn="1"/>
        </p:nvCxnSpPr>
        <p:spPr>
          <a:xfrm>
            <a:off x="9525" y="63547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 name="TextBox 7"/>
          <p:cNvSpPr txBox="1">
            <a:spLocks noChangeArrowheads="1"/>
          </p:cNvSpPr>
          <p:nvPr userDrawn="1"/>
        </p:nvSpPr>
        <p:spPr bwMode="auto">
          <a:xfrm>
            <a:off x="22225" y="6424613"/>
            <a:ext cx="9096375" cy="401637"/>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a:latin typeface="Times New Roman" panose="02020603050405020304" pitchFamily="18" charset="0"/>
                <a:cs typeface="Times New Roman" panose="02020603050405020304" pitchFamily="18" charset="0"/>
              </a:rPr>
              <a:t>新疆农业大学计算机与信息工程学院                                                        </a:t>
            </a:r>
            <a:r>
              <a:rPr lang="en-US" altLang="zh-CN" sz="2000" b="1">
                <a:latin typeface="Times New Roman" panose="02020603050405020304" pitchFamily="18" charset="0"/>
                <a:cs typeface="Times New Roman" panose="02020603050405020304" pitchFamily="18" charset="0"/>
              </a:rPr>
              <a:t>2013-10</a:t>
            </a:r>
            <a:endParaRPr lang="zh-CN" altLang="en-US" sz="2000" b="1">
              <a:latin typeface="Times New Roman" panose="02020603050405020304" pitchFamily="18" charset="0"/>
              <a:cs typeface="Times New Roman" panose="02020603050405020304" pitchFamily="18" charset="0"/>
            </a:endParaRPr>
          </a:p>
        </p:txBody>
      </p:sp>
      <p:cxnSp>
        <p:nvCxnSpPr>
          <p:cNvPr id="7" name="直接连接符 6"/>
          <p:cNvCxnSpPr/>
          <p:nvPr userDrawn="1"/>
        </p:nvCxnSpPr>
        <p:spPr>
          <a:xfrm>
            <a:off x="34925" y="8175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日期占位符 3"/>
          <p:cNvSpPr>
            <a:spLocks noGrp="1"/>
          </p:cNvSpPr>
          <p:nvPr>
            <p:ph type="dt" sz="half" idx="10"/>
          </p:nvPr>
        </p:nvSpPr>
        <p:spPr/>
        <p:txBody>
          <a:bodyPr/>
          <a:lstStyle>
            <a:lvl1pPr>
              <a:defRPr/>
            </a:lvl1pPr>
          </a:lstStyle>
          <a:p>
            <a:pPr>
              <a:defRPr/>
            </a:pPr>
            <a:fld id="{5BDE7E71-59C9-4221-8E4A-01D9762766C6}" type="datetimeFigureOut">
              <a:rPr lang="zh-CN" altLang="en-US"/>
              <a:t>2022/10/27</a:t>
            </a:fld>
            <a:endParaRPr lang="zh-CN" altLang="en-US"/>
          </a:p>
        </p:txBody>
      </p:sp>
      <p:sp>
        <p:nvSpPr>
          <p:cNvPr id="9" name="页脚占位符 4"/>
          <p:cNvSpPr>
            <a:spLocks noGrp="1"/>
          </p:cNvSpPr>
          <p:nvPr>
            <p:ph type="ftr" sz="quarter" idx="11"/>
          </p:nvPr>
        </p:nvSpPr>
        <p:spPr/>
        <p:txBody>
          <a:bodyPr/>
          <a:lstStyle>
            <a:lvl1pPr>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vl1pPr>
          </a:lstStyle>
          <a:p>
            <a:pPr>
              <a:defRPr/>
            </a:pPr>
            <a:fld id="{94AFB1EC-4AD3-498B-A2C5-760E454F296E}"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225" y="26988"/>
            <a:ext cx="908367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49263" y="11255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0DD85C7-CA30-4DDE-AA27-E6884E1C0E11}" type="datetimeFigureOut">
              <a:rPr lang="zh-CN" altLang="en-US"/>
              <a:t>2022/10/27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714717FA-7627-4324-B732-9C4DE0EF5826}" type="slidenum">
              <a:rPr lang="zh-CN" altLang="en-US"/>
              <a:t>‹#›</a:t>
            </a:fld>
            <a:endParaRPr lang="zh-CN" altLang="en-US"/>
          </a:p>
        </p:txBody>
      </p:sp>
      <p:cxnSp>
        <p:nvCxnSpPr>
          <p:cNvPr id="7" name="直接连接符 6"/>
          <p:cNvCxnSpPr/>
          <p:nvPr userDrawn="1"/>
        </p:nvCxnSpPr>
        <p:spPr>
          <a:xfrm>
            <a:off x="9525" y="6354763"/>
            <a:ext cx="9109075" cy="0"/>
          </a:xfrm>
          <a:prstGeom prst="line">
            <a:avLst/>
          </a:prstGeom>
          <a:ln w="3810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2225" y="6424613"/>
            <a:ext cx="9096375" cy="396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a:latin typeface="Times New Roman" panose="02020603050405020304" pitchFamily="18" charset="0"/>
                <a:cs typeface="Times New Roman" panose="02020603050405020304" pitchFamily="18" charset="0"/>
              </a:rPr>
              <a:t>新疆农业大学计算机与信息工程学院                                                        </a:t>
            </a:r>
            <a:r>
              <a:rPr lang="en-US" altLang="zh-CN" sz="2000" b="1">
                <a:latin typeface="Times New Roman" panose="02020603050405020304" pitchFamily="18" charset="0"/>
                <a:cs typeface="Times New Roman" panose="02020603050405020304" pitchFamily="18" charset="0"/>
              </a:rPr>
              <a:t>2022-09</a:t>
            </a:r>
            <a:endParaRPr lang="zh-CN" altLang="en-US" sz="2000" b="1">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000">
          <a:solidFill>
            <a:schemeClr val="tx1"/>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000">
          <a:solidFill>
            <a:schemeClr val="tx1"/>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000">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GIF"/><Relationship Id="rId1" Type="http://schemas.openxmlformats.org/officeDocument/2006/relationships/slideLayout" Target="../slideLayouts/slideLayout2.xml"/><Relationship Id="rId5" Type="http://schemas.openxmlformats.org/officeDocument/2006/relationships/image" Target="../media/image102.GIF"/><Relationship Id="rId4" Type="http://schemas.openxmlformats.org/officeDocument/2006/relationships/image" Target="../media/image101.GIF"/></Relationships>
</file>

<file path=ppt/slides/_rels/slide134.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280.png"/><Relationship Id="rId4" Type="http://schemas.openxmlformats.org/officeDocument/2006/relationships/image" Target="../media/image131.png"/></Relationships>
</file>

<file path=ppt/slides/_rels/slide16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8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hyperlink" Target="https://baike.baidu.com/item/%E4%BA%BA%E5%B7%A5%E6%99%BA%E8%83%BD/9180?fromModule=lemma_inlink" TargetMode="External"/><Relationship Id="rId7" Type="http://schemas.openxmlformats.org/officeDocument/2006/relationships/hyperlink" Target="https://baike.baidu.com/item/anaconda/20407441?fromModule=lemma_inlink" TargetMode="External"/><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hyperlink" Target="https://baike.baidu.com/item/pip/20435212?fromModule=lemma_inlink" TargetMode="External"/><Relationship Id="rId5" Type="http://schemas.openxmlformats.org/officeDocument/2006/relationships/hyperlink" Target="https://baike.baidu.com/item/%E5%BA%94%E7%94%A8%E7%A8%8B%E5%BA%8F%E6%8E%A5%E5%8F%A3/10418844?fromModule=lemma_inlink" TargetMode="External"/><Relationship Id="rId4" Type="http://schemas.openxmlformats.org/officeDocument/2006/relationships/hyperlink" Target="https://baike.baidu.com/item/%E8%B0%B7%E6%AD%8C%E5%A4%A7%E8%84%91/4649855?fromModule=lemma_inlink" TargetMode="External"/></Relationships>
</file>

<file path=ppt/slides/_rels/slide1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92150"/>
          </a:xfrm>
          <a:prstGeom prst="rect">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600" b="1" dirty="0">
              <a:solidFill>
                <a:srgbClr val="FFFF00"/>
              </a:solidFill>
            </a:endParaRPr>
          </a:p>
        </p:txBody>
      </p:sp>
      <p:sp>
        <p:nvSpPr>
          <p:cNvPr id="5" name="矩形 4"/>
          <p:cNvSpPr/>
          <p:nvPr/>
        </p:nvSpPr>
        <p:spPr>
          <a:xfrm>
            <a:off x="20638" y="5805488"/>
            <a:ext cx="9144000" cy="1052512"/>
          </a:xfrm>
          <a:prstGeom prst="rect">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bg1"/>
                </a:solidFill>
              </a:rPr>
              <a:t>新疆农业大学计算机与信息工程学院</a:t>
            </a:r>
            <a:endParaRPr lang="en-US" altLang="zh-CN" sz="2800" b="1" dirty="0">
              <a:solidFill>
                <a:schemeClr val="bg1"/>
              </a:solidFill>
            </a:endParaRPr>
          </a:p>
          <a:p>
            <a:pPr algn="ctr" eaLnBrk="1" hangingPunct="1">
              <a:defRPr/>
            </a:pPr>
            <a:r>
              <a:rPr lang="en-US" altLang="zh-CN" sz="2800" b="1" dirty="0">
                <a:solidFill>
                  <a:schemeClr val="bg1"/>
                </a:solidFill>
              </a:rPr>
              <a:t>cs.xjau.edu.cn</a:t>
            </a:r>
            <a:endParaRPr lang="zh-CN" altLang="en-US" sz="2800" b="1" dirty="0">
              <a:solidFill>
                <a:schemeClr val="bg1"/>
              </a:solidFill>
            </a:endParaRPr>
          </a:p>
        </p:txBody>
      </p:sp>
      <p:cxnSp>
        <p:nvCxnSpPr>
          <p:cNvPr id="7" name="直接连接符 6"/>
          <p:cNvCxnSpPr/>
          <p:nvPr/>
        </p:nvCxnSpPr>
        <p:spPr>
          <a:xfrm>
            <a:off x="900113" y="3060700"/>
            <a:ext cx="7416800" cy="0"/>
          </a:xfrm>
          <a:prstGeom prst="line">
            <a:avLst/>
          </a:prstGeom>
          <a:ln w="63500">
            <a:solidFill>
              <a:srgbClr val="0000CC"/>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5650" y="2146300"/>
            <a:ext cx="7704138" cy="823913"/>
          </a:xfrm>
          <a:prstGeom prst="rect">
            <a:avLst/>
          </a:prstGeom>
          <a:noFill/>
        </p:spPr>
        <p:txBody>
          <a:bodyPr>
            <a:spAutoFit/>
          </a:bodyPr>
          <a:lstStyle/>
          <a:p>
            <a:pPr algn="ctr" eaLnBrk="1" fontAlgn="auto" hangingPunct="1">
              <a:spcBef>
                <a:spcPts val="0"/>
              </a:spcBef>
              <a:spcAft>
                <a:spcPts val="0"/>
              </a:spcAft>
              <a:defRPr/>
            </a:pPr>
            <a:r>
              <a:rPr lang="en-US" altLang="zh-CN" sz="4800" b="1" dirty="0">
                <a:effectLst>
                  <a:outerShdw blurRad="50800" dist="38100" dir="18900000" algn="bl" rotWithShape="0">
                    <a:prstClr val="black">
                      <a:alpha val="40000"/>
                    </a:prstClr>
                  </a:outerShdw>
                </a:effectLst>
                <a:latin typeface="Times New Roman" panose="02020603050405020304" pitchFamily="18" charset="0"/>
                <a:ea typeface="+mn-ea"/>
                <a:cs typeface="Times New Roman" panose="02020603050405020304" pitchFamily="18" charset="0"/>
              </a:rPr>
              <a:t>Python and Data Science</a:t>
            </a:r>
            <a:endParaRPr lang="zh-CN" altLang="en-US" sz="4800" b="1" dirty="0">
              <a:effectLst>
                <a:outerShdw blurRad="50800" dist="38100" dir="18900000" algn="bl" rotWithShape="0">
                  <a:prstClr val="black">
                    <a:alpha val="40000"/>
                  </a:prstClr>
                </a:outerShdw>
              </a:effectLst>
              <a:latin typeface="Times New Roman" panose="02020603050405020304" pitchFamily="18" charset="0"/>
              <a:ea typeface="+mn-ea"/>
              <a:cs typeface="Times New Roman" panose="02020603050405020304" pitchFamily="18" charset="0"/>
            </a:endParaRPr>
          </a:p>
        </p:txBody>
      </p:sp>
      <p:sp>
        <p:nvSpPr>
          <p:cNvPr id="13" name="TextBox 12"/>
          <p:cNvSpPr txBox="1"/>
          <p:nvPr/>
        </p:nvSpPr>
        <p:spPr>
          <a:xfrm>
            <a:off x="827088" y="3143250"/>
            <a:ext cx="7705725" cy="1006475"/>
          </a:xfrm>
          <a:prstGeom prst="rect">
            <a:avLst/>
          </a:prstGeom>
          <a:noFill/>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6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Python</a:t>
            </a:r>
            <a:r>
              <a:rPr lang="zh-CN" altLang="en-US" sz="6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与数据科学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2"/>
          <a:stretch>
            <a:fillRect/>
          </a:stretch>
        </p:blipFill>
        <p:spPr>
          <a:xfrm>
            <a:off x="827584" y="1166018"/>
            <a:ext cx="8131630" cy="4525963"/>
          </a:xfrm>
          <a:prstGeom prst="rect">
            <a:avLst/>
          </a:prstGeom>
        </p:spPr>
      </p:pic>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j-cs"/>
              </a:rPr>
              <a:t>前言</a:t>
            </a:r>
            <a:endParaRPr lang="zh-CN" altLang="en-US" sz="4400" b="1" dirty="0"/>
          </a:p>
        </p:txBody>
      </p:sp>
      <p:sp>
        <p:nvSpPr>
          <p:cNvPr id="4" name="文本框 3"/>
          <p:cNvSpPr txBox="1"/>
          <p:nvPr/>
        </p:nvSpPr>
        <p:spPr>
          <a:xfrm>
            <a:off x="323528" y="1166018"/>
            <a:ext cx="6912768" cy="400110"/>
          </a:xfrm>
          <a:prstGeom prst="rect">
            <a:avLst/>
          </a:prstGeom>
          <a:noFill/>
        </p:spPr>
        <p:txBody>
          <a:bodyPr wrap="square">
            <a:spAutoFit/>
          </a:bodyPr>
          <a:lstStyle/>
          <a:p>
            <a:r>
              <a:rPr lang="en-US" altLang="zh-CN" sz="2000" dirty="0"/>
              <a:t>1956</a:t>
            </a:r>
            <a:r>
              <a:rPr lang="zh-CN" altLang="en-US" sz="2000" dirty="0"/>
              <a:t>年“达特茅斯大学人工智能夏季研讨会”的部分参加</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41486" y="908720"/>
            <a:ext cx="8951912" cy="1508105"/>
          </a:xfrm>
          <a:prstGeom prst="rect">
            <a:avLst/>
          </a:prstGeom>
          <a:noFill/>
        </p:spPr>
        <p:txBody>
          <a:bodyPr wrap="square">
            <a:spAutoFit/>
          </a:bodyPr>
          <a:lstStyle/>
          <a:p>
            <a:r>
              <a:rPr lang="zh-CN" altLang="en-US" sz="2000" b="1" dirty="0"/>
              <a:t>神经网络的结构：</a:t>
            </a:r>
          </a:p>
          <a:p>
            <a:pPr marL="285750" indent="-285750">
              <a:buFont typeface="Arial" panose="020B0604020202020204" pitchFamily="34" charset="0"/>
              <a:buChar char="•"/>
            </a:pPr>
            <a:r>
              <a:rPr lang="zh-CN" altLang="en-US" dirty="0"/>
              <a:t>在人工智能领域，有一个有趣的派别是“仿生学派”，也被称为“飞鸟派”。基本想法是：如果我们想要学习飞翔就要向飞鸟学习。</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神经网络就属于仿生派的思想。它模拟的是人脑神经的工作机理。</a:t>
            </a:r>
          </a:p>
        </p:txBody>
      </p:sp>
      <p:pic>
        <p:nvPicPr>
          <p:cNvPr id="4" name="图片 3"/>
          <p:cNvPicPr>
            <a:picLocks noChangeAspect="1"/>
          </p:cNvPicPr>
          <p:nvPr/>
        </p:nvPicPr>
        <p:blipFill>
          <a:blip r:embed="rId2"/>
          <a:stretch>
            <a:fillRect/>
          </a:stretch>
        </p:blipFill>
        <p:spPr>
          <a:xfrm>
            <a:off x="1115616" y="3306186"/>
            <a:ext cx="3168352" cy="2477885"/>
          </a:xfrm>
          <a:prstGeom prst="rect">
            <a:avLst/>
          </a:prstGeom>
        </p:spPr>
      </p:pic>
      <p:pic>
        <p:nvPicPr>
          <p:cNvPr id="5" name="图片 4"/>
          <p:cNvPicPr>
            <a:picLocks noChangeAspect="1"/>
          </p:cNvPicPr>
          <p:nvPr/>
        </p:nvPicPr>
        <p:blipFill>
          <a:blip r:embed="rId3"/>
          <a:stretch>
            <a:fillRect/>
          </a:stretch>
        </p:blipFill>
        <p:spPr>
          <a:xfrm>
            <a:off x="4283968" y="3068960"/>
            <a:ext cx="4166543" cy="2572706"/>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8856538" cy="2430152"/>
          </a:xfrm>
          <a:prstGeom prst="rect">
            <a:avLst/>
          </a:prstGeom>
          <a:noFill/>
        </p:spPr>
        <p:txBody>
          <a:bodyPr wrap="square">
            <a:spAutoFit/>
          </a:bodyPr>
          <a:lstStyle/>
          <a:p>
            <a:r>
              <a:rPr lang="zh-CN" altLang="en-US" sz="2000" b="1" dirty="0"/>
              <a:t>神经网络的主要优点：</a:t>
            </a:r>
          </a:p>
          <a:p>
            <a:pPr marL="285750" indent="-285750">
              <a:lnSpc>
                <a:spcPct val="150000"/>
              </a:lnSpc>
              <a:buFont typeface="Arial" panose="020B0604020202020204" pitchFamily="34" charset="0"/>
              <a:buChar char="•"/>
            </a:pPr>
            <a:r>
              <a:rPr lang="zh-CN" altLang="en-US" dirty="0"/>
              <a:t>非线性：可解决线性、非线性问题</a:t>
            </a:r>
          </a:p>
          <a:p>
            <a:pPr marL="285750" indent="-285750">
              <a:lnSpc>
                <a:spcPct val="150000"/>
              </a:lnSpc>
              <a:buFont typeface="Arial" panose="020B0604020202020204" pitchFamily="34" charset="0"/>
              <a:buChar char="•"/>
            </a:pPr>
            <a:r>
              <a:rPr lang="zh-CN" altLang="en-US" dirty="0"/>
              <a:t>自学习：通过对经验学习，动态调整系统参数</a:t>
            </a:r>
          </a:p>
          <a:p>
            <a:pPr marL="285750" indent="-285750">
              <a:lnSpc>
                <a:spcPct val="150000"/>
              </a:lnSpc>
              <a:buFont typeface="Arial" panose="020B0604020202020204" pitchFamily="34" charset="0"/>
              <a:buChar char="•"/>
            </a:pPr>
            <a:r>
              <a:rPr lang="zh-CN" altLang="en-US" dirty="0"/>
              <a:t>联想记忆功能：能够根据时间线，将相关的上下文知识作为输入，例如循环神经网络</a:t>
            </a:r>
          </a:p>
          <a:p>
            <a:pPr marL="285750" indent="-285750">
              <a:lnSpc>
                <a:spcPct val="150000"/>
              </a:lnSpc>
              <a:buFont typeface="Arial" panose="020B0604020202020204" pitchFamily="34" charset="0"/>
              <a:buChar char="•"/>
            </a:pPr>
            <a:r>
              <a:rPr lang="zh-CN" altLang="en-US" dirty="0"/>
              <a:t>容错性：也称鲁棒性，结构上是并行操作，能够减少内部神经元的相互影响</a:t>
            </a:r>
          </a:p>
        </p:txBody>
      </p:sp>
      <p:pic>
        <p:nvPicPr>
          <p:cNvPr id="4" name="图片 3"/>
          <p:cNvPicPr>
            <a:picLocks noChangeAspect="1"/>
          </p:cNvPicPr>
          <p:nvPr/>
        </p:nvPicPr>
        <p:blipFill>
          <a:blip r:embed="rId2"/>
          <a:stretch>
            <a:fillRect/>
          </a:stretch>
        </p:blipFill>
        <p:spPr>
          <a:xfrm>
            <a:off x="1108885" y="3693564"/>
            <a:ext cx="6950042" cy="2255716"/>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857791"/>
            <a:ext cx="9036050" cy="2014654"/>
          </a:xfrm>
          <a:prstGeom prst="rect">
            <a:avLst/>
          </a:prstGeom>
          <a:noFill/>
        </p:spPr>
        <p:txBody>
          <a:bodyPr wrap="square">
            <a:spAutoFit/>
          </a:bodyPr>
          <a:lstStyle/>
          <a:p>
            <a:r>
              <a:rPr lang="zh-CN" altLang="en-US" sz="2000" b="1" dirty="0"/>
              <a:t>神经网络的主要缺点：</a:t>
            </a:r>
          </a:p>
          <a:p>
            <a:pPr marL="285750" indent="-285750">
              <a:lnSpc>
                <a:spcPct val="150000"/>
              </a:lnSpc>
              <a:buFont typeface="Arial" panose="020B0604020202020204" pitchFamily="34" charset="0"/>
              <a:buChar char="•"/>
            </a:pPr>
            <a:r>
              <a:rPr lang="zh-CN" altLang="en-US" dirty="0"/>
              <a:t>“黑匣子”问题：用户不知道神经网络内部运行机制</a:t>
            </a:r>
          </a:p>
          <a:p>
            <a:pPr marL="285750" indent="-285750">
              <a:lnSpc>
                <a:spcPct val="150000"/>
              </a:lnSpc>
              <a:buFont typeface="Arial" panose="020B0604020202020204" pitchFamily="34" charset="0"/>
              <a:buChar char="•"/>
            </a:pPr>
            <a:r>
              <a:rPr lang="zh-CN" altLang="en-US" dirty="0"/>
              <a:t>耗费时间和算力：神经网络能够解决复杂的非线性问题，相应第，所使用的运算也更复杂，训练和运行时间更长，耗费更多硬件算例</a:t>
            </a:r>
          </a:p>
          <a:p>
            <a:pPr marL="285750" indent="-285750">
              <a:lnSpc>
                <a:spcPct val="150000"/>
              </a:lnSpc>
              <a:buFont typeface="Arial" panose="020B0604020202020204" pitchFamily="34" charset="0"/>
              <a:buChar char="•"/>
            </a:pPr>
            <a:r>
              <a:rPr lang="zh-CN" altLang="en-US" dirty="0"/>
              <a:t>需要大量的数据：神经网络结构相对复杂，需要更多数据</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49" y="908720"/>
            <a:ext cx="8951913" cy="646331"/>
          </a:xfrm>
          <a:prstGeom prst="rect">
            <a:avLst/>
          </a:prstGeom>
          <a:noFill/>
        </p:spPr>
        <p:txBody>
          <a:bodyPr wrap="square">
            <a:spAutoFit/>
          </a:bodyPr>
          <a:lstStyle/>
          <a:p>
            <a:r>
              <a:rPr lang="zh-CN" altLang="en-US" dirty="0">
                <a:latin typeface="+mn-ea"/>
                <a:ea typeface="+mn-ea"/>
              </a:rPr>
              <a:t>第一个神经网络模型</a:t>
            </a:r>
            <a:r>
              <a:rPr lang="en-US" altLang="zh-CN" dirty="0">
                <a:latin typeface="+mn-ea"/>
                <a:ea typeface="+mn-ea"/>
              </a:rPr>
              <a:t>M-P</a:t>
            </a:r>
            <a:r>
              <a:rPr lang="zh-CN" altLang="en-US" dirty="0">
                <a:latin typeface="+mn-ea"/>
                <a:ea typeface="+mn-ea"/>
              </a:rPr>
              <a:t>模型出现于</a:t>
            </a:r>
            <a:r>
              <a:rPr lang="en-US" altLang="zh-CN" dirty="0">
                <a:latin typeface="+mn-ea"/>
                <a:ea typeface="+mn-ea"/>
              </a:rPr>
              <a:t>1943</a:t>
            </a:r>
            <a:r>
              <a:rPr lang="zh-CN" altLang="en-US" dirty="0">
                <a:latin typeface="+mn-ea"/>
                <a:ea typeface="+mn-ea"/>
              </a:rPr>
              <a:t>年，是由神经生理学家</a:t>
            </a:r>
            <a:r>
              <a:rPr lang="en-US" altLang="zh-CN" dirty="0">
                <a:latin typeface="+mn-ea"/>
                <a:ea typeface="+mn-ea"/>
              </a:rPr>
              <a:t>Warren McCulloch</a:t>
            </a:r>
            <a:r>
              <a:rPr lang="zh-CN" altLang="en-US" dirty="0">
                <a:latin typeface="+mn-ea"/>
                <a:ea typeface="+mn-ea"/>
              </a:rPr>
              <a:t>和数学家</a:t>
            </a:r>
            <a:r>
              <a:rPr lang="en-US" altLang="zh-CN" dirty="0">
                <a:latin typeface="+mn-ea"/>
                <a:ea typeface="+mn-ea"/>
              </a:rPr>
              <a:t>Walter Pitts</a:t>
            </a:r>
            <a:r>
              <a:rPr lang="zh-CN" altLang="en-US" dirty="0">
                <a:latin typeface="+mn-ea"/>
                <a:ea typeface="+mn-ea"/>
              </a:rPr>
              <a:t>共同提出的，并由他们名字的首字母共同命名。</a:t>
            </a:r>
          </a:p>
        </p:txBody>
      </p:sp>
      <p:pic>
        <p:nvPicPr>
          <p:cNvPr id="4" name="图片 3"/>
          <p:cNvPicPr>
            <a:picLocks noChangeAspect="1"/>
          </p:cNvPicPr>
          <p:nvPr/>
        </p:nvPicPr>
        <p:blipFill>
          <a:blip r:embed="rId2"/>
          <a:stretch>
            <a:fillRect/>
          </a:stretch>
        </p:blipFill>
        <p:spPr>
          <a:xfrm>
            <a:off x="1403648" y="1988840"/>
            <a:ext cx="6572058" cy="3883489"/>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4610100" cy="400110"/>
          </a:xfrm>
          <a:prstGeom prst="rect">
            <a:avLst/>
          </a:prstGeom>
          <a:noFill/>
        </p:spPr>
        <p:txBody>
          <a:bodyPr wrap="square">
            <a:spAutoFit/>
          </a:bodyPr>
          <a:lstStyle/>
          <a:p>
            <a:r>
              <a:rPr lang="en-US" altLang="zh-CN" sz="2000" b="1" dirty="0">
                <a:latin typeface="+mn-ea"/>
                <a:ea typeface="+mn-ea"/>
              </a:rPr>
              <a:t>M-P</a:t>
            </a:r>
            <a:r>
              <a:rPr lang="zh-CN" altLang="en-US" sz="2000" b="1" dirty="0">
                <a:latin typeface="+mn-ea"/>
                <a:ea typeface="+mn-ea"/>
              </a:rPr>
              <a:t>模型的抽象示意图</a:t>
            </a:r>
          </a:p>
        </p:txBody>
      </p:sp>
      <p:pic>
        <p:nvPicPr>
          <p:cNvPr id="4" name="图片 3"/>
          <p:cNvPicPr>
            <a:picLocks noChangeAspect="1"/>
          </p:cNvPicPr>
          <p:nvPr/>
        </p:nvPicPr>
        <p:blipFill>
          <a:blip r:embed="rId2"/>
          <a:stretch>
            <a:fillRect/>
          </a:stretch>
        </p:blipFill>
        <p:spPr>
          <a:xfrm>
            <a:off x="1963627" y="1695386"/>
            <a:ext cx="5216745" cy="346722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79512" y="980728"/>
            <a:ext cx="7632848" cy="3416320"/>
          </a:xfrm>
          <a:prstGeom prst="rect">
            <a:avLst/>
          </a:prstGeom>
          <a:noFill/>
        </p:spPr>
        <p:txBody>
          <a:bodyPr wrap="square">
            <a:spAutoFit/>
          </a:bodyPr>
          <a:lstStyle/>
          <a:p>
            <a:pPr algn="just"/>
            <a:r>
              <a:rPr lang="zh-CN" altLang="en-US" dirty="0">
                <a:latin typeface="+mn-ea"/>
                <a:ea typeface="+mn-ea"/>
              </a:rPr>
              <a:t>对于某一个神经元</a:t>
            </a:r>
            <a:r>
              <a:rPr lang="en-US" altLang="zh-CN" dirty="0" err="1">
                <a:latin typeface="+mn-ea"/>
                <a:ea typeface="+mn-ea"/>
              </a:rPr>
              <a:t>i</a:t>
            </a:r>
            <a:r>
              <a:rPr lang="zh-CN" altLang="en-US" dirty="0">
                <a:latin typeface="+mn-ea"/>
                <a:ea typeface="+mn-ea"/>
              </a:rPr>
              <a:t>，输入</a:t>
            </a:r>
            <a:r>
              <a:rPr lang="en-US" altLang="zh-CN" dirty="0">
                <a:latin typeface="+mn-ea"/>
                <a:ea typeface="+mn-ea"/>
              </a:rPr>
              <a:t>(x_1,x_2,x_3,…,</a:t>
            </a:r>
            <a:r>
              <a:rPr lang="en-US" altLang="zh-CN" dirty="0" err="1">
                <a:latin typeface="+mn-ea"/>
                <a:ea typeface="+mn-ea"/>
              </a:rPr>
              <a:t>x_n</a:t>
            </a:r>
            <a:r>
              <a:rPr lang="en-US" altLang="zh-CN" dirty="0">
                <a:latin typeface="+mn-ea"/>
                <a:ea typeface="+mn-ea"/>
              </a:rPr>
              <a:t>) </a:t>
            </a:r>
            <a:r>
              <a:rPr lang="zh-CN" altLang="en-US" dirty="0">
                <a:latin typeface="+mn-ea"/>
                <a:ea typeface="+mn-ea"/>
              </a:rPr>
              <a:t>。神经元权值</a:t>
            </a:r>
            <a:r>
              <a:rPr lang="en-US" altLang="zh-CN" dirty="0">
                <a:latin typeface="+mn-ea"/>
                <a:ea typeface="+mn-ea"/>
              </a:rPr>
              <a:t>(w_i1,w_i2,w_i3,…,</a:t>
            </a:r>
            <a:r>
              <a:rPr lang="en-US" altLang="zh-CN" dirty="0" err="1">
                <a:latin typeface="+mn-ea"/>
                <a:ea typeface="+mn-ea"/>
              </a:rPr>
              <a:t>w_in</a:t>
            </a:r>
            <a:r>
              <a:rPr lang="en-US" altLang="zh-CN" dirty="0">
                <a:latin typeface="+mn-ea"/>
                <a:ea typeface="+mn-ea"/>
              </a:rPr>
              <a:t>)</a:t>
            </a:r>
            <a:r>
              <a:rPr lang="zh-CN" altLang="en-US" dirty="0">
                <a:latin typeface="+mn-ea"/>
                <a:ea typeface="+mn-ea"/>
              </a:rPr>
              <a:t>，用</a:t>
            </a:r>
            <a:r>
              <a:rPr lang="en-US" altLang="zh-CN" dirty="0">
                <a:latin typeface="+mn-ea"/>
                <a:ea typeface="+mn-ea"/>
              </a:rPr>
              <a:t>X</a:t>
            </a:r>
            <a:r>
              <a:rPr lang="zh-CN" altLang="en-US" dirty="0">
                <a:latin typeface="+mn-ea"/>
                <a:ea typeface="+mn-ea"/>
              </a:rPr>
              <a:t>表示输入向量，用</a:t>
            </a:r>
            <a:r>
              <a:rPr lang="en-US" altLang="zh-CN" dirty="0">
                <a:latin typeface="+mn-ea"/>
                <a:ea typeface="+mn-ea"/>
              </a:rPr>
              <a:t>W</a:t>
            </a:r>
            <a:r>
              <a:rPr lang="zh-CN" altLang="en-US" dirty="0">
                <a:latin typeface="+mn-ea"/>
                <a:ea typeface="+mn-ea"/>
              </a:rPr>
              <a:t>表示权重向量，即：</a:t>
            </a:r>
          </a:p>
          <a:p>
            <a:pPr algn="just"/>
            <a:endParaRPr lang="zh-CN" altLang="en-US" dirty="0">
              <a:latin typeface="+mn-ea"/>
              <a:ea typeface="+mn-ea"/>
            </a:endParaRPr>
          </a:p>
          <a:p>
            <a:pPr algn="just"/>
            <a:endParaRPr lang="zh-CN" altLang="en-US" dirty="0">
              <a:latin typeface="+mn-ea"/>
              <a:ea typeface="+mn-ea"/>
            </a:endParaRPr>
          </a:p>
          <a:p>
            <a:pPr algn="just"/>
            <a:endParaRPr lang="zh-CN" altLang="en-US" dirty="0">
              <a:latin typeface="+mn-ea"/>
              <a:ea typeface="+mn-ea"/>
            </a:endParaRPr>
          </a:p>
          <a:p>
            <a:pPr algn="just"/>
            <a:endParaRPr lang="zh-CN" altLang="en-US" dirty="0">
              <a:latin typeface="+mn-ea"/>
              <a:ea typeface="+mn-ea"/>
            </a:endParaRPr>
          </a:p>
          <a:p>
            <a:pPr algn="just"/>
            <a:endParaRPr lang="en-US" altLang="zh-CN" dirty="0">
              <a:latin typeface="+mn-ea"/>
              <a:ea typeface="+mn-ea"/>
            </a:endParaRPr>
          </a:p>
          <a:p>
            <a:pPr algn="just"/>
            <a:endParaRPr lang="en-US" altLang="zh-CN" dirty="0">
              <a:latin typeface="+mn-ea"/>
              <a:ea typeface="+mn-ea"/>
            </a:endParaRPr>
          </a:p>
          <a:p>
            <a:pPr algn="just"/>
            <a:endParaRPr lang="en-US" altLang="zh-CN" dirty="0">
              <a:latin typeface="+mn-ea"/>
              <a:ea typeface="+mn-ea"/>
            </a:endParaRPr>
          </a:p>
          <a:p>
            <a:pPr algn="just"/>
            <a:endParaRPr lang="en-US" altLang="zh-CN" dirty="0">
              <a:latin typeface="+mn-ea"/>
              <a:ea typeface="+mn-ea"/>
            </a:endParaRPr>
          </a:p>
          <a:p>
            <a:pPr algn="just"/>
            <a:r>
              <a:rPr lang="zh-CN" altLang="en-US" dirty="0">
                <a:latin typeface="+mn-ea"/>
                <a:ea typeface="+mn-ea"/>
              </a:rPr>
              <a:t>则神经元</a:t>
            </a:r>
            <a:r>
              <a:rPr lang="en-US" altLang="zh-CN" dirty="0" err="1">
                <a:latin typeface="+mn-ea"/>
                <a:ea typeface="+mn-ea"/>
              </a:rPr>
              <a:t>i</a:t>
            </a:r>
            <a:r>
              <a:rPr lang="zh-CN" altLang="en-US" dirty="0">
                <a:latin typeface="+mn-ea"/>
                <a:ea typeface="+mn-ea"/>
              </a:rPr>
              <a:t>的输出：</a:t>
            </a:r>
          </a:p>
          <a:p>
            <a:endParaRPr lang="zh-CN" altLang="en-US" dirty="0"/>
          </a:p>
        </p:txBody>
      </p:sp>
      <p:pic>
        <p:nvPicPr>
          <p:cNvPr id="4" name="图片 3"/>
          <p:cNvPicPr>
            <a:picLocks noChangeAspect="1"/>
          </p:cNvPicPr>
          <p:nvPr/>
        </p:nvPicPr>
        <p:blipFill>
          <a:blip r:embed="rId2"/>
          <a:stretch>
            <a:fillRect/>
          </a:stretch>
        </p:blipFill>
        <p:spPr>
          <a:xfrm>
            <a:off x="3111364" y="1772816"/>
            <a:ext cx="2921272" cy="2161935"/>
          </a:xfrm>
          <a:prstGeom prst="rect">
            <a:avLst/>
          </a:prstGeom>
        </p:spPr>
      </p:pic>
      <p:pic>
        <p:nvPicPr>
          <p:cNvPr id="5" name="图片 4"/>
          <p:cNvPicPr>
            <a:picLocks noChangeAspect="1"/>
          </p:cNvPicPr>
          <p:nvPr/>
        </p:nvPicPr>
        <p:blipFill>
          <a:blip r:embed="rId3"/>
          <a:stretch>
            <a:fillRect/>
          </a:stretch>
        </p:blipFill>
        <p:spPr>
          <a:xfrm>
            <a:off x="3635119" y="4293096"/>
            <a:ext cx="1873762" cy="57689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4114" y="908720"/>
            <a:ext cx="4610100" cy="400110"/>
          </a:xfrm>
          <a:prstGeom prst="rect">
            <a:avLst/>
          </a:prstGeom>
          <a:noFill/>
        </p:spPr>
        <p:txBody>
          <a:bodyPr wrap="square">
            <a:spAutoFit/>
          </a:bodyPr>
          <a:lstStyle/>
          <a:p>
            <a:r>
              <a:rPr lang="zh-CN" altLang="en-US" sz="2000" b="1" dirty="0"/>
              <a:t>多层前馈神经网络</a:t>
            </a:r>
          </a:p>
        </p:txBody>
      </p:sp>
      <p:sp>
        <p:nvSpPr>
          <p:cNvPr id="5" name="文本框 4"/>
          <p:cNvSpPr txBox="1"/>
          <p:nvPr/>
        </p:nvSpPr>
        <p:spPr>
          <a:xfrm>
            <a:off x="467544" y="1308830"/>
            <a:ext cx="8424936" cy="252037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mn-ea"/>
                <a:ea typeface="+mn-ea"/>
              </a:rPr>
              <a:t>Rosenblatt</a:t>
            </a:r>
            <a:r>
              <a:rPr lang="zh-CN" altLang="en-US" dirty="0">
                <a:latin typeface="+mn-ea"/>
                <a:ea typeface="+mn-ea"/>
              </a:rPr>
              <a:t>在</a:t>
            </a:r>
            <a:r>
              <a:rPr lang="en-US" altLang="zh-CN" dirty="0">
                <a:latin typeface="+mn-ea"/>
                <a:ea typeface="+mn-ea"/>
              </a:rPr>
              <a:t>M-P</a:t>
            </a:r>
            <a:r>
              <a:rPr lang="zh-CN" altLang="en-US" dirty="0">
                <a:latin typeface="+mn-ea"/>
                <a:ea typeface="+mn-ea"/>
              </a:rPr>
              <a:t>模型基础上，给出了两层感知器的收敛定理，提出了具有自学习能力的神经网络模型</a:t>
            </a:r>
            <a:r>
              <a:rPr lang="en-US" altLang="zh-CN" dirty="0">
                <a:latin typeface="+mn-ea"/>
                <a:ea typeface="+mn-ea"/>
              </a:rPr>
              <a:t>——</a:t>
            </a:r>
            <a:r>
              <a:rPr lang="zh-CN" altLang="en-US" dirty="0">
                <a:latin typeface="+mn-ea"/>
                <a:ea typeface="+mn-ea"/>
              </a:rPr>
              <a:t>感知器模型，神经网络从纯理论走向了实际的工程应用。</a:t>
            </a:r>
          </a:p>
          <a:p>
            <a:pPr marL="285750" indent="-285750">
              <a:lnSpc>
                <a:spcPct val="150000"/>
              </a:lnSpc>
              <a:buFont typeface="Arial" panose="020B0604020202020204" pitchFamily="34" charset="0"/>
              <a:buChar char="•"/>
            </a:pPr>
            <a:r>
              <a:rPr lang="zh-CN" altLang="en-US" dirty="0">
                <a:latin typeface="+mn-ea"/>
                <a:ea typeface="+mn-ea"/>
              </a:rPr>
              <a:t>神经网络默认的方向是从输入到输出，信息可以看成是向前传递的，因此从输入到输出进行信息传递的多层神经网络也称为多层前馈型神经网络。</a:t>
            </a:r>
          </a:p>
          <a:p>
            <a:pPr marL="285750" indent="-285750">
              <a:lnSpc>
                <a:spcPct val="150000"/>
              </a:lnSpc>
              <a:buFont typeface="Arial" panose="020B0604020202020204" pitchFamily="34" charset="0"/>
              <a:buChar char="•"/>
            </a:pPr>
            <a:r>
              <a:rPr lang="zh-CN" altLang="en-US" dirty="0">
                <a:latin typeface="+mn-ea"/>
                <a:ea typeface="+mn-ea"/>
              </a:rPr>
              <a:t>多层前馈型神经网络包括</a:t>
            </a:r>
            <a:r>
              <a:rPr lang="zh-CN" altLang="en-US" b="1" dirty="0">
                <a:solidFill>
                  <a:srgbClr val="C00000"/>
                </a:solidFill>
                <a:latin typeface="+mn-ea"/>
                <a:ea typeface="+mn-ea"/>
              </a:rPr>
              <a:t>全连接前馈网络</a:t>
            </a:r>
            <a:r>
              <a:rPr lang="zh-CN" altLang="en-US" b="1" dirty="0">
                <a:latin typeface="+mn-ea"/>
                <a:ea typeface="+mn-ea"/>
              </a:rPr>
              <a:t>和</a:t>
            </a:r>
            <a:r>
              <a:rPr lang="zh-CN" altLang="en-US" b="1" dirty="0">
                <a:solidFill>
                  <a:srgbClr val="C00000"/>
                </a:solidFill>
                <a:latin typeface="+mn-ea"/>
                <a:ea typeface="+mn-ea"/>
              </a:rPr>
              <a:t>卷积神经网络</a:t>
            </a:r>
            <a:r>
              <a:rPr lang="zh-CN" altLang="en-US" dirty="0">
                <a:latin typeface="+mn-ea"/>
                <a:ea typeface="+mn-ea"/>
              </a:rPr>
              <a:t>等。</a:t>
            </a:r>
          </a:p>
        </p:txBody>
      </p:sp>
      <p:pic>
        <p:nvPicPr>
          <p:cNvPr id="6" name="图片 5"/>
          <p:cNvPicPr>
            <a:picLocks noChangeAspect="1"/>
          </p:cNvPicPr>
          <p:nvPr/>
        </p:nvPicPr>
        <p:blipFill>
          <a:blip r:embed="rId2"/>
          <a:stretch>
            <a:fillRect/>
          </a:stretch>
        </p:blipFill>
        <p:spPr>
          <a:xfrm>
            <a:off x="2843808" y="3933056"/>
            <a:ext cx="4023709" cy="229229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41114" y="980729"/>
            <a:ext cx="8823374" cy="21048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mn-ea"/>
                <a:ea typeface="+mn-ea"/>
              </a:rPr>
              <a:t>单层感知器能够解决线性问题，但无法解决非线性问题。处理非线性问题需要多层神经网络，即多层感知器模型</a:t>
            </a:r>
            <a:r>
              <a:rPr lang="en-US" altLang="zh-CN" dirty="0">
                <a:latin typeface="+mn-ea"/>
                <a:ea typeface="+mn-ea"/>
              </a:rPr>
              <a:t>(Multi-Layer Perceptron</a:t>
            </a:r>
            <a:r>
              <a:rPr lang="zh-CN" altLang="en-US" dirty="0">
                <a:latin typeface="+mn-ea"/>
                <a:ea typeface="+mn-ea"/>
              </a:rPr>
              <a:t>，</a:t>
            </a:r>
            <a:r>
              <a:rPr lang="en-US" altLang="zh-CN" dirty="0">
                <a:latin typeface="+mn-ea"/>
                <a:ea typeface="+mn-ea"/>
              </a:rPr>
              <a:t>MLP)</a:t>
            </a:r>
            <a:r>
              <a:rPr lang="zh-CN" altLang="en-US" dirty="0">
                <a:latin typeface="+mn-ea"/>
                <a:ea typeface="+mn-ea"/>
              </a:rPr>
              <a:t>。</a:t>
            </a:r>
            <a:endParaRPr lang="en-US" altLang="zh-CN" dirty="0">
              <a:latin typeface="+mn-ea"/>
              <a:ea typeface="+mn-ea"/>
            </a:endParaRPr>
          </a:p>
          <a:p>
            <a:pPr marL="285750" indent="-285750">
              <a:lnSpc>
                <a:spcPct val="150000"/>
              </a:lnSpc>
              <a:buFont typeface="Arial" panose="020B0604020202020204" pitchFamily="34" charset="0"/>
              <a:buChar char="•"/>
            </a:pPr>
            <a:endParaRPr lang="zh-CN" altLang="en-US" dirty="0">
              <a:latin typeface="+mn-ea"/>
              <a:ea typeface="+mn-ea"/>
            </a:endParaRPr>
          </a:p>
          <a:p>
            <a:pPr marL="285750" indent="-285750">
              <a:lnSpc>
                <a:spcPct val="150000"/>
              </a:lnSpc>
              <a:buFont typeface="Arial" panose="020B0604020202020204" pitchFamily="34" charset="0"/>
              <a:buChar char="•"/>
            </a:pPr>
            <a:r>
              <a:rPr lang="zh-CN" altLang="en-US" dirty="0">
                <a:latin typeface="+mn-ea"/>
                <a:ea typeface="+mn-ea"/>
              </a:rPr>
              <a:t>在多层神经网络中，有输入层、中间层（又称隐藏层，可有多层）和输出层。每一层神经元只接受来自前一层神经元的输入。</a:t>
            </a:r>
          </a:p>
        </p:txBody>
      </p:sp>
      <p:pic>
        <p:nvPicPr>
          <p:cNvPr id="4" name="图片 3"/>
          <p:cNvPicPr>
            <a:picLocks noChangeAspect="1"/>
          </p:cNvPicPr>
          <p:nvPr/>
        </p:nvPicPr>
        <p:blipFill>
          <a:blip r:embed="rId2"/>
          <a:stretch>
            <a:fillRect/>
          </a:stretch>
        </p:blipFill>
        <p:spPr>
          <a:xfrm>
            <a:off x="2771800" y="3501008"/>
            <a:ext cx="4023709" cy="229229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9036050" cy="646331"/>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mn-ea"/>
                <a:ea typeface="+mn-ea"/>
              </a:rPr>
              <a:t>如果一个神经网络中，每一层中每个神经元都和下一层的所有神经元相连，则这个神经网络是全连接的（</a:t>
            </a:r>
            <a:r>
              <a:rPr lang="en-US" altLang="zh-CN" dirty="0">
                <a:latin typeface="+mn-ea"/>
                <a:ea typeface="+mn-ea"/>
              </a:rPr>
              <a:t>full connected</a:t>
            </a:r>
            <a:r>
              <a:rPr lang="zh-CN" altLang="en-US" dirty="0">
                <a:latin typeface="+mn-ea"/>
                <a:ea typeface="+mn-ea"/>
              </a:rPr>
              <a:t>），称为</a:t>
            </a:r>
            <a:r>
              <a:rPr lang="zh-CN" altLang="en-US" b="1" dirty="0">
                <a:solidFill>
                  <a:srgbClr val="C00000"/>
                </a:solidFill>
                <a:latin typeface="+mn-ea"/>
                <a:ea typeface="+mn-ea"/>
              </a:rPr>
              <a:t>全连接神经网络</a:t>
            </a:r>
            <a:r>
              <a:rPr lang="zh-CN" altLang="en-US" dirty="0">
                <a:latin typeface="+mn-ea"/>
                <a:ea typeface="+mn-ea"/>
              </a:rPr>
              <a:t>。</a:t>
            </a:r>
          </a:p>
        </p:txBody>
      </p:sp>
      <p:pic>
        <p:nvPicPr>
          <p:cNvPr id="4" name="图片 3"/>
          <p:cNvPicPr>
            <a:picLocks noChangeAspect="1"/>
          </p:cNvPicPr>
          <p:nvPr/>
        </p:nvPicPr>
        <p:blipFill>
          <a:blip r:embed="rId2"/>
          <a:stretch>
            <a:fillRect/>
          </a:stretch>
        </p:blipFill>
        <p:spPr>
          <a:xfrm>
            <a:off x="2121195" y="1916832"/>
            <a:ext cx="4901609" cy="3877392"/>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4610100" cy="400110"/>
          </a:xfrm>
          <a:prstGeom prst="rect">
            <a:avLst/>
          </a:prstGeom>
          <a:noFill/>
        </p:spPr>
        <p:txBody>
          <a:bodyPr wrap="square">
            <a:spAutoFit/>
          </a:bodyPr>
          <a:lstStyle/>
          <a:p>
            <a:r>
              <a:rPr lang="zh-CN" altLang="en-US" sz="2000" b="1" dirty="0"/>
              <a:t>激活函数</a:t>
            </a:r>
          </a:p>
        </p:txBody>
      </p:sp>
      <p:sp>
        <p:nvSpPr>
          <p:cNvPr id="5" name="文本框 4"/>
          <p:cNvSpPr txBox="1"/>
          <p:nvPr/>
        </p:nvSpPr>
        <p:spPr>
          <a:xfrm>
            <a:off x="395536" y="1344277"/>
            <a:ext cx="8568952" cy="203132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dirty="0"/>
              <a:t>为了避免单纯的线性组合，一般在每一层的输出后面都增加一个函数变换（常见的如</a:t>
            </a:r>
            <a:r>
              <a:rPr lang="en-US" altLang="zh-CN" dirty="0"/>
              <a:t>sigmoid</a:t>
            </a:r>
            <a:r>
              <a:rPr lang="zh-CN" altLang="en-US" dirty="0"/>
              <a:t>、</a:t>
            </a:r>
            <a:r>
              <a:rPr lang="en-US" altLang="zh-CN" dirty="0"/>
              <a:t>tanh</a:t>
            </a:r>
            <a:r>
              <a:rPr lang="zh-CN" altLang="en-US" dirty="0"/>
              <a:t>、</a:t>
            </a:r>
            <a:r>
              <a:rPr lang="en-US" altLang="zh-CN" dirty="0" err="1"/>
              <a:t>ReLu</a:t>
            </a:r>
            <a:r>
              <a:rPr lang="zh-CN" altLang="en-US" dirty="0"/>
              <a:t>函数等等），这个函数称为激活函数。</a:t>
            </a:r>
          </a:p>
          <a:p>
            <a:pPr marL="285750" indent="-285750" algn="just">
              <a:lnSpc>
                <a:spcPct val="150000"/>
              </a:lnSpc>
              <a:buFont typeface="Arial" panose="020B0604020202020204" pitchFamily="34" charset="0"/>
              <a:buChar char="•"/>
            </a:pPr>
            <a:r>
              <a:rPr lang="en-US" altLang="zh-CN" dirty="0"/>
              <a:t>S</a:t>
            </a:r>
            <a:r>
              <a:rPr lang="zh-CN" altLang="en-US" dirty="0"/>
              <a:t>形函数是理想选择。</a:t>
            </a:r>
            <a:r>
              <a:rPr lang="en-US" altLang="zh-CN" dirty="0"/>
              <a:t>S</a:t>
            </a:r>
            <a:r>
              <a:rPr lang="zh-CN" altLang="en-US" dirty="0"/>
              <a:t>形函数有</a:t>
            </a:r>
            <a:r>
              <a:rPr lang="en-US" altLang="zh-CN" dirty="0"/>
              <a:t>Sigmoid</a:t>
            </a:r>
            <a:r>
              <a:rPr lang="zh-CN" altLang="en-US" dirty="0"/>
              <a:t>函数、</a:t>
            </a:r>
            <a:r>
              <a:rPr lang="en-US" altLang="zh-CN" dirty="0"/>
              <a:t>Tanh(</a:t>
            </a:r>
            <a:r>
              <a:rPr lang="zh-CN" altLang="en-US" dirty="0"/>
              <a:t>双曲正切</a:t>
            </a:r>
            <a:r>
              <a:rPr lang="en-US" altLang="zh-CN" dirty="0"/>
              <a:t>)</a:t>
            </a:r>
            <a:r>
              <a:rPr lang="zh-CN" altLang="en-US" dirty="0"/>
              <a:t>函数、</a:t>
            </a:r>
            <a:r>
              <a:rPr lang="en-US" altLang="zh-CN" dirty="0" err="1"/>
              <a:t>ReLu</a:t>
            </a:r>
            <a:r>
              <a:rPr lang="zh-CN" altLang="en-US" dirty="0"/>
              <a:t>函数等。</a:t>
            </a:r>
          </a:p>
          <a:p>
            <a:endParaRPr lang="zh-CN" altLang="en-US" dirty="0"/>
          </a:p>
        </p:txBody>
      </p:sp>
      <p:pic>
        <p:nvPicPr>
          <p:cNvPr id="7" name="图片 6"/>
          <p:cNvPicPr>
            <a:picLocks noChangeAspect="1"/>
          </p:cNvPicPr>
          <p:nvPr/>
        </p:nvPicPr>
        <p:blipFill>
          <a:blip r:embed="rId2"/>
          <a:stretch>
            <a:fillRect/>
          </a:stretch>
        </p:blipFill>
        <p:spPr>
          <a:xfrm>
            <a:off x="900658" y="3357296"/>
            <a:ext cx="7634783" cy="22322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07950" y="1052736"/>
            <a:ext cx="8229600" cy="4525962"/>
          </a:xfrm>
        </p:spPr>
        <p:txBody>
          <a:bodyPr/>
          <a:lstStyle/>
          <a:p>
            <a:pPr marL="0" indent="0" eaLnBrk="1" fontAlgn="auto" hangingPunct="1">
              <a:lnSpc>
                <a:spcPct val="150000"/>
              </a:lnSpc>
              <a:spcBef>
                <a:spcPts val="0"/>
              </a:spcBef>
              <a:spcAft>
                <a:spcPts val="0"/>
              </a:spcAft>
              <a:buNone/>
              <a:defRPr/>
            </a:pPr>
            <a:r>
              <a:rPr lang="zh-CN" altLang="en-US" sz="1800" b="1" dirty="0">
                <a:solidFill>
                  <a:srgbClr val="000000"/>
                </a:solidFill>
                <a:latin typeface="Arial" panose="020B0604020202020204"/>
                <a:ea typeface="微软雅黑" panose="020B0503020204020204" pitchFamily="34" charset="-122"/>
              </a:rPr>
              <a:t>第二次人工智能浪潮</a:t>
            </a:r>
            <a:r>
              <a:rPr lang="en-US" altLang="zh-CN" sz="1800" b="1" dirty="0">
                <a:solidFill>
                  <a:srgbClr val="000000"/>
                </a:solidFill>
                <a:latin typeface="Arial" panose="020B0604020202020204"/>
                <a:ea typeface="微软雅黑" panose="020B0503020204020204" pitchFamily="34" charset="-122"/>
              </a:rPr>
              <a:t>— — </a:t>
            </a:r>
            <a:r>
              <a:rPr lang="zh-CN" altLang="en-US" sz="1800" b="1" dirty="0">
                <a:solidFill>
                  <a:srgbClr val="000000"/>
                </a:solidFill>
                <a:latin typeface="Arial" panose="020B0604020202020204"/>
                <a:ea typeface="微软雅黑" panose="020B0503020204020204" pitchFamily="34" charset="-122"/>
              </a:rPr>
              <a:t>知识</a:t>
            </a:r>
            <a:r>
              <a:rPr lang="en-US" altLang="zh-CN" sz="1800" b="1" dirty="0">
                <a:solidFill>
                  <a:srgbClr val="000000"/>
                </a:solidFill>
                <a:latin typeface="Arial" panose="020B0604020202020204"/>
                <a:ea typeface="微软雅黑" panose="020B0503020204020204" pitchFamily="34" charset="-122"/>
              </a:rPr>
              <a:t>(1980--1987)</a:t>
            </a:r>
          </a:p>
          <a:p>
            <a:pPr marL="0" indent="0">
              <a:buFont typeface="Arial" panose="020B0604020202020204" pitchFamily="34" charset="0"/>
              <a:buNone/>
            </a:pPr>
            <a:endParaRPr lang="zh-CN" altLang="en-US" sz="2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sp>
        <p:nvSpPr>
          <p:cNvPr id="2" name="文本框 2"/>
          <p:cNvSpPr txBox="1"/>
          <p:nvPr/>
        </p:nvSpPr>
        <p:spPr>
          <a:xfrm>
            <a:off x="107950" y="1601731"/>
            <a:ext cx="8229600" cy="365453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进入</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80</a:t>
            </a: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年代，随着“</a:t>
            </a:r>
            <a:r>
              <a:rPr kumimoji="0" lang="zh-CN"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知识工程</a:t>
            </a: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”概念的提出，人们开始以知识为中心开展人工智能研究。知识工程的兴起使人工智能的研究从理论转向实用。</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此阶段最为出名的是“</a:t>
            </a:r>
            <a:r>
              <a:rPr kumimoji="0" lang="zh-CN"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专家系统</a:t>
            </a:r>
            <a:r>
              <a:rPr kumimoji="0" lang="en-US"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(Expert System) </a:t>
            </a: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，如</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XCON</a:t>
            </a: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专家系统</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霍普菲尔德神经网络</a:t>
            </a:r>
            <a:r>
              <a:rPr kumimoji="0" lang="en-US"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 Hopfield net)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反向传播算法</a:t>
            </a:r>
            <a:r>
              <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Back-</a:t>
            </a:r>
            <a:r>
              <a:rPr kumimoji="0" lang="en-US" altLang="zh-CN" sz="1800" b="0" i="0" u="none" strike="noStrike" kern="1200" cap="none" spc="0" normalizeH="0" baseline="0" noProof="0" dirty="0" err="1">
                <a:ln>
                  <a:noFill/>
                </a:ln>
                <a:solidFill>
                  <a:srgbClr val="FF0000"/>
                </a:solidFill>
                <a:effectLst/>
                <a:uLnTx/>
                <a:uFillTx/>
                <a:latin typeface="Arial" panose="020B0604020202020204"/>
                <a:ea typeface="微软雅黑" panose="020B0503020204020204" pitchFamily="34" charset="-122"/>
                <a:cs typeface="+mn-cs"/>
              </a:rPr>
              <a:t>Propogation</a:t>
            </a:r>
            <a:r>
              <a:rPr kumimoji="0" lang="en-US"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 Network</a:t>
            </a:r>
            <a:r>
              <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251520" y="980728"/>
            <a:ext cx="8728595" cy="858377"/>
          </a:xfrm>
          <a:prstGeom prst="rect">
            <a:avLst/>
          </a:prstGeom>
          <a:noFill/>
        </p:spPr>
        <p:txBody>
          <a:bodyPr wrap="square">
            <a:spAutoFit/>
          </a:bodyPr>
          <a:lstStyle/>
          <a:p>
            <a:pPr>
              <a:lnSpc>
                <a:spcPct val="150000"/>
              </a:lnSpc>
            </a:pPr>
            <a:r>
              <a:rPr lang="zh-CN" altLang="en-US" dirty="0">
                <a:latin typeface="+mn-ea"/>
                <a:ea typeface="+mn-ea"/>
              </a:rPr>
              <a:t>由于激活层的存在，输入数据在加权求和后，没有直接向前传送，而是先经过激活运算，然后再传递到</a:t>
            </a:r>
            <a:r>
              <a:rPr lang="en-US" altLang="zh-CN" dirty="0">
                <a:latin typeface="+mn-ea"/>
                <a:ea typeface="+mn-ea"/>
              </a:rPr>
              <a:t>j</a:t>
            </a:r>
            <a:r>
              <a:rPr lang="zh-CN" altLang="en-US" dirty="0">
                <a:latin typeface="+mn-ea"/>
                <a:ea typeface="+mn-ea"/>
              </a:rPr>
              <a:t>层。激活函数能起到“激活”神经网络的作用。</a:t>
            </a:r>
          </a:p>
        </p:txBody>
      </p:sp>
      <p:pic>
        <p:nvPicPr>
          <p:cNvPr id="4" name="图片 3"/>
          <p:cNvPicPr>
            <a:picLocks noChangeAspect="1"/>
          </p:cNvPicPr>
          <p:nvPr/>
        </p:nvPicPr>
        <p:blipFill>
          <a:blip r:embed="rId2"/>
          <a:stretch>
            <a:fillRect/>
          </a:stretch>
        </p:blipFill>
        <p:spPr>
          <a:xfrm>
            <a:off x="2051720" y="2077389"/>
            <a:ext cx="4333875" cy="3207363"/>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836712"/>
            <a:ext cx="4610100" cy="400110"/>
          </a:xfrm>
          <a:prstGeom prst="rect">
            <a:avLst/>
          </a:prstGeom>
          <a:noFill/>
        </p:spPr>
        <p:txBody>
          <a:bodyPr wrap="square">
            <a:spAutoFit/>
          </a:bodyPr>
          <a:lstStyle/>
          <a:p>
            <a:r>
              <a:rPr lang="en-US" altLang="zh-CN" sz="2000" b="1" dirty="0">
                <a:latin typeface="+mn-ea"/>
                <a:ea typeface="+mn-ea"/>
              </a:rPr>
              <a:t>BP</a:t>
            </a:r>
            <a:r>
              <a:rPr lang="zh-CN" altLang="en-US" sz="2000" b="1" dirty="0">
                <a:latin typeface="+mn-ea"/>
                <a:ea typeface="+mn-ea"/>
              </a:rPr>
              <a:t>神经网络</a:t>
            </a:r>
          </a:p>
        </p:txBody>
      </p:sp>
      <p:sp>
        <p:nvSpPr>
          <p:cNvPr id="5" name="文本框 4"/>
          <p:cNvSpPr txBox="1"/>
          <p:nvPr/>
        </p:nvSpPr>
        <p:spPr>
          <a:xfrm>
            <a:off x="323528" y="1258179"/>
            <a:ext cx="8640960" cy="29358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mn-ea"/>
                <a:ea typeface="+mn-ea"/>
              </a:rPr>
              <a:t>反向传播</a:t>
            </a:r>
            <a:r>
              <a:rPr lang="en-US" altLang="zh-CN" dirty="0">
                <a:latin typeface="+mn-ea"/>
                <a:ea typeface="+mn-ea"/>
              </a:rPr>
              <a:t>(Back Propagation)</a:t>
            </a:r>
            <a:r>
              <a:rPr lang="zh-CN" altLang="en-US" dirty="0">
                <a:latin typeface="+mn-ea"/>
                <a:ea typeface="+mn-ea"/>
              </a:rPr>
              <a:t>算法也称</a:t>
            </a:r>
            <a:r>
              <a:rPr lang="en-US" altLang="zh-CN" dirty="0">
                <a:latin typeface="+mn-ea"/>
                <a:ea typeface="+mn-ea"/>
              </a:rPr>
              <a:t>BP</a:t>
            </a:r>
            <a:r>
              <a:rPr lang="zh-CN" altLang="en-US" dirty="0">
                <a:latin typeface="+mn-ea"/>
                <a:ea typeface="+mn-ea"/>
              </a:rPr>
              <a:t>神经网络，是一种带有反馈的神经网络反向学习方法。</a:t>
            </a:r>
          </a:p>
          <a:p>
            <a:pPr marL="285750" indent="-285750">
              <a:lnSpc>
                <a:spcPct val="150000"/>
              </a:lnSpc>
              <a:buFont typeface="Arial" panose="020B0604020202020204" pitchFamily="34" charset="0"/>
              <a:buChar char="•"/>
            </a:pPr>
            <a:r>
              <a:rPr lang="en-US" altLang="zh-CN" dirty="0">
                <a:latin typeface="+mn-ea"/>
                <a:ea typeface="+mn-ea"/>
              </a:rPr>
              <a:t>BP</a:t>
            </a:r>
            <a:r>
              <a:rPr lang="zh-CN" altLang="en-US" dirty="0">
                <a:latin typeface="+mn-ea"/>
                <a:ea typeface="+mn-ea"/>
              </a:rPr>
              <a:t>神经网络的学习过程由正向传播和反向传播两部分组成。</a:t>
            </a:r>
          </a:p>
          <a:p>
            <a:pPr marL="342900" indent="-342900">
              <a:lnSpc>
                <a:spcPct val="150000"/>
              </a:lnSpc>
              <a:buFont typeface="+mj-ea"/>
              <a:buAutoNum type="circleNumDbPlain"/>
            </a:pPr>
            <a:r>
              <a:rPr lang="zh-CN" altLang="en-US" dirty="0">
                <a:latin typeface="+mn-ea"/>
                <a:ea typeface="+mn-ea"/>
              </a:rPr>
              <a:t>正向传播完成通常的前向计算，由输入数据运算得到输出结果。</a:t>
            </a:r>
          </a:p>
          <a:p>
            <a:pPr marL="342900" indent="-342900">
              <a:lnSpc>
                <a:spcPct val="150000"/>
              </a:lnSpc>
              <a:buFont typeface="+mj-ea"/>
              <a:buAutoNum type="circleNumDbPlain"/>
            </a:pPr>
            <a:r>
              <a:rPr lang="zh-CN" altLang="en-US" dirty="0">
                <a:latin typeface="+mn-ea"/>
                <a:ea typeface="+mn-ea"/>
              </a:rPr>
              <a:t>反向传播的方向则相反，是将计算得到的误差回送，逐层传递误差调整神经网络的各个权值。然后神经网络再次进行前向运算，直到神经网络的输出达到期望的误差要求。</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26628" y="908720"/>
            <a:ext cx="4610100" cy="400110"/>
          </a:xfrm>
          <a:prstGeom prst="rect">
            <a:avLst/>
          </a:prstGeom>
          <a:noFill/>
        </p:spPr>
        <p:txBody>
          <a:bodyPr wrap="square">
            <a:spAutoFit/>
          </a:bodyPr>
          <a:lstStyle/>
          <a:p>
            <a:r>
              <a:rPr lang="en-US" altLang="zh-CN" sz="2000" b="1" dirty="0">
                <a:latin typeface="+mn-ea"/>
                <a:ea typeface="+mn-ea"/>
              </a:rPr>
              <a:t>BP</a:t>
            </a:r>
            <a:r>
              <a:rPr lang="zh-CN" altLang="en-US" sz="2000" b="1" dirty="0">
                <a:latin typeface="+mn-ea"/>
                <a:ea typeface="+mn-ea"/>
              </a:rPr>
              <a:t>神经网络的学习过程</a:t>
            </a:r>
          </a:p>
        </p:txBody>
      </p:sp>
      <p:sp>
        <p:nvSpPr>
          <p:cNvPr id="5" name="文本框 4"/>
          <p:cNvSpPr txBox="1"/>
          <p:nvPr/>
        </p:nvSpPr>
        <p:spPr>
          <a:xfrm>
            <a:off x="153602" y="1469486"/>
            <a:ext cx="8592319" cy="2585323"/>
          </a:xfrm>
          <a:prstGeom prst="rect">
            <a:avLst/>
          </a:prstGeom>
          <a:noFill/>
        </p:spPr>
        <p:txBody>
          <a:bodyPr wrap="square">
            <a:spAutoFit/>
          </a:bodyPr>
          <a:lstStyle/>
          <a:p>
            <a:pPr marL="285750" indent="-285750">
              <a:buFont typeface="Arial" panose="020B0604020202020204" pitchFamily="34" charset="0"/>
              <a:buChar char="•"/>
            </a:pPr>
            <a:r>
              <a:rPr lang="en-US" altLang="zh-CN" dirty="0"/>
              <a:t>BP</a:t>
            </a:r>
            <a:r>
              <a:rPr lang="zh-CN" altLang="en-US" dirty="0"/>
              <a:t>神经网络的前向运算过程：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en-US" altLang="zh-CN" dirty="0"/>
              <a:t>BP</a:t>
            </a:r>
            <a:r>
              <a:rPr lang="zh-CN" altLang="en-US" dirty="0"/>
              <a:t>神经网络的反向传播</a:t>
            </a:r>
          </a:p>
          <a:p>
            <a:pPr marL="342900" indent="-342900">
              <a:buFont typeface="+mj-ea"/>
              <a:buAutoNum type="circleNumDbPlain"/>
            </a:pPr>
            <a:r>
              <a:rPr lang="zh-CN" altLang="en-US" dirty="0"/>
              <a:t>更新𝒘</a:t>
            </a:r>
            <a:r>
              <a:rPr lang="en-US" altLang="zh-CN" dirty="0"/>
              <a:t>_</a:t>
            </a:r>
            <a:r>
              <a:rPr lang="zh-CN" altLang="en-US" dirty="0"/>
              <a:t>𝟐𝟏参数</a:t>
            </a:r>
          </a:p>
          <a:p>
            <a:pPr marL="342900" indent="-342900">
              <a:buFont typeface="+mj-ea"/>
              <a:buAutoNum type="circleNumDbPlain"/>
            </a:pPr>
            <a:r>
              <a:rPr lang="zh-CN" altLang="en-US" dirty="0"/>
              <a:t>更新𝐰</a:t>
            </a:r>
            <a:r>
              <a:rPr lang="en-US" altLang="zh-CN" dirty="0"/>
              <a:t>_</a:t>
            </a:r>
            <a:r>
              <a:rPr lang="zh-CN" altLang="en-US" dirty="0"/>
              <a:t>𝟏𝟏参数</a:t>
            </a:r>
          </a:p>
        </p:txBody>
      </p:sp>
      <p:pic>
        <p:nvPicPr>
          <p:cNvPr id="8" name="图片 7"/>
          <p:cNvPicPr>
            <a:picLocks noChangeAspect="1"/>
          </p:cNvPicPr>
          <p:nvPr/>
        </p:nvPicPr>
        <p:blipFill>
          <a:blip r:embed="rId2"/>
          <a:stretch>
            <a:fillRect/>
          </a:stretch>
        </p:blipFill>
        <p:spPr>
          <a:xfrm>
            <a:off x="1691680" y="1870703"/>
            <a:ext cx="6192688" cy="375944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95770" y="908720"/>
            <a:ext cx="6348437" cy="400110"/>
          </a:xfrm>
          <a:prstGeom prst="rect">
            <a:avLst/>
          </a:prstGeom>
          <a:noFill/>
        </p:spPr>
        <p:txBody>
          <a:bodyPr wrap="square">
            <a:spAutoFit/>
          </a:bodyPr>
          <a:lstStyle/>
          <a:p>
            <a:r>
              <a:rPr lang="zh-CN" altLang="en-US" sz="2000" b="1" dirty="0">
                <a:latin typeface="+mn-ea"/>
                <a:ea typeface="+mn-ea"/>
              </a:rPr>
              <a:t>案例：</a:t>
            </a:r>
            <a:r>
              <a:rPr lang="en-US" altLang="zh-CN" sz="2000" b="1" dirty="0">
                <a:latin typeface="+mn-ea"/>
                <a:ea typeface="+mn-ea"/>
              </a:rPr>
              <a:t>Python</a:t>
            </a:r>
            <a:r>
              <a:rPr lang="zh-CN" altLang="en-US" sz="2000" b="1" dirty="0">
                <a:latin typeface="+mn-ea"/>
                <a:ea typeface="+mn-ea"/>
              </a:rPr>
              <a:t>实现</a:t>
            </a:r>
            <a:r>
              <a:rPr lang="en-US" altLang="zh-CN" sz="2000" b="1" dirty="0">
                <a:latin typeface="+mn-ea"/>
                <a:ea typeface="+mn-ea"/>
              </a:rPr>
              <a:t>BP</a:t>
            </a:r>
            <a:r>
              <a:rPr lang="zh-CN" altLang="en-US" sz="2000" b="1" dirty="0">
                <a:latin typeface="+mn-ea"/>
                <a:ea typeface="+mn-ea"/>
              </a:rPr>
              <a:t>神经网络的反向传播</a:t>
            </a:r>
          </a:p>
        </p:txBody>
      </p:sp>
      <p:pic>
        <p:nvPicPr>
          <p:cNvPr id="4" name="图片 3"/>
          <p:cNvPicPr>
            <a:picLocks noChangeAspect="1"/>
          </p:cNvPicPr>
          <p:nvPr/>
        </p:nvPicPr>
        <p:blipFill>
          <a:blip r:embed="rId2"/>
          <a:stretch>
            <a:fillRect/>
          </a:stretch>
        </p:blipFill>
        <p:spPr>
          <a:xfrm>
            <a:off x="457920" y="1688931"/>
            <a:ext cx="8460432" cy="348013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 name="图片 1"/>
          <p:cNvPicPr>
            <a:picLocks noChangeAspect="1"/>
          </p:cNvPicPr>
          <p:nvPr/>
        </p:nvPicPr>
        <p:blipFill>
          <a:blip r:embed="rId2"/>
          <a:stretch>
            <a:fillRect/>
          </a:stretch>
        </p:blipFill>
        <p:spPr>
          <a:xfrm>
            <a:off x="316336" y="1844824"/>
            <a:ext cx="8535140" cy="3286029"/>
          </a:xfrm>
          <a:prstGeom prst="rect">
            <a:avLst/>
          </a:prstGeom>
        </p:spPr>
      </p:pic>
      <p:pic>
        <p:nvPicPr>
          <p:cNvPr id="3" name="图片 2"/>
          <p:cNvPicPr>
            <a:picLocks noChangeAspect="1"/>
          </p:cNvPicPr>
          <p:nvPr/>
        </p:nvPicPr>
        <p:blipFill>
          <a:blip r:embed="rId3"/>
          <a:stretch>
            <a:fillRect/>
          </a:stretch>
        </p:blipFill>
        <p:spPr>
          <a:xfrm>
            <a:off x="2483768" y="5301208"/>
            <a:ext cx="4377307" cy="54259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4" name="图片 3"/>
          <p:cNvPicPr>
            <a:picLocks noChangeAspect="1"/>
          </p:cNvPicPr>
          <p:nvPr/>
        </p:nvPicPr>
        <p:blipFill>
          <a:blip r:embed="rId2"/>
          <a:stretch>
            <a:fillRect/>
          </a:stretch>
        </p:blipFill>
        <p:spPr>
          <a:xfrm>
            <a:off x="251520" y="1628800"/>
            <a:ext cx="5129488" cy="4513950"/>
          </a:xfrm>
          <a:prstGeom prst="rect">
            <a:avLst/>
          </a:prstGeom>
        </p:spPr>
      </p:pic>
      <p:pic>
        <p:nvPicPr>
          <p:cNvPr id="5" name="图片 4"/>
          <p:cNvPicPr>
            <a:picLocks noChangeAspect="1"/>
          </p:cNvPicPr>
          <p:nvPr/>
        </p:nvPicPr>
        <p:blipFill>
          <a:blip r:embed="rId3"/>
          <a:stretch>
            <a:fillRect/>
          </a:stretch>
        </p:blipFill>
        <p:spPr>
          <a:xfrm>
            <a:off x="5270291" y="1635274"/>
            <a:ext cx="3789572" cy="2654175"/>
          </a:xfrm>
          <a:prstGeom prst="rect">
            <a:avLst/>
          </a:prstGeom>
        </p:spPr>
      </p:pic>
      <p:sp>
        <p:nvSpPr>
          <p:cNvPr id="7" name="文本框 6"/>
          <p:cNvSpPr txBox="1"/>
          <p:nvPr/>
        </p:nvSpPr>
        <p:spPr>
          <a:xfrm>
            <a:off x="19818" y="980729"/>
            <a:ext cx="6424389" cy="389530"/>
          </a:xfrm>
          <a:prstGeom prst="rect">
            <a:avLst/>
          </a:prstGeom>
          <a:noFill/>
        </p:spPr>
        <p:txBody>
          <a:bodyPr wrap="square">
            <a:spAutoFit/>
          </a:bodyPr>
          <a:lstStyle/>
          <a:p>
            <a:pPr marR="0" lvl="0" algn="just" defTabSz="914400" rtl="0" eaLnBrk="1" fontAlgn="auto" latinLnBrk="0" hangingPunct="1">
              <a:lnSpc>
                <a:spcPct val="110000"/>
              </a:lnSpc>
              <a:spcBef>
                <a:spcPts val="1800"/>
              </a:spcBef>
              <a:spcAft>
                <a:spcPts val="0"/>
              </a:spcAft>
              <a:buClr>
                <a:srgbClr val="2A305C"/>
              </a:buClr>
              <a:buSzPct val="100000"/>
              <a:defRPr/>
            </a:pPr>
            <a:r>
              <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rPr>
              <a:t>案例：使用神经网络感知器算法进行鸢尾花分类</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2013992" y="4901606"/>
            <a:ext cx="5328146" cy="369332"/>
          </a:xfrm>
          <a:prstGeom prst="rect">
            <a:avLst/>
          </a:prstGeom>
          <a:noFill/>
        </p:spPr>
        <p:txBody>
          <a:bodyPr wrap="square">
            <a:spAutoFit/>
          </a:bodyPr>
          <a:lstStyle/>
          <a:p>
            <a:r>
              <a:rPr lang="zh-CN" altLang="en-US" b="1" dirty="0"/>
              <a:t>人工智能、机器学习、以及深度学习的关系</a:t>
            </a:r>
            <a:r>
              <a:rPr lang="zh-CN" altLang="en-US" dirty="0"/>
              <a:t>	</a:t>
            </a:r>
          </a:p>
        </p:txBody>
      </p:sp>
      <p:pic>
        <p:nvPicPr>
          <p:cNvPr id="4" name="图片 3"/>
          <p:cNvPicPr>
            <a:picLocks noChangeAspect="1"/>
          </p:cNvPicPr>
          <p:nvPr/>
        </p:nvPicPr>
        <p:blipFill>
          <a:blip r:embed="rId2"/>
          <a:stretch>
            <a:fillRect/>
          </a:stretch>
        </p:blipFill>
        <p:spPr>
          <a:xfrm>
            <a:off x="1979712" y="2564904"/>
            <a:ext cx="4536281" cy="2029625"/>
          </a:xfrm>
          <a:prstGeom prst="rect">
            <a:avLst/>
          </a:prstGeom>
        </p:spPr>
      </p:pic>
      <p:sp>
        <p:nvSpPr>
          <p:cNvPr id="6" name="文本框 5"/>
          <p:cNvSpPr txBox="1"/>
          <p:nvPr/>
        </p:nvSpPr>
        <p:spPr>
          <a:xfrm>
            <a:off x="107950" y="913352"/>
            <a:ext cx="8784530" cy="858377"/>
          </a:xfrm>
          <a:prstGeom prst="rect">
            <a:avLst/>
          </a:prstGeom>
          <a:noFill/>
        </p:spPr>
        <p:txBody>
          <a:bodyPr wrap="square">
            <a:spAutoFit/>
          </a:bodyPr>
          <a:lstStyle/>
          <a:p>
            <a:pPr>
              <a:lnSpc>
                <a:spcPct val="150000"/>
              </a:lnSpc>
            </a:pPr>
            <a:r>
              <a:rPr lang="zh-CN" altLang="en-US" dirty="0">
                <a:latin typeface="宋体" panose="02010600030101010101" pitchFamily="2" charset="-122"/>
              </a:rPr>
              <a:t>深度学习</a:t>
            </a:r>
            <a:r>
              <a:rPr lang="en-US" altLang="zh-CN" dirty="0">
                <a:latin typeface="宋体" panose="02010600030101010101" pitchFamily="2" charset="-122"/>
              </a:rPr>
              <a:t>(</a:t>
            </a:r>
            <a:r>
              <a:rPr lang="en-US" altLang="zh-CN" b="1" dirty="0">
                <a:latin typeface="Times New Roman" panose="02020603050405020304" pitchFamily="18" charset="0"/>
                <a:cs typeface="Times New Roman" panose="02020603050405020304" pitchFamily="18" charset="0"/>
              </a:rPr>
              <a:t>Deep Learning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DL</a:t>
            </a:r>
            <a:r>
              <a:rPr lang="en-US" altLang="zh-CN" dirty="0">
                <a:latin typeface="宋体" panose="02010600030101010101" pitchFamily="2" charset="-122"/>
              </a:rPr>
              <a:t>)</a:t>
            </a:r>
            <a:r>
              <a:rPr lang="zh-CN" altLang="en-US" dirty="0">
                <a:latin typeface="宋体" panose="02010600030101010101" pitchFamily="2" charset="-122"/>
              </a:rPr>
              <a:t>是机器学习领域中一个新的研究方向，它被引入机器学习使其更接近于最初的目标</a:t>
            </a:r>
            <a:r>
              <a:rPr lang="en-US" altLang="zh-CN" dirty="0">
                <a:latin typeface="宋体" panose="02010600030101010101" pitchFamily="2" charset="-122"/>
              </a:rPr>
              <a:t>——</a:t>
            </a:r>
            <a:r>
              <a:rPr lang="zh-CN" altLang="en-US" dirty="0">
                <a:latin typeface="宋体" panose="02010600030101010101" pitchFamily="2" charset="-122"/>
              </a:rPr>
              <a:t>人工智能。</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人工神经网络是深度学习的基础</a:t>
            </a:r>
          </a:p>
        </p:txBody>
      </p:sp>
      <p:pic>
        <p:nvPicPr>
          <p:cNvPr id="4" name="图片 3"/>
          <p:cNvPicPr>
            <a:picLocks noChangeAspect="1"/>
          </p:cNvPicPr>
          <p:nvPr/>
        </p:nvPicPr>
        <p:blipFill>
          <a:blip r:embed="rId2"/>
          <a:stretch>
            <a:fillRect/>
          </a:stretch>
        </p:blipFill>
        <p:spPr>
          <a:xfrm>
            <a:off x="755576" y="1712091"/>
            <a:ext cx="4157832" cy="3438442"/>
          </a:xfrm>
          <a:prstGeom prst="rect">
            <a:avLst/>
          </a:prstGeom>
        </p:spPr>
      </p:pic>
      <p:pic>
        <p:nvPicPr>
          <p:cNvPr id="5" name="图片 4"/>
          <p:cNvPicPr>
            <a:picLocks noChangeAspect="1"/>
          </p:cNvPicPr>
          <p:nvPr/>
        </p:nvPicPr>
        <p:blipFill>
          <a:blip r:embed="rId3"/>
          <a:stretch>
            <a:fillRect/>
          </a:stretch>
        </p:blipFill>
        <p:spPr>
          <a:xfrm>
            <a:off x="899592" y="5553794"/>
            <a:ext cx="6151397" cy="499915"/>
          </a:xfrm>
          <a:prstGeom prst="rect">
            <a:avLst/>
          </a:prstGeom>
        </p:spPr>
      </p:pic>
      <p:pic>
        <p:nvPicPr>
          <p:cNvPr id="6" name="图片 5"/>
          <p:cNvPicPr>
            <a:picLocks noChangeAspect="1"/>
          </p:cNvPicPr>
          <p:nvPr/>
        </p:nvPicPr>
        <p:blipFill>
          <a:blip r:embed="rId4"/>
          <a:stretch>
            <a:fillRect/>
          </a:stretch>
        </p:blipFill>
        <p:spPr>
          <a:xfrm>
            <a:off x="5076056" y="2591722"/>
            <a:ext cx="3744416" cy="1674556"/>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80728"/>
            <a:ext cx="5328146"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深度学习概述</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 name="文本框 4"/>
          <p:cNvSpPr txBox="1"/>
          <p:nvPr/>
        </p:nvSpPr>
        <p:spPr>
          <a:xfrm>
            <a:off x="107950" y="1380838"/>
            <a:ext cx="8784530" cy="337335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dirty="0">
                <a:latin typeface="宋体" panose="02010600030101010101" pitchFamily="2" charset="-122"/>
              </a:rPr>
              <a:t>深度学习的兴起源于</a:t>
            </a:r>
            <a:r>
              <a:rPr lang="en-US" altLang="zh-CN" dirty="0">
                <a:latin typeface="宋体" panose="02010600030101010101" pitchFamily="2" charset="-122"/>
              </a:rPr>
              <a:t>2012</a:t>
            </a:r>
            <a:r>
              <a:rPr lang="zh-CN" altLang="en-US" dirty="0">
                <a:latin typeface="宋体" panose="02010600030101010101" pitchFamily="2" charset="-122"/>
              </a:rPr>
              <a:t>年，</a:t>
            </a:r>
            <a:r>
              <a:rPr lang="en-US" altLang="zh-CN" dirty="0">
                <a:latin typeface="宋体" panose="02010600030101010101" pitchFamily="2" charset="-122"/>
              </a:rPr>
              <a:t>Hinton</a:t>
            </a:r>
            <a:r>
              <a:rPr lang="zh-CN" altLang="en-US" dirty="0">
                <a:latin typeface="宋体" panose="02010600030101010101" pitchFamily="2" charset="-122"/>
              </a:rPr>
              <a:t>的学生</a:t>
            </a:r>
            <a:r>
              <a:rPr lang="en-US" altLang="zh-CN" dirty="0">
                <a:latin typeface="宋体" panose="02010600030101010101" pitchFamily="2" charset="-122"/>
              </a:rPr>
              <a:t>Alex </a:t>
            </a:r>
            <a:r>
              <a:rPr lang="en-US" altLang="zh-CN" dirty="0" err="1">
                <a:latin typeface="宋体" panose="02010600030101010101" pitchFamily="2" charset="-122"/>
              </a:rPr>
              <a:t>Kirzhevsky</a:t>
            </a:r>
            <a:r>
              <a:rPr lang="zh-CN" altLang="en-US" dirty="0">
                <a:latin typeface="宋体" panose="02010600030101010101" pitchFamily="2" charset="-122"/>
              </a:rPr>
              <a:t>提出了深度卷积神经网络模型</a:t>
            </a:r>
            <a:r>
              <a:rPr lang="en-US" altLang="zh-CN" dirty="0" err="1">
                <a:latin typeface="宋体" panose="02010600030101010101" pitchFamily="2" charset="-122"/>
              </a:rPr>
              <a:t>AlexNet</a:t>
            </a:r>
            <a:r>
              <a:rPr lang="zh-CN" altLang="en-US" dirty="0">
                <a:latin typeface="宋体" panose="02010600030101010101" pitchFamily="2" charset="-122"/>
              </a:rPr>
              <a:t>，该模型一举赢得</a:t>
            </a:r>
            <a:r>
              <a:rPr lang="en-US" altLang="zh-CN" dirty="0">
                <a:latin typeface="宋体" panose="02010600030101010101" pitchFamily="2" charset="-122"/>
              </a:rPr>
              <a:t>ILSVRC</a:t>
            </a:r>
            <a:r>
              <a:rPr lang="zh-CN" altLang="en-US" dirty="0">
                <a:latin typeface="宋体" panose="02010600030101010101" pitchFamily="2" charset="-122"/>
              </a:rPr>
              <a:t>算法竞赛的冠军。在百万级</a:t>
            </a:r>
            <a:r>
              <a:rPr lang="en-US" altLang="zh-CN" dirty="0">
                <a:latin typeface="宋体" panose="02010600030101010101" pitchFamily="2" charset="-122"/>
              </a:rPr>
              <a:t>ImageNet</a:t>
            </a:r>
            <a:r>
              <a:rPr lang="zh-CN" altLang="en-US" dirty="0">
                <a:latin typeface="宋体" panose="02010600030101010101" pitchFamily="2" charset="-122"/>
              </a:rPr>
              <a:t>数据集合上，模型识别率从传统的</a:t>
            </a:r>
            <a:r>
              <a:rPr lang="en-US" altLang="zh-CN" dirty="0">
                <a:latin typeface="宋体" panose="02010600030101010101" pitchFamily="2" charset="-122"/>
              </a:rPr>
              <a:t>70%</a:t>
            </a:r>
            <a:r>
              <a:rPr lang="zh-CN" altLang="en-US" dirty="0">
                <a:latin typeface="宋体" panose="02010600030101010101" pitchFamily="2" charset="-122"/>
              </a:rPr>
              <a:t>多提升到</a:t>
            </a:r>
            <a:r>
              <a:rPr lang="en-US" altLang="zh-CN" dirty="0">
                <a:latin typeface="宋体" panose="02010600030101010101" pitchFamily="2" charset="-122"/>
              </a:rPr>
              <a:t>80%</a:t>
            </a:r>
            <a:r>
              <a:rPr lang="zh-CN" altLang="en-US" dirty="0">
                <a:latin typeface="宋体" panose="02010600030101010101" pitchFamily="2" charset="-122"/>
              </a:rPr>
              <a:t>多，展现出巨大的优势，也开启了深度学习的研究热潮</a:t>
            </a:r>
            <a:r>
              <a:rPr lang="zh-CN" altLang="en-US" dirty="0"/>
              <a:t>。</a:t>
            </a:r>
            <a:endParaRPr lang="en-US" altLang="zh-CN" dirty="0"/>
          </a:p>
          <a:p>
            <a:pPr marL="285750" indent="-285750" algn="just">
              <a:lnSpc>
                <a:spcPct val="150000"/>
              </a:lnSpc>
              <a:buFont typeface="Arial" panose="020B0604020202020204" pitchFamily="34" charset="0"/>
              <a:buChar char="•"/>
            </a:pPr>
            <a:r>
              <a:rPr lang="en-US" altLang="zh-CN" dirty="0"/>
              <a:t>ILSVRC</a:t>
            </a:r>
            <a:r>
              <a:rPr lang="zh-CN" altLang="en-US" dirty="0"/>
              <a:t>竞赛</a:t>
            </a:r>
            <a:r>
              <a:rPr lang="en-US" altLang="zh-CN" dirty="0"/>
              <a:t>, </a:t>
            </a:r>
            <a:r>
              <a:rPr lang="zh-CN" altLang="en-US" dirty="0"/>
              <a:t>全称是</a:t>
            </a:r>
            <a:r>
              <a:rPr lang="en-US" altLang="zh-CN" dirty="0"/>
              <a:t>ImageNet Large-Scale Visual Recognition Challenge</a:t>
            </a:r>
            <a:r>
              <a:rPr lang="zh-CN" altLang="en-US" dirty="0"/>
              <a:t>，即通常所说的</a:t>
            </a:r>
            <a:r>
              <a:rPr lang="en-US" altLang="zh-CN" dirty="0"/>
              <a:t>ImageNet</a:t>
            </a:r>
            <a:r>
              <a:rPr lang="zh-CN" altLang="en-US" dirty="0"/>
              <a:t>比赛。所使用的</a:t>
            </a:r>
            <a:r>
              <a:rPr lang="en-US" altLang="zh-CN" dirty="0"/>
              <a:t>ImageNet</a:t>
            </a:r>
            <a:r>
              <a:rPr lang="zh-CN" altLang="en-US" dirty="0"/>
              <a:t>数据集是由李飞飞团队收集制作而成的大型图像数据集。</a:t>
            </a:r>
          </a:p>
          <a:p>
            <a:pPr marL="285750" indent="-285750" algn="just">
              <a:lnSpc>
                <a:spcPct val="150000"/>
              </a:lnSpc>
              <a:buFont typeface="Arial" panose="020B0604020202020204" pitchFamily="34" charset="0"/>
              <a:buChar char="•"/>
            </a:pPr>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80728"/>
            <a:ext cx="5328146"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深度学习概述</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 name="文本框 4"/>
          <p:cNvSpPr txBox="1"/>
          <p:nvPr/>
        </p:nvSpPr>
        <p:spPr>
          <a:xfrm>
            <a:off x="107950" y="1380838"/>
            <a:ext cx="8784530" cy="3784369"/>
          </a:xfrm>
          <a:prstGeom prst="rect">
            <a:avLst/>
          </a:prstGeom>
          <a:noFill/>
        </p:spPr>
        <p:txBody>
          <a:bodyPr wrap="square">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mn-ea"/>
                <a:ea typeface="+mn-ea"/>
                <a:cs typeface="+mn-cs"/>
              </a:rPr>
              <a:t>2012</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年冠军算法：</a:t>
            </a:r>
            <a:r>
              <a:rPr kumimoji="0" lang="en-US" altLang="zh-CN" sz="1800" b="1" i="0" u="none" strike="noStrike" kern="1200" cap="none" spc="0" normalizeH="0" baseline="0" noProof="0" dirty="0" err="1">
                <a:ln>
                  <a:noFill/>
                </a:ln>
                <a:solidFill>
                  <a:srgbClr val="FF0000"/>
                </a:solidFill>
                <a:effectLst/>
                <a:uLnTx/>
                <a:uFillTx/>
                <a:latin typeface="+mn-ea"/>
                <a:ea typeface="+mn-ea"/>
                <a:cs typeface="+mn-cs"/>
              </a:rPr>
              <a:t>AlexNet</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，使用的是</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8</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层神经网络模型，错误率（</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error  rate</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）为</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15.32%</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mn-ea"/>
                <a:ea typeface="+mn-ea"/>
                <a:cs typeface="+mn-cs"/>
              </a:rPr>
              <a:t>2013</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年冠军算法：</a:t>
            </a:r>
            <a:r>
              <a:rPr kumimoji="0" lang="en-US" altLang="zh-CN" sz="1800" b="1" i="0" u="none" strike="noStrike" kern="1200" cap="none" spc="0" normalizeH="0" baseline="0" noProof="0" dirty="0" err="1">
                <a:ln>
                  <a:noFill/>
                </a:ln>
                <a:solidFill>
                  <a:srgbClr val="FF0000"/>
                </a:solidFill>
                <a:effectLst/>
                <a:uLnTx/>
                <a:uFillTx/>
                <a:latin typeface="+mn-ea"/>
                <a:ea typeface="+mn-ea"/>
                <a:cs typeface="+mn-cs"/>
              </a:rPr>
              <a:t>ZFNet</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a:t>
            </a:r>
            <a:r>
              <a:rPr kumimoji="0" lang="en-US" altLang="zh-CN" sz="1800" b="0" i="0" u="none" strike="noStrike" kern="1200" cap="none" spc="0" normalizeH="0" baseline="0" noProof="0" dirty="0" err="1">
                <a:ln>
                  <a:noFill/>
                </a:ln>
                <a:solidFill>
                  <a:prstClr val="black"/>
                </a:solidFill>
                <a:effectLst/>
                <a:uLnTx/>
                <a:uFillTx/>
                <a:latin typeface="+mn-ea"/>
                <a:ea typeface="+mn-ea"/>
                <a:cs typeface="+mn-cs"/>
              </a:rPr>
              <a:t>Clarifai</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公司出品，使用</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8</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层神经网络模型，错误率</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11.20%</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mn-ea"/>
                <a:ea typeface="+mn-ea"/>
                <a:cs typeface="+mn-cs"/>
              </a:rPr>
              <a:t>2014</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年冠军算法：</a:t>
            </a: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VGG</a:t>
            </a:r>
            <a:r>
              <a:rPr kumimoji="0" lang="zh-CN" altLang="en-US" sz="1800" b="1" i="0" u="none" strike="noStrike" kern="1200" cap="none" spc="0" normalizeH="0" baseline="0" noProof="0" dirty="0">
                <a:ln>
                  <a:noFill/>
                </a:ln>
                <a:solidFill>
                  <a:srgbClr val="FF0000"/>
                </a:solidFill>
                <a:effectLst/>
                <a:uLnTx/>
                <a:uFillTx/>
                <a:latin typeface="+mn-ea"/>
                <a:ea typeface="+mn-ea"/>
                <a:cs typeface="+mn-cs"/>
              </a:rPr>
              <a:t>算法</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a:t>
            </a:r>
            <a:r>
              <a:rPr kumimoji="0" lang="en-US" altLang="zh-CN" sz="1800" b="0" i="0" u="none" strike="noStrike" kern="1200" cap="none" spc="0" normalizeH="0" baseline="0" noProof="0" dirty="0" err="1">
                <a:ln>
                  <a:noFill/>
                </a:ln>
                <a:solidFill>
                  <a:prstClr val="black"/>
                </a:solidFill>
                <a:effectLst/>
                <a:uLnTx/>
                <a:uFillTx/>
                <a:latin typeface="+mn-ea"/>
                <a:ea typeface="+mn-ea"/>
                <a:cs typeface="+mn-cs"/>
              </a:rPr>
              <a:t>GoogleNet</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 </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，使用</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19</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层</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-22</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层。神经网络模型，错误率</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6.67%</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mn-ea"/>
                <a:ea typeface="+mn-ea"/>
                <a:cs typeface="+mn-cs"/>
              </a:rPr>
              <a:t>2015</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年冠军算法：</a:t>
            </a:r>
            <a:r>
              <a:rPr kumimoji="0" lang="en-US" altLang="zh-CN" sz="1800" b="1" i="0" u="none" strike="noStrike" kern="1200" cap="none" spc="0" normalizeH="0" baseline="0" noProof="0" dirty="0" err="1">
                <a:ln>
                  <a:noFill/>
                </a:ln>
                <a:solidFill>
                  <a:srgbClr val="FF0000"/>
                </a:solidFill>
                <a:effectLst/>
                <a:uLnTx/>
                <a:uFillTx/>
                <a:latin typeface="+mn-ea"/>
                <a:ea typeface="+mn-ea"/>
                <a:cs typeface="+mn-cs"/>
              </a:rPr>
              <a:t>ResNet</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增至</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152</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层，提出残差网络。</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mn-ea"/>
                <a:ea typeface="+mn-ea"/>
                <a:cs typeface="+mn-cs"/>
              </a:rPr>
              <a:t>2016</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年亚军算法：</a:t>
            </a:r>
            <a:r>
              <a:rPr kumimoji="0" lang="en-US" altLang="zh-CN" sz="1800" b="1" i="0" u="none" strike="noStrike" kern="1200" cap="none" spc="0" normalizeH="0" baseline="0" noProof="0" dirty="0" err="1">
                <a:ln>
                  <a:noFill/>
                </a:ln>
                <a:solidFill>
                  <a:srgbClr val="FF0000"/>
                </a:solidFill>
                <a:effectLst/>
                <a:uLnTx/>
                <a:uFillTx/>
                <a:latin typeface="+mn-ea"/>
                <a:ea typeface="+mn-ea"/>
                <a:cs typeface="+mn-cs"/>
              </a:rPr>
              <a:t>ResNeXt</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，基于</a:t>
            </a:r>
            <a:r>
              <a:rPr kumimoji="0" lang="en-US" altLang="zh-CN" sz="1800" b="0" i="0" u="none" strike="noStrike" kern="1200" cap="none" spc="0" normalizeH="0" baseline="0" noProof="0" dirty="0" err="1">
                <a:ln>
                  <a:noFill/>
                </a:ln>
                <a:solidFill>
                  <a:prstClr val="black"/>
                </a:solidFill>
                <a:effectLst/>
                <a:uLnTx/>
                <a:uFillTx/>
                <a:latin typeface="+mn-ea"/>
                <a:ea typeface="+mn-ea"/>
                <a:cs typeface="+mn-cs"/>
              </a:rPr>
              <a:t>ResNet</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和</a:t>
            </a:r>
            <a:r>
              <a:rPr kumimoji="0" lang="en-US" altLang="zh-CN" sz="1800" b="0" i="0" u="none" strike="noStrike" kern="1200" cap="none" spc="0" normalizeH="0" baseline="0" noProof="0" dirty="0">
                <a:ln>
                  <a:noFill/>
                </a:ln>
                <a:solidFill>
                  <a:prstClr val="black"/>
                </a:solidFill>
                <a:effectLst/>
                <a:uLnTx/>
                <a:uFillTx/>
                <a:latin typeface="+mn-ea"/>
                <a:ea typeface="+mn-ea"/>
                <a:cs typeface="+mn-cs"/>
              </a:rPr>
              <a:t>Inception</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mn-ea"/>
                <a:ea typeface="+mn-ea"/>
                <a:cs typeface="+mn-cs"/>
              </a:rPr>
              <a:t>2017</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年冠军模型：</a:t>
            </a:r>
            <a:r>
              <a:rPr kumimoji="0" lang="en-US" altLang="zh-CN" sz="1800" b="1" i="0" u="none" strike="noStrike" kern="1200" cap="none" spc="0" normalizeH="0" baseline="0" noProof="0" dirty="0" err="1">
                <a:ln>
                  <a:noFill/>
                </a:ln>
                <a:solidFill>
                  <a:srgbClr val="FF0000"/>
                </a:solidFill>
                <a:effectLst/>
                <a:uLnTx/>
                <a:uFillTx/>
                <a:latin typeface="+mn-ea"/>
                <a:ea typeface="+mn-ea"/>
                <a:cs typeface="+mn-cs"/>
              </a:rPr>
              <a:t>SENet</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，错误率减小并且复杂度低，新增参数和计算量小</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957958"/>
            <a:ext cx="8229600" cy="4525962"/>
          </a:xfrm>
        </p:spPr>
        <p:txBody>
          <a:bodyPr/>
          <a:lstStyle/>
          <a:p>
            <a:pPr marL="0" indent="0" eaLnBrk="1" fontAlgn="auto" hangingPunct="1">
              <a:lnSpc>
                <a:spcPct val="150000"/>
              </a:lnSpc>
              <a:spcBef>
                <a:spcPts val="0"/>
              </a:spcBef>
              <a:spcAft>
                <a:spcPts val="0"/>
              </a:spcAft>
              <a:buNone/>
              <a:defRPr/>
            </a:pPr>
            <a:r>
              <a:rPr lang="zh-CN" altLang="en-US" sz="1800" b="1" dirty="0">
                <a:solidFill>
                  <a:srgbClr val="000000"/>
                </a:solidFill>
                <a:latin typeface="Arial" panose="020B0604020202020204"/>
                <a:ea typeface="微软雅黑" panose="020B0503020204020204" pitchFamily="34" charset="-122"/>
              </a:rPr>
              <a:t>第三次人工智能浪潮</a:t>
            </a:r>
            <a:r>
              <a:rPr lang="en-US" altLang="zh-CN" sz="1800" b="1" dirty="0">
                <a:solidFill>
                  <a:srgbClr val="000000"/>
                </a:solidFill>
                <a:latin typeface="Arial" panose="020B0604020202020204"/>
                <a:ea typeface="微软雅黑" panose="020B0503020204020204" pitchFamily="34" charset="-122"/>
              </a:rPr>
              <a:t>——</a:t>
            </a:r>
            <a:r>
              <a:rPr lang="zh-CN" altLang="en-US" sz="1800" b="1" dirty="0">
                <a:solidFill>
                  <a:srgbClr val="000000"/>
                </a:solidFill>
                <a:latin typeface="Arial" panose="020B0604020202020204"/>
                <a:ea typeface="微软雅黑" panose="020B0503020204020204" pitchFamily="34" charset="-122"/>
              </a:rPr>
              <a:t>学习（</a:t>
            </a:r>
            <a:r>
              <a:rPr lang="en-US" altLang="zh-CN" sz="1800" b="1" dirty="0">
                <a:solidFill>
                  <a:srgbClr val="000000"/>
                </a:solidFill>
                <a:latin typeface="Arial" panose="020B0604020202020204"/>
                <a:ea typeface="微软雅黑" panose="020B0503020204020204" pitchFamily="34" charset="-122"/>
              </a:rPr>
              <a:t>90</a:t>
            </a:r>
            <a:r>
              <a:rPr lang="zh-CN" altLang="en-US" sz="1800" b="1" dirty="0">
                <a:solidFill>
                  <a:srgbClr val="000000"/>
                </a:solidFill>
                <a:latin typeface="Arial" panose="020B0604020202020204"/>
                <a:ea typeface="微软雅黑" panose="020B0503020204020204" pitchFamily="34" charset="-122"/>
              </a:rPr>
              <a:t>年代至今）</a:t>
            </a:r>
            <a:endParaRPr lang="en-US" altLang="zh-CN" sz="1800" b="1" dirty="0">
              <a:solidFill>
                <a:srgbClr val="000000"/>
              </a:solidFill>
              <a:latin typeface="Arial" panose="020B0604020202020204"/>
              <a:ea typeface="微软雅黑" panose="020B0503020204020204" pitchFamily="34"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人工智能第三次爆发基于以下四方面的协调发展：</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R="0" lvl="0" algn="l" defTabSz="914400" rtl="0" eaLnBrk="1" fontAlgn="auto" latinLnBrk="0" hangingPunct="1">
              <a:lnSpc>
                <a:spcPct val="200000"/>
              </a:lnSpc>
              <a:spcBef>
                <a:spcPts val="0"/>
              </a:spcBef>
              <a:spcAft>
                <a:spcPts val="0"/>
              </a:spcAft>
              <a:buClrTx/>
              <a:buSzTx/>
              <a:buFont typeface="Wingdings" panose="05000000000000000000" pitchFamily="2" charset="2"/>
              <a:buChar char="Ø"/>
              <a:defRPr/>
            </a:pP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算法的演进</a:t>
            </a:r>
          </a:p>
          <a:p>
            <a:pPr marR="0" lvl="0" algn="l" defTabSz="914400" rtl="0" eaLnBrk="1" fontAlgn="auto" latinLnBrk="0" hangingPunct="1">
              <a:lnSpc>
                <a:spcPct val="200000"/>
              </a:lnSpc>
              <a:spcBef>
                <a:spcPts val="0"/>
              </a:spcBef>
              <a:spcAft>
                <a:spcPts val="0"/>
              </a:spcAft>
              <a:buClrTx/>
              <a:buSzTx/>
              <a:buFont typeface="Wingdings" panose="05000000000000000000" pitchFamily="2" charset="2"/>
              <a:buChar char="Ø"/>
              <a:defRPr/>
            </a:pP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更为坚实的理论基础</a:t>
            </a:r>
          </a:p>
          <a:p>
            <a:pPr marR="0" lvl="0" algn="l" defTabSz="914400" rtl="0" eaLnBrk="1" fontAlgn="auto" latinLnBrk="0" hangingPunct="1">
              <a:lnSpc>
                <a:spcPct val="200000"/>
              </a:lnSpc>
              <a:spcBef>
                <a:spcPts val="0"/>
              </a:spcBef>
              <a:spcAft>
                <a:spcPts val="0"/>
              </a:spcAft>
              <a:buClrTx/>
              <a:buSzTx/>
              <a:buFont typeface="Wingdings" panose="05000000000000000000" pitchFamily="2" charset="2"/>
              <a:buChar char="Ø"/>
              <a:defRPr/>
            </a:pP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数据的支撑</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R="0" lvl="0" algn="l" defTabSz="914400" rtl="0" eaLnBrk="1" fontAlgn="auto" latinLnBrk="0" hangingPunct="1">
              <a:lnSpc>
                <a:spcPct val="2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a:t>
            </a: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硬件算力的提升</a:t>
            </a:r>
          </a:p>
          <a:p>
            <a:pPr marL="0" indent="0" eaLnBrk="1" fontAlgn="auto" hangingPunct="1">
              <a:lnSpc>
                <a:spcPct val="150000"/>
              </a:lnSpc>
              <a:spcBef>
                <a:spcPts val="0"/>
              </a:spcBef>
              <a:spcAft>
                <a:spcPts val="0"/>
              </a:spcAft>
              <a:buNone/>
              <a:defRPr/>
            </a:pPr>
            <a:endParaRPr lang="zh-CN" altLang="en-US" sz="1800" b="1" dirty="0">
              <a:solidFill>
                <a:srgbClr val="000000"/>
              </a:solidFill>
              <a:latin typeface="Arial" panose="020B0604020202020204"/>
              <a:ea typeface="微软雅黑" panose="020B0503020204020204" pitchFamily="34" charset="-122"/>
            </a:endParaRP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pic>
        <p:nvPicPr>
          <p:cNvPr id="2" name="图片 1"/>
          <p:cNvPicPr>
            <a:picLocks noChangeAspect="1"/>
          </p:cNvPicPr>
          <p:nvPr/>
        </p:nvPicPr>
        <p:blipFill>
          <a:blip r:embed="rId2"/>
          <a:stretch>
            <a:fillRect/>
          </a:stretch>
        </p:blipFill>
        <p:spPr>
          <a:xfrm>
            <a:off x="3059832" y="3242643"/>
            <a:ext cx="5004928" cy="2128589"/>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0" y="836712"/>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深度学习与传统机器学习算法的区别</a:t>
            </a:r>
          </a:p>
        </p:txBody>
      </p:sp>
      <p:sp>
        <p:nvSpPr>
          <p:cNvPr id="5" name="文本框 4"/>
          <p:cNvSpPr txBox="1"/>
          <p:nvPr/>
        </p:nvSpPr>
        <p:spPr>
          <a:xfrm>
            <a:off x="0" y="1175907"/>
            <a:ext cx="8748464" cy="1291379"/>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深度学习与传统机器学习算法最大不同点在于深度学习可以实现自动特征学习。传统机器学习算法通常需要人工设计，计算数据特征，才能实现较好的预测效果。深度学习由于多层的网络结构，可以自主地学习输入数据的特征，最终得到很好的效果。</a:t>
            </a:r>
          </a:p>
        </p:txBody>
      </p:sp>
      <p:pic>
        <p:nvPicPr>
          <p:cNvPr id="6" name="图片 5"/>
          <p:cNvPicPr>
            <a:picLocks noChangeAspect="1"/>
          </p:cNvPicPr>
          <p:nvPr/>
        </p:nvPicPr>
        <p:blipFill>
          <a:blip r:embed="rId2"/>
          <a:stretch>
            <a:fillRect/>
          </a:stretch>
        </p:blipFill>
        <p:spPr>
          <a:xfrm>
            <a:off x="3147030" y="2621265"/>
            <a:ext cx="2454404" cy="303453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深度学习步骤</a:t>
            </a:r>
          </a:p>
        </p:txBody>
      </p:sp>
      <p:pic>
        <p:nvPicPr>
          <p:cNvPr id="4" name="图片 3"/>
          <p:cNvPicPr>
            <a:picLocks noChangeAspect="1"/>
          </p:cNvPicPr>
          <p:nvPr/>
        </p:nvPicPr>
        <p:blipFill>
          <a:blip r:embed="rId2"/>
          <a:stretch>
            <a:fillRect/>
          </a:stretch>
        </p:blipFill>
        <p:spPr>
          <a:xfrm>
            <a:off x="737828" y="1700808"/>
            <a:ext cx="7668344" cy="3265444"/>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 name="图片 1"/>
          <p:cNvPicPr>
            <a:picLocks noChangeAspect="1"/>
          </p:cNvPicPr>
          <p:nvPr/>
        </p:nvPicPr>
        <p:blipFill>
          <a:blip r:embed="rId2"/>
          <a:stretch>
            <a:fillRect/>
          </a:stretch>
        </p:blipFill>
        <p:spPr>
          <a:xfrm>
            <a:off x="407442" y="1667426"/>
            <a:ext cx="8352928" cy="3168352"/>
          </a:xfrm>
          <a:prstGeom prst="rect">
            <a:avLst/>
          </a:prstGeom>
        </p:spPr>
      </p:pic>
      <p:sp>
        <p:nvSpPr>
          <p:cNvPr id="4" name="文本框 3"/>
          <p:cNvSpPr txBox="1"/>
          <p:nvPr/>
        </p:nvSpPr>
        <p:spPr>
          <a:xfrm>
            <a:off x="107950" y="967735"/>
            <a:ext cx="4610100" cy="400110"/>
          </a:xfrm>
          <a:prstGeom prst="rect">
            <a:avLst/>
          </a:prstGeom>
          <a:noFill/>
        </p:spPr>
        <p:txBody>
          <a:bodyPr wrap="square">
            <a:spAutoFit/>
          </a:bodyPr>
          <a:lstStyle/>
          <a:p>
            <a:r>
              <a:rPr lang="zh-CN" altLang="en-US" sz="2000" b="1" dirty="0"/>
              <a:t>深度学习现状</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 name="图片 1"/>
          <p:cNvPicPr>
            <a:picLocks noChangeAspect="1"/>
          </p:cNvPicPr>
          <p:nvPr/>
        </p:nvPicPr>
        <p:blipFill>
          <a:blip r:embed="rId2"/>
          <a:stretch>
            <a:fillRect/>
          </a:stretch>
        </p:blipFill>
        <p:spPr>
          <a:xfrm>
            <a:off x="683568" y="1268760"/>
            <a:ext cx="8023316" cy="3895714"/>
          </a:xfrm>
          <a:prstGeom prst="rect">
            <a:avLst/>
          </a:prstGeom>
        </p:spPr>
      </p:pic>
      <p:sp>
        <p:nvSpPr>
          <p:cNvPr id="4" name="文本框 3"/>
          <p:cNvSpPr txBox="1"/>
          <p:nvPr/>
        </p:nvSpPr>
        <p:spPr>
          <a:xfrm>
            <a:off x="117872" y="5309999"/>
            <a:ext cx="9026128" cy="875881"/>
          </a:xfrm>
          <a:prstGeom prst="rect">
            <a:avLst/>
          </a:prstGeom>
          <a:noFill/>
        </p:spPr>
        <p:txBody>
          <a:bodyPr wrap="square">
            <a:spAutoFit/>
          </a:bodyPr>
          <a:lstStyle/>
          <a:p>
            <a:pPr>
              <a:lnSpc>
                <a:spcPct val="150000"/>
              </a:lnSpc>
            </a:pPr>
            <a:r>
              <a:rPr lang="zh-CN" altLang="en-US" dirty="0"/>
              <a:t>*“深度”是指原始数据进行非线性特征转换的次数，．如果把一个表示学习系统看作一个有向图结构，深度也可以看作从输入节点到输出节点所经过的最长路径的长度</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79512" y="980728"/>
            <a:ext cx="4610100" cy="400110"/>
          </a:xfrm>
          <a:prstGeom prst="rect">
            <a:avLst/>
          </a:prstGeom>
          <a:noFill/>
        </p:spPr>
        <p:txBody>
          <a:bodyPr wrap="square">
            <a:spAutoFit/>
          </a:bodyPr>
          <a:lstStyle/>
          <a:p>
            <a:r>
              <a:rPr lang="zh-CN" altLang="en-US" sz="2000" b="1" dirty="0"/>
              <a:t>深度学习框架</a:t>
            </a:r>
          </a:p>
        </p:txBody>
      </p:sp>
      <p:pic>
        <p:nvPicPr>
          <p:cNvPr id="4" name="图片 3"/>
          <p:cNvPicPr>
            <a:picLocks noChangeAspect="1"/>
          </p:cNvPicPr>
          <p:nvPr/>
        </p:nvPicPr>
        <p:blipFill>
          <a:blip r:embed="rId2"/>
          <a:stretch>
            <a:fillRect/>
          </a:stretch>
        </p:blipFill>
        <p:spPr>
          <a:xfrm>
            <a:off x="1331640" y="1556792"/>
            <a:ext cx="6228925" cy="3384894"/>
          </a:xfrm>
          <a:prstGeom prst="rect">
            <a:avLst/>
          </a:prstGeom>
        </p:spPr>
      </p:pic>
      <p:sp>
        <p:nvSpPr>
          <p:cNvPr id="5" name="文本框 4"/>
          <p:cNvSpPr txBox="1"/>
          <p:nvPr/>
        </p:nvSpPr>
        <p:spPr>
          <a:xfrm>
            <a:off x="1643039" y="5339283"/>
            <a:ext cx="7416824" cy="1015663"/>
          </a:xfrm>
          <a:prstGeom prst="rect">
            <a:avLst/>
          </a:prstGeom>
          <a:noFill/>
        </p:spPr>
        <p:txBody>
          <a:bodyPr wrap="square" rtlCol="0">
            <a:spAutoFit/>
          </a:bodyPr>
          <a:lstStyle/>
          <a:p>
            <a:r>
              <a:rPr lang="zh-CN" altLang="en-US" dirty="0"/>
              <a:t>主流深度学习框架编程语言：</a:t>
            </a:r>
            <a:r>
              <a:rPr lang="en-US" altLang="zh-CN" sz="6000" b="1" dirty="0">
                <a:solidFill>
                  <a:srgbClr val="FF0000"/>
                </a:solidFill>
              </a:rPr>
              <a:t>Python!!!!!</a:t>
            </a:r>
            <a:endParaRPr lang="zh-CN" altLang="en-US" sz="6000" b="1" dirty="0">
              <a:solidFill>
                <a:srgbClr val="FF0000"/>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深度学习案例</a:t>
            </a:r>
          </a:p>
        </p:txBody>
      </p:sp>
      <p:pic>
        <p:nvPicPr>
          <p:cNvPr id="4" name="图片 3"/>
          <p:cNvPicPr>
            <a:picLocks noChangeAspect="1"/>
          </p:cNvPicPr>
          <p:nvPr/>
        </p:nvPicPr>
        <p:blipFill>
          <a:blip r:embed="rId2"/>
          <a:stretch>
            <a:fillRect/>
          </a:stretch>
        </p:blipFill>
        <p:spPr>
          <a:xfrm>
            <a:off x="611560" y="1532256"/>
            <a:ext cx="7596336" cy="389174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机器学习、深度学习</a:t>
            </a:r>
            <a:r>
              <a:rPr lang="zh-CN" altLang="en-US" sz="2000" b="1" dirty="0">
                <a:solidFill>
                  <a:prstClr val="black"/>
                </a:solidFill>
              </a:rPr>
              <a:t>基础</a:t>
            </a:r>
            <a:r>
              <a:rPr lang="en-US" altLang="zh-CN" sz="2000" b="1" dirty="0">
                <a:solidFill>
                  <a:prstClr val="black"/>
                </a:solidFill>
              </a:rPr>
              <a:t>——Python </a:t>
            </a:r>
            <a:endPar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2" name="图片 1"/>
          <p:cNvPicPr>
            <a:picLocks noChangeAspect="1"/>
          </p:cNvPicPr>
          <p:nvPr/>
        </p:nvPicPr>
        <p:blipFill>
          <a:blip r:embed="rId2"/>
          <a:stretch>
            <a:fillRect/>
          </a:stretch>
        </p:blipFill>
        <p:spPr>
          <a:xfrm>
            <a:off x="1259632" y="3716852"/>
            <a:ext cx="6624736" cy="2524839"/>
          </a:xfrm>
          <a:prstGeom prst="rect">
            <a:avLst/>
          </a:prstGeom>
        </p:spPr>
      </p:pic>
      <p:pic>
        <p:nvPicPr>
          <p:cNvPr id="5" name="图片 4"/>
          <p:cNvPicPr>
            <a:picLocks noChangeAspect="1"/>
          </p:cNvPicPr>
          <p:nvPr/>
        </p:nvPicPr>
        <p:blipFill>
          <a:blip r:embed="rId3"/>
          <a:stretch>
            <a:fillRect/>
          </a:stretch>
        </p:blipFill>
        <p:spPr>
          <a:xfrm>
            <a:off x="1187624" y="1124744"/>
            <a:ext cx="6624736" cy="2376084"/>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 name="图片 1"/>
          <p:cNvPicPr>
            <a:picLocks noChangeAspect="1"/>
          </p:cNvPicPr>
          <p:nvPr/>
        </p:nvPicPr>
        <p:blipFill>
          <a:blip r:embed="rId2"/>
          <a:stretch>
            <a:fillRect/>
          </a:stretch>
        </p:blipFill>
        <p:spPr>
          <a:xfrm>
            <a:off x="827584" y="1316405"/>
            <a:ext cx="7704857" cy="3557076"/>
          </a:xfrm>
          <a:prstGeom prst="rect">
            <a:avLst/>
          </a:prstGeom>
        </p:spPr>
      </p:pic>
      <p:sp>
        <p:nvSpPr>
          <p:cNvPr id="3" name="文本框 2"/>
          <p:cNvSpPr txBox="1"/>
          <p:nvPr/>
        </p:nvSpPr>
        <p:spPr>
          <a:xfrm>
            <a:off x="107950" y="916295"/>
            <a:ext cx="3384376" cy="400110"/>
          </a:xfrm>
          <a:prstGeom prst="rect">
            <a:avLst/>
          </a:prstGeom>
          <a:noFill/>
        </p:spPr>
        <p:txBody>
          <a:bodyPr wrap="square" rtlCol="0">
            <a:spAutoFit/>
          </a:bodyPr>
          <a:lstStyle/>
          <a:p>
            <a:r>
              <a:rPr lang="zh-CN" altLang="en-US" sz="2000" b="1" dirty="0"/>
              <a:t>深度学习模型</a:t>
            </a:r>
          </a:p>
        </p:txBody>
      </p:sp>
      <p:pic>
        <p:nvPicPr>
          <p:cNvPr id="4" name="图片 3"/>
          <p:cNvPicPr>
            <a:picLocks noChangeAspect="1"/>
          </p:cNvPicPr>
          <p:nvPr/>
        </p:nvPicPr>
        <p:blipFill>
          <a:blip r:embed="rId3"/>
          <a:stretch>
            <a:fillRect/>
          </a:stretch>
        </p:blipFill>
        <p:spPr>
          <a:xfrm>
            <a:off x="1691680" y="3861048"/>
            <a:ext cx="5616624" cy="1822940"/>
          </a:xfrm>
          <a:prstGeom prst="rect">
            <a:avLst/>
          </a:prstGeom>
        </p:spPr>
      </p:pic>
      <p:pic>
        <p:nvPicPr>
          <p:cNvPr id="5" name="图片 4">
            <a:extLst>
              <a:ext uri="{FF2B5EF4-FFF2-40B4-BE49-F238E27FC236}">
                <a16:creationId xmlns:a16="http://schemas.microsoft.com/office/drawing/2014/main" id="{5AA7068F-E9D8-878E-A14A-B521E0920E4A}"/>
              </a:ext>
            </a:extLst>
          </p:cNvPr>
          <p:cNvPicPr>
            <a:picLocks noChangeAspect="1"/>
          </p:cNvPicPr>
          <p:nvPr/>
        </p:nvPicPr>
        <p:blipFill>
          <a:blip r:embed="rId4"/>
          <a:stretch>
            <a:fillRect/>
          </a:stretch>
        </p:blipFill>
        <p:spPr>
          <a:xfrm>
            <a:off x="5657009" y="1032197"/>
            <a:ext cx="2017951" cy="1664352"/>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6" name="文本框 5">
            <a:extLst>
              <a:ext uri="{FF2B5EF4-FFF2-40B4-BE49-F238E27FC236}">
                <a16:creationId xmlns:a16="http://schemas.microsoft.com/office/drawing/2014/main" id="{B719AD5C-1E01-3361-7774-392CAA0A27A8}"/>
              </a:ext>
            </a:extLst>
          </p:cNvPr>
          <p:cNvSpPr txBox="1"/>
          <p:nvPr/>
        </p:nvSpPr>
        <p:spPr>
          <a:xfrm>
            <a:off x="107950" y="916295"/>
            <a:ext cx="3384376"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prstClr val="black"/>
                </a:solidFill>
              </a:rPr>
              <a:t>全连接神经网络</a:t>
            </a:r>
            <a:endPar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9" name="picture 823">
            <a:extLst>
              <a:ext uri="{FF2B5EF4-FFF2-40B4-BE49-F238E27FC236}">
                <a16:creationId xmlns:a16="http://schemas.microsoft.com/office/drawing/2014/main" id="{8E8A672B-BD95-AF76-41CB-7B14D43FD7E0}"/>
              </a:ext>
            </a:extLst>
          </p:cNvPr>
          <p:cNvPicPr>
            <a:picLocks noChangeAspect="1"/>
          </p:cNvPicPr>
          <p:nvPr/>
        </p:nvPicPr>
        <p:blipFill>
          <a:blip r:embed="rId2"/>
          <a:stretch>
            <a:fillRect/>
          </a:stretch>
        </p:blipFill>
        <p:spPr>
          <a:xfrm>
            <a:off x="1115616" y="2780928"/>
            <a:ext cx="6506056" cy="3318629"/>
          </a:xfrm>
          <a:prstGeom prst="rect">
            <a:avLst/>
          </a:prstGeom>
        </p:spPr>
      </p:pic>
      <p:graphicFrame>
        <p:nvGraphicFramePr>
          <p:cNvPr id="20" name="table 424">
            <a:extLst>
              <a:ext uri="{FF2B5EF4-FFF2-40B4-BE49-F238E27FC236}">
                <a16:creationId xmlns:a16="http://schemas.microsoft.com/office/drawing/2014/main" id="{B9D5ED95-C155-30A1-6130-FEEF67516801}"/>
              </a:ext>
            </a:extLst>
          </p:cNvPr>
          <p:cNvGraphicFramePr>
            <a:graphicFrameLocks noGrp="1"/>
          </p:cNvGraphicFramePr>
          <p:nvPr>
            <p:extLst>
              <p:ext uri="{D42A27DB-BD31-4B8C-83A1-F6EECF244321}">
                <p14:modId xmlns:p14="http://schemas.microsoft.com/office/powerpoint/2010/main" val="938454811"/>
              </p:ext>
            </p:extLst>
          </p:nvPr>
        </p:nvGraphicFramePr>
        <p:xfrm>
          <a:off x="1115616" y="1628801"/>
          <a:ext cx="6192688" cy="1440160"/>
        </p:xfrm>
        <a:graphic>
          <a:graphicData uri="http://schemas.openxmlformats.org/drawingml/2006/table">
            <a:tbl>
              <a:tblPr/>
              <a:tblGrid>
                <a:gridCol w="6192688">
                  <a:extLst>
                    <a:ext uri="{9D8B030D-6E8A-4147-A177-3AD203B41FA5}">
                      <a16:colId xmlns:a16="http://schemas.microsoft.com/office/drawing/2014/main" val="20000"/>
                    </a:ext>
                  </a:extLst>
                </a:gridCol>
              </a:tblGrid>
              <a:tr h="1440160">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rtl="0" eaLnBrk="0">
                        <a:lnSpc>
                          <a:spcPct val="100000"/>
                        </a:lnSpc>
                      </a:pPr>
                      <a:endParaRPr lang="en-US" altLang="en-US" sz="400" dirty="0"/>
                    </a:p>
                    <a:p>
                      <a:pPr marL="116840" algn="l" rtl="0" eaLnBrk="0">
                        <a:lnSpc>
                          <a:spcPts val="2405"/>
                        </a:lnSpc>
                      </a:pPr>
                      <a:r>
                        <a:rPr lang="en-US" altLang="zh-CN" sz="2000" kern="1200" spc="0" dirty="0">
                          <a:solidFill>
                            <a:srgbClr val="000000">
                              <a:alpha val="100000"/>
                            </a:srgbClr>
                          </a:solidFill>
                          <a:latin typeface="Arial" panose="020B0604020202020204"/>
                          <a:ea typeface="Arial" panose="020B0604020202020204"/>
                          <a:cs typeface="Arial" panose="020B0604020202020204"/>
                        </a:rPr>
                        <a:t>import torch.nn as nn</a:t>
                      </a:r>
                      <a:endParaRPr lang="en-US" altLang="en-US" sz="2000" kern="1200" spc="0" dirty="0">
                        <a:solidFill>
                          <a:srgbClr val="000000">
                            <a:alpha val="100000"/>
                          </a:srgbClr>
                        </a:solidFill>
                        <a:latin typeface="Arial" panose="020B0604020202020204"/>
                        <a:cs typeface="Arial" panose="020B0604020202020204"/>
                      </a:endParaRPr>
                    </a:p>
                    <a:p>
                      <a:pPr algn="l" rtl="0" eaLnBrk="0">
                        <a:lnSpc>
                          <a:spcPts val="1500"/>
                        </a:lnSpc>
                      </a:pPr>
                      <a:endParaRPr lang="en-US" altLang="en-US" sz="2000" kern="1200" spc="0" dirty="0">
                        <a:solidFill>
                          <a:srgbClr val="000000">
                            <a:alpha val="100000"/>
                          </a:srgbClr>
                        </a:solidFill>
                        <a:latin typeface="Arial" panose="020B0604020202020204"/>
                        <a:cs typeface="Arial" panose="020B0604020202020204"/>
                      </a:endParaRPr>
                    </a:p>
                    <a:p>
                      <a:pPr marL="2902585" indent="-2794000" algn="l" rtl="0" eaLnBrk="0">
                        <a:lnSpc>
                          <a:spcPct val="114000"/>
                        </a:lnSpc>
                        <a:spcBef>
                          <a:spcPts val="0"/>
                        </a:spcBef>
                      </a:pPr>
                      <a:r>
                        <a:rPr lang="en-US" altLang="zh-CN" sz="2000" kern="1200" spc="0" dirty="0" err="1">
                          <a:solidFill>
                            <a:srgbClr val="000000">
                              <a:alpha val="100000"/>
                            </a:srgbClr>
                          </a:solidFill>
                          <a:latin typeface="Arial" panose="020B0604020202020204"/>
                          <a:ea typeface="Arial" panose="020B0604020202020204"/>
                          <a:cs typeface="Arial" panose="020B0604020202020204"/>
                        </a:rPr>
                        <a:t>Linear_layer</a:t>
                      </a:r>
                      <a:r>
                        <a:rPr lang="en-US" altLang="zh-CN" sz="2000" kern="1200" spc="0" dirty="0">
                          <a:solidFill>
                            <a:srgbClr val="000000">
                              <a:alpha val="100000"/>
                            </a:srgbClr>
                          </a:solidFill>
                          <a:latin typeface="Arial" panose="020B0604020202020204"/>
                          <a:ea typeface="Arial" panose="020B0604020202020204"/>
                          <a:cs typeface="Arial" panose="020B0604020202020204"/>
                        </a:rPr>
                        <a:t>=</a:t>
                      </a:r>
                      <a:r>
                        <a:rPr lang="en-US" altLang="zh-CN" sz="2000" kern="1200" spc="0" dirty="0" err="1">
                          <a:solidFill>
                            <a:srgbClr val="000000">
                              <a:alpha val="100000"/>
                            </a:srgbClr>
                          </a:solidFill>
                          <a:latin typeface="Arial" panose="020B0604020202020204"/>
                          <a:ea typeface="Arial" panose="020B0604020202020204"/>
                          <a:cs typeface="Arial" panose="020B0604020202020204"/>
                        </a:rPr>
                        <a:t>nn.</a:t>
                      </a:r>
                      <a:r>
                        <a:rPr lang="en-US" altLang="zh-CN" sz="2000" kern="1200" spc="0" dirty="0" err="1">
                          <a:solidFill>
                            <a:srgbClr val="000000">
                              <a:alpha val="100000"/>
                            </a:srgbClr>
                          </a:solidFill>
                          <a:latin typeface="+mn-lt"/>
                          <a:ea typeface="Arial" panose="020B0604020202020204"/>
                          <a:cs typeface="Arial" panose="020B0604020202020204"/>
                        </a:rPr>
                        <a:t>Linear</a:t>
                      </a:r>
                      <a:r>
                        <a:rPr lang="en-US" altLang="zh-CN" sz="2000" kern="1200" spc="0" dirty="0">
                          <a:solidFill>
                            <a:srgbClr val="000000">
                              <a:alpha val="100000"/>
                            </a:srgbClr>
                          </a:solidFill>
                          <a:latin typeface="+mn-lt"/>
                          <a:ea typeface="Arial" panose="020B0604020202020204"/>
                          <a:cs typeface="Arial" panose="020B0604020202020204"/>
                        </a:rPr>
                        <a:t>(</a:t>
                      </a:r>
                      <a:r>
                        <a:rPr lang="en-US" altLang="zh-CN" sz="1800" b="0" i="0" kern="1200" dirty="0" err="1">
                          <a:solidFill>
                            <a:schemeClr val="tx1"/>
                          </a:solidFill>
                          <a:effectLst/>
                          <a:latin typeface="+mn-lt"/>
                          <a:ea typeface="+mn-ea"/>
                          <a:cs typeface="+mn-cs"/>
                        </a:rPr>
                        <a:t>in_feature</a:t>
                      </a:r>
                      <a:r>
                        <a:rPr lang="en-US" altLang="zh-CN" sz="1800" b="0" i="0" kern="1200" dirty="0">
                          <a:solidFill>
                            <a:schemeClr val="tx1"/>
                          </a:solidFill>
                          <a:effectLst/>
                          <a:latin typeface="+mn-lt"/>
                          <a:ea typeface="+mn-ea"/>
                          <a:cs typeface="+mn-cs"/>
                        </a:rPr>
                        <a:t>, </a:t>
                      </a:r>
                      <a:r>
                        <a:rPr lang="en-US" altLang="zh-CN" sz="1800" b="0" i="0" kern="1200" dirty="0" err="1">
                          <a:solidFill>
                            <a:schemeClr val="tx1"/>
                          </a:solidFill>
                          <a:effectLst/>
                          <a:latin typeface="+mn-lt"/>
                          <a:ea typeface="+mn-ea"/>
                          <a:cs typeface="+mn-cs"/>
                        </a:rPr>
                        <a:t>out_feature</a:t>
                      </a:r>
                      <a:r>
                        <a:rPr lang="en-US" altLang="zh-CN" sz="1800" b="0" i="0" kern="1200" dirty="0">
                          <a:solidFill>
                            <a:schemeClr val="tx1"/>
                          </a:solidFill>
                          <a:effectLst/>
                          <a:latin typeface="+mn-lt"/>
                          <a:ea typeface="+mn-ea"/>
                          <a:cs typeface="+mn-cs"/>
                        </a:rPr>
                        <a:t>, bias</a:t>
                      </a:r>
                      <a:r>
                        <a:rPr lang="en-US" altLang="zh-CN" sz="2000" kern="1200" spc="0" dirty="0">
                          <a:solidFill>
                            <a:srgbClr val="000000">
                              <a:alpha val="100000"/>
                            </a:srgbClr>
                          </a:solidFill>
                          <a:latin typeface="+mn-lt"/>
                          <a:ea typeface="Arial" panose="020B0604020202020204"/>
                          <a:cs typeface="Arial" panose="020B0604020202020204"/>
                        </a:rPr>
                        <a:t>)</a:t>
                      </a:r>
                      <a:endParaRPr lang="en-US" altLang="zh-CN" sz="2000" kern="1200" spc="0" dirty="0">
                        <a:solidFill>
                          <a:srgbClr val="000000">
                            <a:alpha val="100000"/>
                          </a:srgbClr>
                        </a:solidFill>
                        <a:latin typeface="Arial" panose="020B0604020202020204"/>
                        <a:ea typeface="Arial" panose="020B0604020202020204"/>
                        <a:cs typeface="Arial" panose="020B0604020202020204"/>
                      </a:endParaRPr>
                    </a:p>
                  </a:txBody>
                  <a:tcPr marL="0" marR="0" marT="0" marB="0">
                    <a:lnL w="9525" cap="flat" cmpd="sng" algn="ctr">
                      <a:solidFill>
                        <a:srgbClr val="FFD966"/>
                      </a:solidFill>
                      <a:prstDash val="solid"/>
                      <a:round/>
                      <a:headEnd type="none" w="med" len="med"/>
                      <a:tailEnd type="none" w="med" len="med"/>
                    </a:lnL>
                    <a:lnR w="9525" cap="flat" cmpd="sng" algn="ctr">
                      <a:solidFill>
                        <a:srgbClr val="FFD966"/>
                      </a:solidFill>
                      <a:prstDash val="solid"/>
                      <a:round/>
                      <a:headEnd type="none" w="med" len="med"/>
                      <a:tailEnd type="none" w="med" len="med"/>
                    </a:lnR>
                    <a:lnT w="9525" cap="flat" cmpd="sng" algn="ctr">
                      <a:solidFill>
                        <a:srgbClr val="FFD966"/>
                      </a:solidFill>
                      <a:prstDash val="solid"/>
                      <a:round/>
                      <a:headEnd type="none" w="med" len="med"/>
                      <a:tailEnd type="none" w="med" len="med"/>
                    </a:lnT>
                    <a:lnB w="9525" cap="flat" cmpd="sng" algn="ctr">
                      <a:solidFill>
                        <a:srgbClr val="FFD96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953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6" name="文本框 5">
            <a:extLst>
              <a:ext uri="{FF2B5EF4-FFF2-40B4-BE49-F238E27FC236}">
                <a16:creationId xmlns:a16="http://schemas.microsoft.com/office/drawing/2014/main" id="{B719AD5C-1E01-3361-7774-392CAA0A27A8}"/>
              </a:ext>
            </a:extLst>
          </p:cNvPr>
          <p:cNvSpPr txBox="1"/>
          <p:nvPr/>
        </p:nvSpPr>
        <p:spPr>
          <a:xfrm>
            <a:off x="107950" y="916295"/>
            <a:ext cx="403200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全连接神经网络预测波士顿房价</a:t>
            </a:r>
          </a:p>
        </p:txBody>
      </p:sp>
      <p:pic>
        <p:nvPicPr>
          <p:cNvPr id="2" name="图片 1">
            <a:extLst>
              <a:ext uri="{FF2B5EF4-FFF2-40B4-BE49-F238E27FC236}">
                <a16:creationId xmlns:a16="http://schemas.microsoft.com/office/drawing/2014/main" id="{FEC55996-E8C8-592D-8459-059658DCEC23}"/>
              </a:ext>
            </a:extLst>
          </p:cNvPr>
          <p:cNvPicPr>
            <a:picLocks noChangeAspect="1"/>
          </p:cNvPicPr>
          <p:nvPr/>
        </p:nvPicPr>
        <p:blipFill>
          <a:blip r:embed="rId2"/>
          <a:stretch>
            <a:fillRect/>
          </a:stretch>
        </p:blipFill>
        <p:spPr>
          <a:xfrm>
            <a:off x="346863" y="1612245"/>
            <a:ext cx="8450273" cy="4329460"/>
          </a:xfrm>
          <a:prstGeom prst="rect">
            <a:avLst/>
          </a:prstGeom>
        </p:spPr>
      </p:pic>
    </p:spTree>
    <p:extLst>
      <p:ext uri="{BB962C8B-B14F-4D97-AF65-F5344CB8AC3E}">
        <p14:creationId xmlns:p14="http://schemas.microsoft.com/office/powerpoint/2010/main" val="655104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15960" y="980728"/>
            <a:ext cx="8951913" cy="4525962"/>
          </a:xfrm>
        </p:spPr>
        <p:txBody>
          <a:bodyPr/>
          <a:lstStyle/>
          <a:p>
            <a:pPr marL="0" indent="0">
              <a:buFont typeface="Arial" panose="020B0604020202020204" pitchFamily="34" charset="0"/>
              <a:buNone/>
            </a:pPr>
            <a:r>
              <a:rPr lang="zh-CN" altLang="en-US" sz="2000" b="1" dirty="0">
                <a:latin typeface="宋体" panose="02010600030101010101" pitchFamily="2" charset="-122"/>
                <a:ea typeface="宋体" panose="02010600030101010101" pitchFamily="2" charset="-122"/>
              </a:rPr>
              <a:t>什么是机器学习？</a:t>
            </a:r>
            <a:endParaRPr lang="en-US" altLang="zh-CN" sz="2000" b="1" dirty="0">
              <a:latin typeface="宋体" panose="02010600030101010101" pitchFamily="2" charset="-122"/>
              <a:ea typeface="宋体" panose="02010600030101010101" pitchFamily="2" charset="-122"/>
            </a:endParaRPr>
          </a:p>
          <a:p>
            <a:pPr marL="0" marR="0" lvl="0" indent="0" algn="just"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49" normalizeH="0" baseline="0" noProof="0" dirty="0">
                <a:ln>
                  <a:noFill/>
                </a:ln>
                <a:solidFill>
                  <a:srgbClr val="000000">
                    <a:lumMod val="85000"/>
                    <a:lumOff val="15000"/>
                  </a:srgbClr>
                </a:solidFill>
                <a:effectLst/>
                <a:uLnTx/>
                <a:uFillTx/>
                <a:latin typeface="+mn-ea"/>
                <a:cs typeface="微软雅黑" panose="020B0503020204020204" pitchFamily="34" charset="-122"/>
              </a:rPr>
              <a:t>    </a:t>
            </a:r>
            <a:r>
              <a:rPr kumimoji="0" lang="zh-CN" altLang="en-US" sz="1800" b="0" i="0" u="none" strike="noStrike" kern="1200" cap="none" spc="49" normalizeH="0" baseline="0" noProof="0" dirty="0">
                <a:ln>
                  <a:noFill/>
                </a:ln>
                <a:solidFill>
                  <a:srgbClr val="000000">
                    <a:lumMod val="85000"/>
                    <a:lumOff val="15000"/>
                  </a:srgbClr>
                </a:solidFill>
                <a:effectLst/>
                <a:uLnTx/>
                <a:uFillTx/>
                <a:latin typeface="+mn-ea"/>
                <a:cs typeface="微软雅黑" panose="020B0503020204020204" pitchFamily="34" charset="-122"/>
              </a:rPr>
              <a:t>机器学习（</a:t>
            </a:r>
            <a:r>
              <a:rPr kumimoji="0" lang="en-US" altLang="zh-CN" sz="1800" b="0" i="0" u="none" strike="noStrike" kern="1200" cap="none" spc="49" normalizeH="0" baseline="0" noProof="0" dirty="0">
                <a:ln>
                  <a:noFill/>
                </a:ln>
                <a:solidFill>
                  <a:srgbClr val="FF0000"/>
                </a:solidFill>
                <a:effectLst/>
                <a:uLnTx/>
                <a:uFillTx/>
                <a:latin typeface="+mn-ea"/>
                <a:cs typeface="微软雅黑" panose="020B0503020204020204" pitchFamily="34" charset="-122"/>
              </a:rPr>
              <a:t>M</a:t>
            </a:r>
            <a:r>
              <a:rPr kumimoji="0" lang="en-US" altLang="zh-CN" sz="1800" b="0" i="0" u="none" strike="noStrike" kern="1200" cap="none" spc="49" normalizeH="0" baseline="0" noProof="0" dirty="0">
                <a:ln>
                  <a:noFill/>
                </a:ln>
                <a:solidFill>
                  <a:srgbClr val="000000">
                    <a:lumMod val="85000"/>
                    <a:lumOff val="15000"/>
                  </a:srgbClr>
                </a:solidFill>
                <a:effectLst/>
                <a:uLnTx/>
                <a:uFillTx/>
                <a:latin typeface="+mn-ea"/>
                <a:cs typeface="微软雅黑" panose="020B0503020204020204" pitchFamily="34" charset="-122"/>
              </a:rPr>
              <a:t>achine </a:t>
            </a:r>
            <a:r>
              <a:rPr kumimoji="0" lang="en-US" altLang="zh-CN" sz="1800" b="0" i="0" u="none" strike="noStrike" kern="1200" cap="none" spc="49" normalizeH="0" baseline="0" noProof="0" dirty="0">
                <a:ln>
                  <a:noFill/>
                </a:ln>
                <a:solidFill>
                  <a:srgbClr val="FF0000"/>
                </a:solidFill>
                <a:effectLst/>
                <a:uLnTx/>
                <a:uFillTx/>
                <a:latin typeface="+mn-ea"/>
                <a:cs typeface="微软雅黑" panose="020B0503020204020204" pitchFamily="34" charset="-122"/>
              </a:rPr>
              <a:t>L</a:t>
            </a:r>
            <a:r>
              <a:rPr kumimoji="0" lang="en-US" altLang="zh-CN" sz="1800" b="0" i="0" u="none" strike="noStrike" kern="1200" cap="none" spc="49" normalizeH="0" baseline="0" noProof="0" dirty="0">
                <a:ln>
                  <a:noFill/>
                </a:ln>
                <a:solidFill>
                  <a:srgbClr val="000000">
                    <a:lumMod val="85000"/>
                    <a:lumOff val="15000"/>
                  </a:srgbClr>
                </a:solidFill>
                <a:effectLst/>
                <a:uLnTx/>
                <a:uFillTx/>
                <a:latin typeface="+mn-ea"/>
                <a:cs typeface="微软雅黑" panose="020B0503020204020204" pitchFamily="34" charset="-122"/>
              </a:rPr>
              <a:t>earning</a:t>
            </a:r>
            <a:r>
              <a:rPr kumimoji="0" lang="zh-CN" altLang="en-US" sz="1800" b="0" i="0" u="none" strike="noStrike" kern="1200" cap="none" spc="49" normalizeH="0" baseline="0" noProof="0" dirty="0">
                <a:ln>
                  <a:noFill/>
                </a:ln>
                <a:solidFill>
                  <a:srgbClr val="000000">
                    <a:lumMod val="85000"/>
                    <a:lumOff val="15000"/>
                  </a:srgbClr>
                </a:solidFill>
                <a:effectLst/>
                <a:uLnTx/>
                <a:uFillTx/>
                <a:latin typeface="+mn-ea"/>
                <a:cs typeface="微软雅黑" panose="020B0503020204020204" pitchFamily="34" charset="-122"/>
              </a:rPr>
              <a:t>，</a:t>
            </a:r>
            <a:r>
              <a:rPr kumimoji="0" lang="en-US" altLang="zh-CN" sz="1800" b="1" i="0" u="none" strike="noStrike" kern="1200" cap="none" spc="49" normalizeH="0" baseline="0" noProof="0" dirty="0">
                <a:ln>
                  <a:noFill/>
                </a:ln>
                <a:solidFill>
                  <a:srgbClr val="FF0000"/>
                </a:solidFill>
                <a:effectLst/>
                <a:uLnTx/>
                <a:uFillTx/>
                <a:latin typeface="+mn-ea"/>
                <a:cs typeface="微软雅黑" panose="020B0503020204020204" pitchFamily="34" charset="-122"/>
              </a:rPr>
              <a:t>ML</a:t>
            </a:r>
            <a:r>
              <a:rPr kumimoji="0" lang="zh-CN" altLang="en-US" sz="1800" b="0" i="0" u="none" strike="noStrike" kern="1200" cap="none" spc="49" normalizeH="0" baseline="0" noProof="0" dirty="0">
                <a:ln>
                  <a:noFill/>
                </a:ln>
                <a:solidFill>
                  <a:srgbClr val="000000">
                    <a:lumMod val="85000"/>
                    <a:lumOff val="15000"/>
                  </a:srgbClr>
                </a:solidFill>
                <a:effectLst/>
                <a:uLnTx/>
                <a:uFillTx/>
                <a:latin typeface="+mn-ea"/>
                <a:cs typeface="微软雅黑" panose="020B0503020204020204" pitchFamily="34" charset="-122"/>
              </a:rPr>
              <a:t>）是人工智能学科的重要分支，也是</a:t>
            </a:r>
            <a:r>
              <a:rPr kumimoji="0" lang="zh-CN" altLang="en-US" sz="1800" b="1" i="0" u="none" strike="noStrike" kern="1200" cap="none" spc="49" normalizeH="0" baseline="0" noProof="0" dirty="0">
                <a:ln>
                  <a:noFill/>
                </a:ln>
                <a:solidFill>
                  <a:srgbClr val="FF0000"/>
                </a:solidFill>
                <a:effectLst/>
                <a:uLnTx/>
                <a:uFillTx/>
                <a:latin typeface="+mn-ea"/>
                <a:cs typeface="微软雅黑" panose="020B0503020204020204" pitchFamily="34" charset="-122"/>
              </a:rPr>
              <a:t>人工智能的核心基础</a:t>
            </a:r>
            <a:r>
              <a:rPr kumimoji="0" lang="zh-CN" altLang="en-US" sz="1800" b="0" i="0" u="none" strike="noStrike" kern="1200" cap="none" spc="49" normalizeH="0" baseline="0" noProof="0" dirty="0">
                <a:ln>
                  <a:noFill/>
                </a:ln>
                <a:solidFill>
                  <a:srgbClr val="000000">
                    <a:lumMod val="85000"/>
                    <a:lumOff val="15000"/>
                  </a:srgbClr>
                </a:solidFill>
                <a:effectLst/>
                <a:uLnTx/>
                <a:uFillTx/>
                <a:latin typeface="+mn-ea"/>
                <a:cs typeface="微软雅黑" panose="020B0503020204020204" pitchFamily="34" charset="-122"/>
              </a:rPr>
              <a:t>。机器学习研究的目标是使机器智能化，使机器系统能模仿、扩展人类的学习过程。</a:t>
            </a:r>
          </a:p>
          <a:p>
            <a:pPr marL="0" indent="0">
              <a:buFont typeface="Arial" panose="020B0604020202020204" pitchFamily="34" charset="0"/>
              <a:buNone/>
            </a:pPr>
            <a:endParaRPr lang="zh-CN" altLang="en-US" sz="28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pic>
        <p:nvPicPr>
          <p:cNvPr id="5" name="图片 4"/>
          <p:cNvPicPr>
            <a:picLocks noChangeAspect="1"/>
          </p:cNvPicPr>
          <p:nvPr/>
        </p:nvPicPr>
        <p:blipFill>
          <a:blip r:embed="rId3"/>
          <a:stretch>
            <a:fillRect/>
          </a:stretch>
        </p:blipFill>
        <p:spPr>
          <a:xfrm>
            <a:off x="619125" y="2668240"/>
            <a:ext cx="7905750" cy="283845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4610100" cy="400110"/>
          </a:xfrm>
          <a:prstGeom prst="rect">
            <a:avLst/>
          </a:prstGeom>
          <a:noFill/>
        </p:spPr>
        <p:txBody>
          <a:bodyPr wrap="square">
            <a:spAutoFit/>
          </a:bodyPr>
          <a:lstStyle/>
          <a:p>
            <a:r>
              <a:rPr lang="zh-CN" altLang="en-US" sz="2000" b="1" dirty="0">
                <a:latin typeface="+mn-ea"/>
                <a:ea typeface="+mn-ea"/>
              </a:rPr>
              <a:t>卷积神经网络</a:t>
            </a:r>
            <a:r>
              <a:rPr lang="en-US" altLang="zh-CN" sz="2000" b="1" dirty="0">
                <a:latin typeface="+mn-ea"/>
                <a:ea typeface="+mn-ea"/>
              </a:rPr>
              <a:t>CNN	</a:t>
            </a:r>
            <a:endParaRPr lang="zh-CN" altLang="en-US" sz="2000" b="1" dirty="0">
              <a:latin typeface="+mn-ea"/>
              <a:ea typeface="+mn-ea"/>
            </a:endParaRPr>
          </a:p>
        </p:txBody>
      </p:sp>
      <p:sp>
        <p:nvSpPr>
          <p:cNvPr id="8" name="文本框 7"/>
          <p:cNvSpPr txBox="1"/>
          <p:nvPr/>
        </p:nvSpPr>
        <p:spPr>
          <a:xfrm>
            <a:off x="107950" y="1196752"/>
            <a:ext cx="9036050" cy="295337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dirty="0"/>
              <a:t>卷积神经网络（</a:t>
            </a:r>
            <a:r>
              <a:rPr lang="en-US" altLang="zh-CN" dirty="0"/>
              <a:t>Convolutional Neural Networks, CNN</a:t>
            </a:r>
            <a:r>
              <a:rPr lang="zh-CN" altLang="en-US" dirty="0"/>
              <a:t>）是一类包含卷积计算且具有深度结构的前馈神经网络（</a:t>
            </a:r>
            <a:r>
              <a:rPr lang="en-US" altLang="zh-CN" dirty="0"/>
              <a:t>Feedforward Neural Networks</a:t>
            </a:r>
            <a:r>
              <a:rPr lang="zh-CN" altLang="en-US" dirty="0"/>
              <a:t>），是深度学习的代表算法之一。</a:t>
            </a:r>
          </a:p>
          <a:p>
            <a:pPr marL="285750" indent="-285750" algn="just">
              <a:lnSpc>
                <a:spcPct val="150000"/>
              </a:lnSpc>
              <a:buFont typeface="Arial" panose="020B0604020202020204" pitchFamily="34" charset="0"/>
              <a:buChar char="•"/>
            </a:pPr>
            <a:r>
              <a:rPr lang="zh-CN" altLang="en-US" dirty="0"/>
              <a:t>卷积网络起源于哺乳动物视觉系统的神经科学实验。神经生理学家 </a:t>
            </a:r>
            <a:r>
              <a:rPr lang="en-US" altLang="zh-CN" dirty="0"/>
              <a:t>David Hubel </a:t>
            </a:r>
            <a:r>
              <a:rPr lang="zh-CN" altLang="en-US" dirty="0"/>
              <a:t>和 </a:t>
            </a:r>
            <a:r>
              <a:rPr lang="en-US" altLang="zh-CN" dirty="0" err="1"/>
              <a:t>Torsten</a:t>
            </a:r>
            <a:r>
              <a:rPr lang="en-US" altLang="zh-CN" dirty="0"/>
              <a:t> Wiesel </a:t>
            </a:r>
            <a:r>
              <a:rPr lang="zh-CN" altLang="en-US" dirty="0"/>
              <a:t>多年研究猫的脑内神经元处理图像的过程。发现：</a:t>
            </a:r>
          </a:p>
          <a:p>
            <a:pPr marL="342900" indent="-342900" algn="just">
              <a:lnSpc>
                <a:spcPct val="150000"/>
              </a:lnSpc>
              <a:buFont typeface="+mj-ea"/>
              <a:buAutoNum type="circleNumDbPlain"/>
            </a:pPr>
            <a:r>
              <a:rPr lang="zh-CN" altLang="en-US" dirty="0"/>
              <a:t>图像首先经过视网膜中的神经元，基本保持原表示方式。</a:t>
            </a:r>
          </a:p>
          <a:p>
            <a:pPr marL="342900" indent="-342900" algn="just">
              <a:lnSpc>
                <a:spcPct val="150000"/>
              </a:lnSpc>
              <a:buFont typeface="+mj-ea"/>
              <a:buAutoNum type="circleNumDbPlain"/>
            </a:pPr>
            <a:r>
              <a:rPr lang="zh-CN" altLang="en-US" dirty="0"/>
              <a:t>然后图像通过视神经，从眼睛传递到位于头后部的被称作</a:t>
            </a:r>
            <a:r>
              <a:rPr lang="en-US" altLang="zh-CN" dirty="0"/>
              <a:t>V1</a:t>
            </a:r>
            <a:r>
              <a:rPr lang="zh-CN" altLang="en-US" dirty="0"/>
              <a:t>的区域。</a:t>
            </a:r>
            <a:r>
              <a:rPr lang="en-US" altLang="zh-CN" dirty="0"/>
              <a:t>V1</a:t>
            </a:r>
            <a:r>
              <a:rPr lang="zh-CN" altLang="en-US" dirty="0"/>
              <a:t>区域是大脑对视觉输入执行高级处理的第一个区域，是初级视觉皮层的大脑区域</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8784530" cy="3234860"/>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mn-ea"/>
                <a:ea typeface="+mn-ea"/>
              </a:rPr>
              <a:t>卷积神经网络在设计中，要把握四个核心关键</a:t>
            </a:r>
            <a:r>
              <a:rPr lang="en-US" altLang="zh-CN" dirty="0">
                <a:latin typeface="+mn-ea"/>
                <a:ea typeface="+mn-ea"/>
              </a:rPr>
              <a:t>——</a:t>
            </a:r>
          </a:p>
          <a:p>
            <a:pPr marL="342900" indent="-342900">
              <a:lnSpc>
                <a:spcPct val="150000"/>
              </a:lnSpc>
              <a:buFont typeface="+mj-ea"/>
              <a:buAutoNum type="circleNumDbPlain"/>
            </a:pPr>
            <a:r>
              <a:rPr lang="zh-CN" altLang="en-US" dirty="0"/>
              <a:t>网络局部互联</a:t>
            </a:r>
            <a:r>
              <a:rPr lang="en-US" altLang="zh-CN" dirty="0"/>
              <a:t>(Local Connectivity)</a:t>
            </a:r>
          </a:p>
          <a:p>
            <a:pPr marL="342900" indent="-342900">
              <a:lnSpc>
                <a:spcPct val="150000"/>
              </a:lnSpc>
              <a:buFont typeface="+mj-ea"/>
              <a:buAutoNum type="circleNumDbPlain"/>
            </a:pPr>
            <a:r>
              <a:rPr lang="zh-CN" altLang="en-US" dirty="0"/>
              <a:t>网络核权值共享（</a:t>
            </a:r>
            <a:r>
              <a:rPr lang="en-US" altLang="zh-CN" dirty="0"/>
              <a:t>Parameter Sharing</a:t>
            </a:r>
            <a:r>
              <a:rPr lang="zh-CN" altLang="en-US" dirty="0"/>
              <a:t>）</a:t>
            </a:r>
          </a:p>
          <a:p>
            <a:pPr marL="342900" indent="-342900">
              <a:lnSpc>
                <a:spcPct val="150000"/>
              </a:lnSpc>
              <a:buFont typeface="+mj-ea"/>
              <a:buAutoNum type="circleNumDbPlain"/>
            </a:pPr>
            <a:r>
              <a:rPr lang="zh-CN" altLang="en-US" dirty="0"/>
              <a:t>下采样（</a:t>
            </a:r>
            <a:r>
              <a:rPr lang="en-US" altLang="zh-CN" dirty="0" err="1"/>
              <a:t>downsampled</a:t>
            </a:r>
            <a:r>
              <a:rPr lang="zh-CN" altLang="en-US" dirty="0"/>
              <a:t>）</a:t>
            </a:r>
          </a:p>
          <a:p>
            <a:pPr marL="342900" indent="-342900">
              <a:lnSpc>
                <a:spcPct val="150000"/>
              </a:lnSpc>
              <a:buFont typeface="+mj-ea"/>
              <a:buAutoNum type="circleNumDbPlain"/>
            </a:pPr>
            <a:r>
              <a:rPr lang="zh-CN" altLang="en-US" dirty="0"/>
              <a:t>使用多个卷积层。</a:t>
            </a:r>
            <a:endParaRPr lang="en-US" altLang="zh-CN" dirty="0"/>
          </a:p>
          <a:p>
            <a:pPr>
              <a:lnSpc>
                <a:spcPct val="150000"/>
              </a:lnSpc>
            </a:pPr>
            <a:endParaRPr lang="en-US" altLang="zh-CN" dirty="0"/>
          </a:p>
          <a:p>
            <a:pPr marL="285750" indent="-285750">
              <a:lnSpc>
                <a:spcPct val="150000"/>
              </a:lnSpc>
              <a:buFont typeface="Arial" panose="020B0604020202020204" pitchFamily="34" charset="0"/>
              <a:buChar char="•"/>
            </a:pPr>
            <a:r>
              <a:rPr lang="zh-CN" altLang="en-US" dirty="0"/>
              <a:t>在卷积神经网络的结构中，包含卷积层、池化层和全连接层三类常见结构。</a:t>
            </a:r>
          </a:p>
          <a:p>
            <a:pPr>
              <a:lnSpc>
                <a:spcPct val="150000"/>
              </a:lnSpc>
            </a:pPr>
            <a:endParaRPr lang="zh-CN" altLang="en-US" dirty="0"/>
          </a:p>
        </p:txBody>
      </p:sp>
      <p:pic>
        <p:nvPicPr>
          <p:cNvPr id="5" name="图片 4"/>
          <p:cNvPicPr>
            <a:picLocks noChangeAspect="1"/>
          </p:cNvPicPr>
          <p:nvPr/>
        </p:nvPicPr>
        <p:blipFill>
          <a:blip r:embed="rId2"/>
          <a:stretch>
            <a:fillRect/>
          </a:stretch>
        </p:blipFill>
        <p:spPr>
          <a:xfrm>
            <a:off x="2092684" y="3717032"/>
            <a:ext cx="4815061" cy="2477777"/>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graphicFrame>
        <p:nvGraphicFramePr>
          <p:cNvPr id="26" name="table 664"/>
          <p:cNvGraphicFramePr>
            <a:graphicFrameLocks noGrp="1"/>
          </p:cNvGraphicFramePr>
          <p:nvPr/>
        </p:nvGraphicFramePr>
        <p:xfrm>
          <a:off x="3531394" y="1700808"/>
          <a:ext cx="1202114" cy="1116631"/>
        </p:xfrm>
        <a:graphic>
          <a:graphicData uri="http://schemas.openxmlformats.org/drawingml/2006/table">
            <a:tbl>
              <a:tblPr/>
              <a:tblGrid>
                <a:gridCol w="410873">
                  <a:extLst>
                    <a:ext uri="{9D8B030D-6E8A-4147-A177-3AD203B41FA5}">
                      <a16:colId xmlns:a16="http://schemas.microsoft.com/office/drawing/2014/main" val="20000"/>
                    </a:ext>
                  </a:extLst>
                </a:gridCol>
                <a:gridCol w="374766">
                  <a:extLst>
                    <a:ext uri="{9D8B030D-6E8A-4147-A177-3AD203B41FA5}">
                      <a16:colId xmlns:a16="http://schemas.microsoft.com/office/drawing/2014/main" val="20001"/>
                    </a:ext>
                  </a:extLst>
                </a:gridCol>
                <a:gridCol w="369785">
                  <a:extLst>
                    <a:ext uri="{9D8B030D-6E8A-4147-A177-3AD203B41FA5}">
                      <a16:colId xmlns:a16="http://schemas.microsoft.com/office/drawing/2014/main" val="20002"/>
                    </a:ext>
                  </a:extLst>
                </a:gridCol>
                <a:gridCol w="46690">
                  <a:extLst>
                    <a:ext uri="{9D8B030D-6E8A-4147-A177-3AD203B41FA5}">
                      <a16:colId xmlns:a16="http://schemas.microsoft.com/office/drawing/2014/main" val="20003"/>
                    </a:ext>
                  </a:extLst>
                </a:gridCol>
              </a:tblGrid>
              <a:tr h="327751">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216535"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22225" cap="flat" cmpd="sng" algn="ctr">
                      <a:solidFill>
                        <a:srgbClr val="41719C"/>
                      </a:solidFill>
                      <a:prstDash val="solid"/>
                      <a:round/>
                      <a:headEnd type="none" w="med" len="med"/>
                      <a:tailEnd type="none" w="med" len="med"/>
                    </a:lnL>
                    <a:lnR w="22225" cap="flat" cmpd="sng" algn="ctr">
                      <a:solidFill>
                        <a:srgbClr val="41719C"/>
                      </a:solidFill>
                      <a:prstDash val="solid"/>
                      <a:round/>
                      <a:headEnd type="none" w="med" len="med"/>
                      <a:tailEnd type="none" w="med" len="med"/>
                    </a:lnR>
                    <a:lnT w="3175" cap="flat" cmpd="sng" algn="ctr">
                      <a:solidFill>
                        <a:srgbClr val="41719C"/>
                      </a:solidFill>
                      <a:prstDash val="solid"/>
                      <a:round/>
                      <a:headEnd type="none" w="med" len="med"/>
                      <a:tailEnd type="none" w="med" len="med"/>
                    </a:lnT>
                    <a:lnB w="3175" cap="flat" cmpd="sng" algn="ctr">
                      <a:solidFill>
                        <a:srgbClr val="41719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1450"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22225" cap="flat" cmpd="sng" algn="ctr">
                      <a:solidFill>
                        <a:srgbClr val="41719C"/>
                      </a:solidFill>
                      <a:prstDash val="solid"/>
                      <a:round/>
                      <a:headEnd type="none" w="med" len="med"/>
                      <a:tailEnd type="none" w="med" len="med"/>
                    </a:lnL>
                    <a:lnR w="22225" cap="flat" cmpd="sng" algn="ctr">
                      <a:solidFill>
                        <a:srgbClr val="41719C"/>
                      </a:solidFill>
                      <a:prstDash val="solid"/>
                      <a:round/>
                      <a:headEnd type="none" w="med" len="med"/>
                      <a:tailEnd type="none" w="med" len="med"/>
                    </a:lnR>
                    <a:lnT w="3175" cap="flat" cmpd="sng" algn="ctr">
                      <a:solidFill>
                        <a:srgbClr val="41719C"/>
                      </a:solidFill>
                      <a:prstDash val="solid"/>
                      <a:round/>
                      <a:headEnd type="none" w="med" len="med"/>
                      <a:tailEnd type="none" w="med" len="med"/>
                    </a:lnT>
                    <a:lnB w="3175" cap="flat" cmpd="sng" algn="ctr">
                      <a:solidFill>
                        <a:srgbClr val="41719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975"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22225" cap="flat" cmpd="sng" algn="ctr">
                      <a:solidFill>
                        <a:srgbClr val="41719C"/>
                      </a:solidFill>
                      <a:prstDash val="solid"/>
                      <a:round/>
                      <a:headEnd type="none" w="med" len="med"/>
                      <a:tailEnd type="none" w="med" len="med"/>
                    </a:lnL>
                    <a:lnR w="38100" cap="flat" cmpd="sng" algn="ctr">
                      <a:solidFill>
                        <a:srgbClr val="41719C"/>
                      </a:solidFill>
                      <a:prstDash val="solid"/>
                      <a:round/>
                      <a:headEnd type="none" w="med" len="med"/>
                      <a:tailEnd type="none" w="med" len="med"/>
                    </a:lnR>
                    <a:lnT w="3175" cap="flat" cmpd="sng" algn="ctr">
                      <a:solidFill>
                        <a:srgbClr val="41719C"/>
                      </a:solidFill>
                      <a:prstDash val="solid"/>
                      <a:round/>
                      <a:headEnd type="none" w="med" len="med"/>
                      <a:tailEnd type="none" w="med" len="med"/>
                    </a:lnT>
                    <a:lnB w="3175" cap="flat" cmpd="sng" algn="ctr">
                      <a:solidFill>
                        <a:srgbClr val="41719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l" rtl="0" eaLnBrk="0">
                        <a:lnSpc>
                          <a:spcPct val="100000"/>
                        </a:lnSpc>
                      </a:pPr>
                      <a:endParaRPr lang="en-US" altLang="en-US" sz="1000" dirty="0"/>
                    </a:p>
                  </a:txBody>
                  <a:tcPr marL="0" marR="0" marT="0" marB="0" anchor="ctr">
                    <a:lnL w="38100" cap="flat" cmpd="sng" algn="ctr">
                      <a:solidFill>
                        <a:srgbClr val="41719C"/>
                      </a:solidFill>
                      <a:prstDash val="solid"/>
                      <a:round/>
                      <a:headEnd type="none" w="med" len="med"/>
                      <a:tailEnd type="none" w="med" len="med"/>
                    </a:lnL>
                    <a:lnR>
                      <a:noFill/>
                    </a:lnR>
                    <a:lnT w="3175" cap="flat" cmpd="sng" algn="ctr">
                      <a:solidFill>
                        <a:srgbClr val="41719C"/>
                      </a:solidFill>
                      <a:prstDash val="solid"/>
                      <a:round/>
                      <a:headEnd type="none" w="med" len="med"/>
                      <a:tailEnd type="none" w="med" len="med"/>
                    </a:lnT>
                    <a:lnB w="3175" cap="flat" cmpd="sng" algn="ctr">
                      <a:solidFill>
                        <a:srgbClr val="41719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8347">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207645"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22225" cap="flat" cmpd="sng" algn="ctr">
                      <a:solidFill>
                        <a:srgbClr val="41719C"/>
                      </a:solidFill>
                      <a:prstDash val="solid"/>
                      <a:round/>
                      <a:headEnd type="none" w="med" len="med"/>
                      <a:tailEnd type="none" w="med" len="med"/>
                    </a:lnL>
                    <a:lnR w="22225" cap="flat" cmpd="sng" algn="ctr">
                      <a:solidFill>
                        <a:srgbClr val="41719C"/>
                      </a:solidFill>
                      <a:prstDash val="solid"/>
                      <a:round/>
                      <a:headEnd type="none" w="med" len="med"/>
                      <a:tailEnd type="none" w="med" len="med"/>
                    </a:lnR>
                    <a:lnT w="3175" cap="flat" cmpd="sng" algn="ctr">
                      <a:solidFill>
                        <a:srgbClr val="41719C"/>
                      </a:solidFill>
                      <a:prstDash val="solid"/>
                      <a:round/>
                      <a:headEnd type="none" w="med" len="med"/>
                      <a:tailEnd type="none" w="med" len="med"/>
                    </a:lnT>
                    <a:lnB w="3175" cap="flat" cmpd="sng" algn="ctr">
                      <a:solidFill>
                        <a:srgbClr val="41719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22225" cap="flat" cmpd="sng" algn="ctr">
                      <a:solidFill>
                        <a:srgbClr val="41719C"/>
                      </a:solidFill>
                      <a:prstDash val="solid"/>
                      <a:round/>
                      <a:headEnd type="none" w="med" len="med"/>
                      <a:tailEnd type="none" w="med" len="med"/>
                    </a:lnL>
                    <a:lnR w="22225" cap="flat" cmpd="sng" algn="ctr">
                      <a:solidFill>
                        <a:srgbClr val="41719C"/>
                      </a:solidFill>
                      <a:prstDash val="solid"/>
                      <a:round/>
                      <a:headEnd type="none" w="med" len="med"/>
                      <a:tailEnd type="none" w="med" len="med"/>
                    </a:lnR>
                    <a:lnT w="3175" cap="flat" cmpd="sng" algn="ctr">
                      <a:solidFill>
                        <a:srgbClr val="41719C"/>
                      </a:solidFill>
                      <a:prstDash val="solid"/>
                      <a:round/>
                      <a:headEnd type="none" w="med" len="med"/>
                      <a:tailEnd type="none" w="med" len="med"/>
                    </a:lnT>
                    <a:lnB w="3175" cap="flat" cmpd="sng" algn="ctr">
                      <a:solidFill>
                        <a:srgbClr val="41719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2085" algn="l" rtl="0" eaLnBrk="0">
                        <a:lnSpc>
                          <a:spcPct val="81000"/>
                        </a:lnSpc>
                        <a:spcBef>
                          <a:spcPts val="5"/>
                        </a:spcBef>
                      </a:pPr>
                      <a:r>
                        <a:rPr lang="en-US" altLang="zh-CN"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22225" cap="flat" cmpd="sng" algn="ctr">
                      <a:solidFill>
                        <a:srgbClr val="41719C"/>
                      </a:solidFill>
                      <a:prstDash val="solid"/>
                      <a:round/>
                      <a:headEnd type="none" w="med" len="med"/>
                      <a:tailEnd type="none" w="med" len="med"/>
                    </a:lnL>
                    <a:lnR w="38100" cap="flat" cmpd="sng" algn="ctr">
                      <a:solidFill>
                        <a:srgbClr val="41719C"/>
                      </a:solidFill>
                      <a:prstDash val="solid"/>
                      <a:round/>
                      <a:headEnd type="none" w="med" len="med"/>
                      <a:tailEnd type="none" w="med" len="med"/>
                    </a:lnR>
                    <a:lnT w="3175" cap="flat" cmpd="sng" algn="ctr">
                      <a:solidFill>
                        <a:srgbClr val="41719C"/>
                      </a:solidFill>
                      <a:prstDash val="solid"/>
                      <a:round/>
                      <a:headEnd type="none" w="med" len="med"/>
                      <a:tailEnd type="none" w="med" len="med"/>
                    </a:lnT>
                    <a:lnB w="3175" cap="flat" cmpd="sng" algn="ctr">
                      <a:solidFill>
                        <a:srgbClr val="41719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l" rtl="0" eaLnBrk="0">
                        <a:lnSpc>
                          <a:spcPct val="100000"/>
                        </a:lnSpc>
                      </a:pPr>
                      <a:endParaRPr lang="en-US" altLang="en-US" sz="1000" dirty="0"/>
                    </a:p>
                  </a:txBody>
                  <a:tcPr marL="0" marR="0" marT="0" marB="0" anchor="ctr">
                    <a:lnL w="38100" cap="flat" cmpd="sng" algn="ctr">
                      <a:solidFill>
                        <a:srgbClr val="41719C"/>
                      </a:solidFill>
                      <a:prstDash val="solid"/>
                      <a:round/>
                      <a:headEnd type="none" w="med" len="med"/>
                      <a:tailEnd type="none" w="med" len="med"/>
                    </a:lnL>
                    <a:lnR>
                      <a:noFill/>
                    </a:lnR>
                    <a:lnT w="3175" cap="flat" cmpd="sng" algn="ctr">
                      <a:solidFill>
                        <a:srgbClr val="41719C"/>
                      </a:solidFill>
                      <a:prstDash val="solid"/>
                      <a:round/>
                      <a:headEnd type="none" w="med" len="med"/>
                      <a:tailEnd type="none" w="med" len="med"/>
                    </a:lnT>
                    <a:lnB w="3175" cap="flat" cmpd="sng" algn="ctr">
                      <a:solidFill>
                        <a:srgbClr val="41719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0533">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216535"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22225" cap="flat" cmpd="sng" algn="ctr">
                      <a:solidFill>
                        <a:srgbClr val="41719C"/>
                      </a:solidFill>
                      <a:prstDash val="solid"/>
                      <a:round/>
                      <a:headEnd type="none" w="med" len="med"/>
                      <a:tailEnd type="none" w="med" len="med"/>
                    </a:lnL>
                    <a:lnR w="22225" cap="flat" cmpd="sng" algn="ctr">
                      <a:solidFill>
                        <a:srgbClr val="41719C"/>
                      </a:solidFill>
                      <a:prstDash val="solid"/>
                      <a:round/>
                      <a:headEnd type="none" w="med" len="med"/>
                      <a:tailEnd type="none" w="med" len="med"/>
                    </a:lnR>
                    <a:lnT w="3175" cap="flat" cmpd="sng" algn="ctr">
                      <a:solidFill>
                        <a:srgbClr val="41719C"/>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1450"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22225" cap="flat" cmpd="sng" algn="ctr">
                      <a:solidFill>
                        <a:srgbClr val="41719C"/>
                      </a:solidFill>
                      <a:prstDash val="solid"/>
                      <a:round/>
                      <a:headEnd type="none" w="med" len="med"/>
                      <a:tailEnd type="none" w="med" len="med"/>
                    </a:lnL>
                    <a:lnR w="22225" cap="flat" cmpd="sng" algn="ctr">
                      <a:solidFill>
                        <a:srgbClr val="41719C"/>
                      </a:solidFill>
                      <a:prstDash val="solid"/>
                      <a:round/>
                      <a:headEnd type="none" w="med" len="med"/>
                      <a:tailEnd type="none" w="med" len="med"/>
                    </a:lnR>
                    <a:lnT w="3175" cap="flat" cmpd="sng" algn="ctr">
                      <a:solidFill>
                        <a:srgbClr val="41719C"/>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975"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22225" cap="flat" cmpd="sng" algn="ctr">
                      <a:solidFill>
                        <a:srgbClr val="41719C"/>
                      </a:solidFill>
                      <a:prstDash val="solid"/>
                      <a:round/>
                      <a:headEnd type="none" w="med" len="med"/>
                      <a:tailEnd type="none" w="med" len="med"/>
                    </a:lnL>
                    <a:lnR w="38100" cap="flat" cmpd="sng" algn="ctr">
                      <a:solidFill>
                        <a:srgbClr val="41719C"/>
                      </a:solidFill>
                      <a:prstDash val="solid"/>
                      <a:round/>
                      <a:headEnd type="none" w="med" len="med"/>
                      <a:tailEnd type="none" w="med" len="med"/>
                    </a:lnR>
                    <a:lnT w="3175" cap="flat" cmpd="sng" algn="ctr">
                      <a:solidFill>
                        <a:srgbClr val="41719C"/>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l" rtl="0" eaLnBrk="0">
                        <a:lnSpc>
                          <a:spcPct val="100000"/>
                        </a:lnSpc>
                      </a:pPr>
                      <a:endParaRPr lang="en-US" altLang="en-US" sz="1000" dirty="0"/>
                    </a:p>
                  </a:txBody>
                  <a:tcPr marL="0" marR="0" marT="0" marB="0" anchor="ctr">
                    <a:lnL w="38100" cap="flat" cmpd="sng" algn="ctr">
                      <a:solidFill>
                        <a:srgbClr val="41719C"/>
                      </a:solidFill>
                      <a:prstDash val="solid"/>
                      <a:round/>
                      <a:headEnd type="none" w="med" len="med"/>
                      <a:tailEnd type="none" w="med" len="med"/>
                    </a:lnL>
                    <a:lnR>
                      <a:noFill/>
                    </a:lnR>
                    <a:lnT w="3175" cap="flat" cmpd="sng" algn="ctr">
                      <a:solidFill>
                        <a:srgbClr val="41719C"/>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27" name="textbox 681"/>
          <p:cNvSpPr/>
          <p:nvPr/>
        </p:nvSpPr>
        <p:spPr>
          <a:xfrm>
            <a:off x="2438271" y="3397345"/>
            <a:ext cx="4480262" cy="185989"/>
          </a:xfrm>
          <a:prstGeom prst="rect">
            <a:avLst/>
          </a:prstGeom>
        </p:spPr>
        <p:txBody>
          <a:bodyPr vert="horz" wrap="square" lIns="0" tIns="0" rIns="0" bIns="0"/>
          <a:lstStyle/>
          <a:p>
            <a:pPr marL="12700" fontAlgn="auto" hangingPunct="1">
              <a:lnSpc>
                <a:spcPts val="960"/>
              </a:lnSpc>
              <a:spcBef>
                <a:spcPts val="0"/>
              </a:spcBef>
              <a:spcAft>
                <a:spcPts val="0"/>
              </a:spcAft>
            </a:pPr>
            <a:r>
              <a:rPr sz="1400" spc="-10" dirty="0">
                <a:solidFill>
                  <a:srgbClr val="000000">
                    <a:alpha val="100000"/>
                  </a:srgbClr>
                </a:solidFill>
                <a:latin typeface="Times New Roman" panose="02020603050405020304"/>
                <a:ea typeface="Times New Roman" panose="02020603050405020304"/>
                <a:cs typeface="Times New Roman" panose="02020603050405020304"/>
              </a:rPr>
              <a:t>1</a:t>
            </a:r>
            <a:r>
              <a:rPr sz="1400" dirty="0">
                <a:solidFill>
                  <a:srgbClr val="000000">
                    <a:alpha val="100000"/>
                  </a:srgbClr>
                </a:solidFill>
                <a:latin typeface="Times New Roman" panose="02020603050405020304"/>
                <a:ea typeface="Times New Roman" panose="02020603050405020304"/>
                <a:cs typeface="Times New Roman" panose="02020603050405020304"/>
              </a:rPr>
              <a:t>x</a:t>
            </a:r>
            <a:r>
              <a:rPr sz="1400" spc="-10" dirty="0">
                <a:solidFill>
                  <a:srgbClr val="000000">
                    <a:alpha val="100000"/>
                  </a:srgbClr>
                </a:solidFill>
                <a:latin typeface="Times New Roman" panose="02020603050405020304"/>
                <a:ea typeface="Times New Roman" panose="02020603050405020304"/>
                <a:cs typeface="Times New Roman" panose="02020603050405020304"/>
              </a:rPr>
              <a:t>1+ 1</a:t>
            </a:r>
            <a:r>
              <a:rPr sz="1400" dirty="0">
                <a:solidFill>
                  <a:srgbClr val="000000">
                    <a:alpha val="100000"/>
                  </a:srgbClr>
                </a:solidFill>
                <a:latin typeface="Times New Roman" panose="02020603050405020304"/>
                <a:ea typeface="Times New Roman" panose="02020603050405020304"/>
                <a:cs typeface="Times New Roman" panose="02020603050405020304"/>
              </a:rPr>
              <a:t>x</a:t>
            </a:r>
            <a:r>
              <a:rPr sz="1400" spc="-10" dirty="0">
                <a:solidFill>
                  <a:srgbClr val="000000">
                    <a:alpha val="100000"/>
                  </a:srgbClr>
                </a:solidFill>
                <a:latin typeface="Times New Roman" panose="02020603050405020304"/>
                <a:ea typeface="Times New Roman" panose="02020603050405020304"/>
                <a:cs typeface="Times New Roman" panose="02020603050405020304"/>
              </a:rPr>
              <a:t>0+ </a:t>
            </a:r>
            <a:r>
              <a:rPr sz="1400" dirty="0">
                <a:solidFill>
                  <a:srgbClr val="000000">
                    <a:alpha val="100000"/>
                  </a:srgbClr>
                </a:solidFill>
                <a:latin typeface="Times New Roman" panose="02020603050405020304"/>
                <a:ea typeface="Times New Roman" panose="02020603050405020304"/>
                <a:cs typeface="Times New Roman" panose="02020603050405020304"/>
              </a:rPr>
              <a:t>1x1    +    1x0+ 1x1+ 1x0    +    1x1+0x0+0x1    =4</a:t>
            </a:r>
            <a:endParaRPr lang="en-US" altLang="en-US" sz="1400" dirty="0">
              <a:solidFill>
                <a:srgbClr val="000000"/>
              </a:solidFill>
              <a:latin typeface="Arial" panose="020B0604020202020204"/>
              <a:ea typeface="微软雅黑" panose="020B0503020204020204" pitchFamily="34" charset="-122"/>
            </a:endParaRPr>
          </a:p>
        </p:txBody>
      </p:sp>
      <p:graphicFrame>
        <p:nvGraphicFramePr>
          <p:cNvPr id="28" name="表格 192"/>
          <p:cNvGraphicFramePr>
            <a:graphicFrameLocks noGrp="1"/>
          </p:cNvGraphicFramePr>
          <p:nvPr/>
        </p:nvGraphicFramePr>
        <p:xfrm>
          <a:off x="5944165" y="1698562"/>
          <a:ext cx="1148115" cy="1118877"/>
        </p:xfrm>
        <a:graphic>
          <a:graphicData uri="http://schemas.openxmlformats.org/drawingml/2006/table">
            <a:tbl>
              <a:tblPr firstRow="1" bandRow="1"/>
              <a:tblGrid>
                <a:gridCol w="382705">
                  <a:extLst>
                    <a:ext uri="{9D8B030D-6E8A-4147-A177-3AD203B41FA5}">
                      <a16:colId xmlns:a16="http://schemas.microsoft.com/office/drawing/2014/main" val="20000"/>
                    </a:ext>
                  </a:extLst>
                </a:gridCol>
                <a:gridCol w="382705">
                  <a:extLst>
                    <a:ext uri="{9D8B030D-6E8A-4147-A177-3AD203B41FA5}">
                      <a16:colId xmlns:a16="http://schemas.microsoft.com/office/drawing/2014/main" val="20001"/>
                    </a:ext>
                  </a:extLst>
                </a:gridCol>
                <a:gridCol w="382705">
                  <a:extLst>
                    <a:ext uri="{9D8B030D-6E8A-4147-A177-3AD203B41FA5}">
                      <a16:colId xmlns:a16="http://schemas.microsoft.com/office/drawing/2014/main" val="20002"/>
                    </a:ext>
                  </a:extLst>
                </a:gridCol>
              </a:tblGrid>
              <a:tr h="372959">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en-US" altLang="zh-CN" b="0" dirty="0">
                          <a:solidFill>
                            <a:schemeClr val="tx1"/>
                          </a:solidFill>
                        </a:rPr>
                        <a:t>4</a:t>
                      </a:r>
                      <a:endParaRPr lang="zh-CN" altLang="en-US" b="0" dirty="0">
                        <a:solidFill>
                          <a:schemeClr val="tx1"/>
                        </a:solidFill>
                      </a:endParaRPr>
                    </a:p>
                  </a:txBody>
                  <a:tcPr anchor="ct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en-US" altLang="zh-CN" b="0" dirty="0">
                          <a:solidFill>
                            <a:schemeClr val="tx1"/>
                          </a:solidFill>
                        </a:rPr>
                        <a:t>3</a:t>
                      </a:r>
                      <a:endParaRPr lang="zh-CN" altLang="en-US" b="0" dirty="0">
                        <a:solidFill>
                          <a:schemeClr val="tx1"/>
                        </a:solidFill>
                      </a:endParaRPr>
                    </a:p>
                  </a:txBody>
                  <a:tcPr anchor="ct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en-US" altLang="zh-CN" b="0" dirty="0">
                          <a:solidFill>
                            <a:schemeClr val="tx1"/>
                          </a:solidFill>
                        </a:rPr>
                        <a:t>4</a:t>
                      </a:r>
                      <a:endParaRPr lang="zh-CN" altLang="en-US" b="0" dirty="0">
                        <a:solidFill>
                          <a:schemeClr val="tx1"/>
                        </a:solidFill>
                      </a:endParaRPr>
                    </a:p>
                  </a:txBody>
                  <a:tcPr anchor="ct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2959">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b="0" dirty="0">
                          <a:solidFill>
                            <a:schemeClr val="tx1"/>
                          </a:solidFill>
                        </a:rPr>
                        <a:t>2</a:t>
                      </a:r>
                      <a:endParaRPr lang="zh-CN" altLang="en-US" b="0" dirty="0">
                        <a:solidFill>
                          <a:schemeClr val="tx1"/>
                        </a:solidFill>
                      </a:endParaRPr>
                    </a:p>
                  </a:txBody>
                  <a:tcPr anchor="ct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b="0" dirty="0">
                          <a:solidFill>
                            <a:schemeClr val="tx1"/>
                          </a:solidFill>
                        </a:rPr>
                        <a:t>4</a:t>
                      </a:r>
                      <a:endParaRPr lang="zh-CN" altLang="en-US" b="0" dirty="0">
                        <a:solidFill>
                          <a:schemeClr val="tx1"/>
                        </a:solidFill>
                      </a:endParaRPr>
                    </a:p>
                  </a:txBody>
                  <a:tcPr anchor="ct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b="0" dirty="0">
                          <a:solidFill>
                            <a:schemeClr val="tx1"/>
                          </a:solidFill>
                        </a:rPr>
                        <a:t>3</a:t>
                      </a:r>
                      <a:endParaRPr lang="zh-CN" altLang="en-US" b="0" dirty="0">
                        <a:solidFill>
                          <a:schemeClr val="tx1"/>
                        </a:solidFill>
                      </a:endParaRPr>
                    </a:p>
                  </a:txBody>
                  <a:tcPr anchor="ct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2959">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b="0" dirty="0">
                          <a:solidFill>
                            <a:schemeClr val="tx1"/>
                          </a:solidFill>
                        </a:rPr>
                        <a:t>2</a:t>
                      </a:r>
                      <a:endParaRPr lang="zh-CN" altLang="en-US" b="0" dirty="0">
                        <a:solidFill>
                          <a:schemeClr val="tx1"/>
                        </a:solidFill>
                      </a:endParaRPr>
                    </a:p>
                  </a:txBody>
                  <a:tcPr anchor="ct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algn="ctr" defTabSz="914400" rtl="0" eaLnBrk="1" latinLnBrk="0" hangingPunct="1"/>
                      <a:r>
                        <a:rPr lang="en-US" altLang="zh-CN" sz="1800" b="0" kern="1200" dirty="0">
                          <a:solidFill>
                            <a:schemeClr val="tx1"/>
                          </a:solidFill>
                          <a:latin typeface="+mn-lt"/>
                          <a:ea typeface="+mn-ea"/>
                          <a:cs typeface="+mn-cs"/>
                        </a:rPr>
                        <a:t>3</a:t>
                      </a:r>
                      <a:endParaRPr lang="zh-CN" altLang="en-US" sz="1800" b="0" kern="1200" dirty="0">
                        <a:solidFill>
                          <a:schemeClr val="tx1"/>
                        </a:solidFill>
                        <a:latin typeface="+mn-lt"/>
                        <a:ea typeface="+mn-ea"/>
                        <a:cs typeface="+mn-cs"/>
                      </a:endParaRPr>
                    </a:p>
                  </a:txBody>
                  <a:tcPr anchor="ct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b="0" dirty="0">
                          <a:solidFill>
                            <a:schemeClr val="tx1"/>
                          </a:solidFill>
                        </a:rPr>
                        <a:t>4</a:t>
                      </a:r>
                      <a:endParaRPr lang="zh-CN" altLang="en-US" b="0" dirty="0">
                        <a:solidFill>
                          <a:schemeClr val="tx1"/>
                        </a:solidFill>
                      </a:endParaRPr>
                    </a:p>
                  </a:txBody>
                  <a:tcPr anchor="ct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29" name="表格 28"/>
          <p:cNvGraphicFramePr>
            <a:graphicFrameLocks noGrp="1"/>
          </p:cNvGraphicFramePr>
          <p:nvPr/>
        </p:nvGraphicFramePr>
        <p:xfrm>
          <a:off x="5949246" y="1683560"/>
          <a:ext cx="365440" cy="365760"/>
        </p:xfrm>
        <a:graphic>
          <a:graphicData uri="http://schemas.openxmlformats.org/drawingml/2006/table">
            <a:tbl>
              <a:tblPr/>
              <a:tblGrid>
                <a:gridCol w="365440">
                  <a:extLst>
                    <a:ext uri="{9D8B030D-6E8A-4147-A177-3AD203B41FA5}">
                      <a16:colId xmlns:a16="http://schemas.microsoft.com/office/drawing/2014/main" val="20000"/>
                    </a:ext>
                  </a:extLst>
                </a:gridCol>
              </a:tblGrid>
              <a:tr h="321576">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endParaRPr lang="zh-CN" altLang="en-US" dirty="0"/>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0" name="表格 29"/>
          <p:cNvGraphicFramePr>
            <a:graphicFrameLocks noGrp="1"/>
          </p:cNvGraphicFramePr>
          <p:nvPr/>
        </p:nvGraphicFramePr>
        <p:xfrm>
          <a:off x="6720771" y="2449320"/>
          <a:ext cx="365440" cy="371525"/>
        </p:xfrm>
        <a:graphic>
          <a:graphicData uri="http://schemas.openxmlformats.org/drawingml/2006/table">
            <a:tbl>
              <a:tblPr/>
              <a:tblGrid>
                <a:gridCol w="365440">
                  <a:extLst>
                    <a:ext uri="{9D8B030D-6E8A-4147-A177-3AD203B41FA5}">
                      <a16:colId xmlns:a16="http://schemas.microsoft.com/office/drawing/2014/main" val="20000"/>
                    </a:ext>
                  </a:extLst>
                </a:gridCol>
              </a:tblGrid>
              <a:tr h="371525">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endParaRPr lang="zh-CN" altLang="en-US" dirty="0"/>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1" name="table 424"/>
          <p:cNvGraphicFramePr>
            <a:graphicFrameLocks noGrp="1"/>
          </p:cNvGraphicFramePr>
          <p:nvPr/>
        </p:nvGraphicFramePr>
        <p:xfrm>
          <a:off x="1567344" y="3956788"/>
          <a:ext cx="5507060" cy="1781112"/>
        </p:xfrm>
        <a:graphic>
          <a:graphicData uri="http://schemas.openxmlformats.org/drawingml/2006/table">
            <a:tbl>
              <a:tblPr/>
              <a:tblGrid>
                <a:gridCol w="5507060">
                  <a:extLst>
                    <a:ext uri="{9D8B030D-6E8A-4147-A177-3AD203B41FA5}">
                      <a16:colId xmlns:a16="http://schemas.microsoft.com/office/drawing/2014/main" val="20000"/>
                    </a:ext>
                  </a:extLst>
                </a:gridCol>
              </a:tblGrid>
              <a:tr h="1733108">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l" rtl="0" eaLnBrk="0">
                        <a:lnSpc>
                          <a:spcPct val="100000"/>
                        </a:lnSpc>
                      </a:pPr>
                      <a:endParaRPr lang="en-US" altLang="en-US" sz="400" dirty="0"/>
                    </a:p>
                    <a:p>
                      <a:pPr marL="116840" algn="l" rtl="0" eaLnBrk="0">
                        <a:lnSpc>
                          <a:spcPts val="2405"/>
                        </a:lnSpc>
                      </a:pPr>
                      <a:r>
                        <a:rPr lang="en-US" altLang="zh-CN" sz="1800" kern="1200" spc="0" dirty="0">
                          <a:solidFill>
                            <a:srgbClr val="000000">
                              <a:alpha val="100000"/>
                            </a:srgbClr>
                          </a:solidFill>
                          <a:latin typeface="Arial" panose="020B0604020202020204"/>
                          <a:ea typeface="Arial" panose="020B0604020202020204"/>
                          <a:cs typeface="Arial" panose="020B0604020202020204"/>
                        </a:rPr>
                        <a:t>import torch.nn as nn</a:t>
                      </a:r>
                      <a:endParaRPr lang="en-US" altLang="en-US" sz="1800" kern="1200" spc="0" dirty="0">
                        <a:solidFill>
                          <a:srgbClr val="000000">
                            <a:alpha val="100000"/>
                          </a:srgbClr>
                        </a:solidFill>
                        <a:latin typeface="Arial" panose="020B0604020202020204"/>
                        <a:cs typeface="Arial" panose="020B0604020202020204"/>
                      </a:endParaRPr>
                    </a:p>
                    <a:p>
                      <a:pPr algn="l" rtl="0" eaLnBrk="0">
                        <a:lnSpc>
                          <a:spcPts val="1500"/>
                        </a:lnSpc>
                      </a:pPr>
                      <a:endParaRPr lang="en-US" altLang="en-US" sz="1800" kern="1200" spc="0" dirty="0">
                        <a:solidFill>
                          <a:srgbClr val="000000">
                            <a:alpha val="100000"/>
                          </a:srgbClr>
                        </a:solidFill>
                        <a:latin typeface="Arial" panose="020B0604020202020204"/>
                        <a:cs typeface="Arial" panose="020B0604020202020204"/>
                      </a:endParaRPr>
                    </a:p>
                    <a:p>
                      <a:pPr marL="2902585" indent="-2794000" algn="l" rtl="0" eaLnBrk="0">
                        <a:lnSpc>
                          <a:spcPct val="114000"/>
                        </a:lnSpc>
                        <a:spcBef>
                          <a:spcPts val="0"/>
                        </a:spcBef>
                      </a:pPr>
                      <a:r>
                        <a:rPr lang="en-US" altLang="zh-CN" sz="1800" kern="1200" spc="0" dirty="0">
                          <a:solidFill>
                            <a:srgbClr val="000000">
                              <a:alpha val="100000"/>
                            </a:srgbClr>
                          </a:solidFill>
                          <a:latin typeface="Arial" panose="020B0604020202020204"/>
                          <a:ea typeface="Arial" panose="020B0604020202020204"/>
                          <a:cs typeface="Arial" panose="020B0604020202020204"/>
                        </a:rPr>
                        <a:t>conv_layer  = nn.Conv2d(in_channels, out_chnndls, kernel_size, stride=1, padding=0, dilation=1, groups=1, bias=True)</a:t>
                      </a:r>
                      <a:endParaRPr lang="en-US" altLang="en-US" sz="1800" kern="1200" spc="0" dirty="0">
                        <a:solidFill>
                          <a:srgbClr val="000000">
                            <a:alpha val="100000"/>
                          </a:srgbClr>
                        </a:solidFill>
                        <a:latin typeface="Arial" panose="020B0604020202020204"/>
                        <a:cs typeface="Arial" panose="020B0604020202020204"/>
                      </a:endParaRPr>
                    </a:p>
                  </a:txBody>
                  <a:tcPr marL="0" marR="0" marT="0" marB="0">
                    <a:lnL w="9525" cap="flat" cmpd="sng" algn="ctr">
                      <a:solidFill>
                        <a:srgbClr val="FFD966"/>
                      </a:solidFill>
                      <a:prstDash val="solid"/>
                      <a:round/>
                      <a:headEnd type="none" w="med" len="med"/>
                      <a:tailEnd type="none" w="med" len="med"/>
                    </a:lnL>
                    <a:lnR w="9525" cap="flat" cmpd="sng" algn="ctr">
                      <a:solidFill>
                        <a:srgbClr val="FFD966"/>
                      </a:solidFill>
                      <a:prstDash val="solid"/>
                      <a:round/>
                      <a:headEnd type="none" w="med" len="med"/>
                      <a:tailEnd type="none" w="med" len="med"/>
                    </a:lnR>
                    <a:lnT w="9525" cap="flat" cmpd="sng" algn="ctr">
                      <a:solidFill>
                        <a:srgbClr val="FFD966"/>
                      </a:solidFill>
                      <a:prstDash val="solid"/>
                      <a:round/>
                      <a:headEnd type="none" w="med" len="med"/>
                      <a:tailEnd type="none" w="med" len="med"/>
                    </a:lnT>
                    <a:lnB w="9525" cap="flat" cmpd="sng" algn="ctr">
                      <a:solidFill>
                        <a:srgbClr val="FFD96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336" name="table 643"/>
          <p:cNvGraphicFramePr>
            <a:graphicFrameLocks noGrp="1"/>
          </p:cNvGraphicFramePr>
          <p:nvPr/>
        </p:nvGraphicFramePr>
        <p:xfrm>
          <a:off x="1013040" y="1293279"/>
          <a:ext cx="1922520" cy="1883220"/>
        </p:xfrm>
        <a:graphic>
          <a:graphicData uri="http://schemas.openxmlformats.org/drawingml/2006/table">
            <a:tbl>
              <a:tblPr/>
              <a:tblGrid>
                <a:gridCol w="389599">
                  <a:extLst>
                    <a:ext uri="{9D8B030D-6E8A-4147-A177-3AD203B41FA5}">
                      <a16:colId xmlns:a16="http://schemas.microsoft.com/office/drawing/2014/main" val="20000"/>
                    </a:ext>
                  </a:extLst>
                </a:gridCol>
                <a:gridCol w="379658">
                  <a:extLst>
                    <a:ext uri="{9D8B030D-6E8A-4147-A177-3AD203B41FA5}">
                      <a16:colId xmlns:a16="http://schemas.microsoft.com/office/drawing/2014/main" val="20001"/>
                    </a:ext>
                  </a:extLst>
                </a:gridCol>
                <a:gridCol w="380900">
                  <a:extLst>
                    <a:ext uri="{9D8B030D-6E8A-4147-A177-3AD203B41FA5}">
                      <a16:colId xmlns:a16="http://schemas.microsoft.com/office/drawing/2014/main" val="20002"/>
                    </a:ext>
                  </a:extLst>
                </a:gridCol>
                <a:gridCol w="382764">
                  <a:extLst>
                    <a:ext uri="{9D8B030D-6E8A-4147-A177-3AD203B41FA5}">
                      <a16:colId xmlns:a16="http://schemas.microsoft.com/office/drawing/2014/main" val="20003"/>
                    </a:ext>
                  </a:extLst>
                </a:gridCol>
                <a:gridCol w="389599">
                  <a:extLst>
                    <a:ext uri="{9D8B030D-6E8A-4147-A177-3AD203B41FA5}">
                      <a16:colId xmlns:a16="http://schemas.microsoft.com/office/drawing/2014/main" val="20004"/>
                    </a:ext>
                  </a:extLst>
                </a:gridCol>
              </a:tblGrid>
              <a:tr h="374223">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9230"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975"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5260"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3990"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8852">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975"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4150"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3990"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4450">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2085"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4150"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2880" algn="l" rtl="0" eaLnBrk="0">
                        <a:lnSpc>
                          <a:spcPct val="81000"/>
                        </a:lnSpc>
                        <a:spcBef>
                          <a:spcPts val="5"/>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694">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2085"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4150"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3990" algn="l" rtl="0" eaLnBrk="0">
                        <a:lnSpc>
                          <a:spcPct val="81000"/>
                        </a:lnSpc>
                        <a:spcBef>
                          <a:spcPts val="0"/>
                        </a:spcBef>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0001">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975"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5260"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3990" algn="l" rtl="0" eaLnBrk="0">
                        <a:lnSpc>
                          <a:spcPct val="81000"/>
                        </a:lnSpc>
                      </a:pPr>
                      <a:r>
                        <a:rPr sz="1600" spc="0" dirty="0">
                          <a:solidFill>
                            <a:srgbClr val="000000">
                              <a:alpha val="100000"/>
                            </a:srgbClr>
                          </a:solidFill>
                          <a:latin typeface="Times New Roman" panose="02020603050405020304"/>
                          <a:ea typeface="Times New Roman" panose="02020603050405020304"/>
                          <a:cs typeface="Times New Roman" panose="02020603050405020304"/>
                        </a:rPr>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14337" name="group 250"/>
          <p:cNvGrpSpPr/>
          <p:nvPr/>
        </p:nvGrpSpPr>
        <p:grpSpPr>
          <a:xfrm rot="21600000">
            <a:off x="1652028" y="1140513"/>
            <a:ext cx="4504863" cy="521585"/>
            <a:chOff x="0" y="0"/>
            <a:chExt cx="3986243" cy="521585"/>
          </a:xfrm>
        </p:grpSpPr>
        <p:sp>
          <p:nvSpPr>
            <p:cNvPr id="14338" name="path"/>
            <p:cNvSpPr/>
            <p:nvPr/>
          </p:nvSpPr>
          <p:spPr>
            <a:xfrm>
              <a:off x="0" y="0"/>
              <a:ext cx="3962949" cy="477965"/>
            </a:xfrm>
            <a:custGeom>
              <a:avLst/>
              <a:gdLst/>
              <a:ahLst/>
              <a:cxnLst/>
              <a:rect l="0" t="0" r="0" b="0"/>
              <a:pathLst>
                <a:path w="6240" h="752">
                  <a:moveTo>
                    <a:pt x="6" y="219"/>
                  </a:moveTo>
                  <a:lnTo>
                    <a:pt x="6" y="6"/>
                  </a:lnTo>
                  <a:lnTo>
                    <a:pt x="6234" y="6"/>
                  </a:lnTo>
                  <a:lnTo>
                    <a:pt x="6234" y="746"/>
                  </a:lnTo>
                </a:path>
              </a:pathLst>
            </a:custGeom>
            <a:noFill/>
            <a:ln w="7709" cap="rnd">
              <a:solidFill>
                <a:srgbClr val="5B9BD5">
                  <a:alpha val="100000"/>
                </a:srgbClr>
              </a:solidFill>
              <a:prstDash val="dash"/>
              <a:round/>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sp>
          <p:nvSpPr>
            <p:cNvPr id="14340" name="path"/>
            <p:cNvSpPr/>
            <p:nvPr/>
          </p:nvSpPr>
          <p:spPr>
            <a:xfrm>
              <a:off x="3931942" y="467331"/>
              <a:ext cx="54300" cy="54254"/>
            </a:xfrm>
            <a:custGeom>
              <a:avLst/>
              <a:gdLst/>
              <a:ahLst/>
              <a:cxnLst/>
              <a:rect l="0" t="0" r="0" b="0"/>
              <a:pathLst>
                <a:path w="85" h="85">
                  <a:moveTo>
                    <a:pt x="85" y="0"/>
                  </a:moveTo>
                  <a:lnTo>
                    <a:pt x="42" y="85"/>
                  </a:lnTo>
                  <a:lnTo>
                    <a:pt x="0" y="0"/>
                  </a:lnTo>
                  <a:lnTo>
                    <a:pt x="85" y="0"/>
                  </a:lnTo>
                  <a:close/>
                </a:path>
              </a:pathLst>
            </a:custGeom>
            <a:solidFill>
              <a:srgbClr val="5B9BD5">
                <a:alpha val="100000"/>
              </a:srgbClr>
            </a:solidFill>
            <a:ln cap="flat">
              <a:noFill/>
              <a:prstDash val="solid"/>
              <a:miter lim="0"/>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grpSp>
      <p:sp>
        <p:nvSpPr>
          <p:cNvPr id="14341" name="textbox 682"/>
          <p:cNvSpPr/>
          <p:nvPr/>
        </p:nvSpPr>
        <p:spPr>
          <a:xfrm>
            <a:off x="1496243" y="796575"/>
            <a:ext cx="4603524" cy="239731"/>
          </a:xfrm>
          <a:prstGeom prst="rect">
            <a:avLst/>
          </a:prstGeom>
        </p:spPr>
        <p:txBody>
          <a:bodyPr vert="horz" wrap="square" lIns="0" tIns="0" rIns="0" bIns="0"/>
          <a:lstStyle/>
          <a:p>
            <a:pPr fontAlgn="auto" hangingPunct="1">
              <a:lnSpc>
                <a:spcPct val="83000"/>
              </a:lnSpc>
              <a:spcBef>
                <a:spcPts val="0"/>
              </a:spcBef>
              <a:spcAft>
                <a:spcPts val="0"/>
              </a:spcAft>
            </a:pPr>
            <a:endParaRPr lang="en-US" altLang="en-US" sz="1400" dirty="0">
              <a:solidFill>
                <a:srgbClr val="000000"/>
              </a:solidFill>
              <a:latin typeface="Arial" panose="020B0604020202020204"/>
              <a:ea typeface="微软雅黑" panose="020B0503020204020204" pitchFamily="34" charset="-122"/>
            </a:endParaRPr>
          </a:p>
          <a:p>
            <a:pPr marL="12700" fontAlgn="auto" hangingPunct="1">
              <a:lnSpc>
                <a:spcPts val="960"/>
              </a:lnSpc>
              <a:spcBef>
                <a:spcPts val="0"/>
              </a:spcBef>
              <a:spcAft>
                <a:spcPts val="0"/>
              </a:spcAft>
            </a:pPr>
            <a:r>
              <a:rPr sz="1400" spc="-10" dirty="0">
                <a:solidFill>
                  <a:srgbClr val="000000">
                    <a:alpha val="100000"/>
                  </a:srgbClr>
                </a:solidFill>
                <a:latin typeface="Times New Roman" panose="02020603050405020304"/>
                <a:ea typeface="Times New Roman" panose="02020603050405020304"/>
                <a:cs typeface="Times New Roman" panose="02020603050405020304"/>
              </a:rPr>
              <a:t>1</a:t>
            </a:r>
            <a:r>
              <a:rPr sz="1400" dirty="0">
                <a:solidFill>
                  <a:srgbClr val="000000">
                    <a:alpha val="100000"/>
                  </a:srgbClr>
                </a:solidFill>
                <a:latin typeface="Times New Roman" panose="02020603050405020304"/>
                <a:ea typeface="Times New Roman" panose="02020603050405020304"/>
                <a:cs typeface="Times New Roman" panose="02020603050405020304"/>
              </a:rPr>
              <a:t>x</a:t>
            </a:r>
            <a:r>
              <a:rPr sz="1400" spc="-10" dirty="0">
                <a:solidFill>
                  <a:srgbClr val="000000">
                    <a:alpha val="100000"/>
                  </a:srgbClr>
                </a:solidFill>
                <a:latin typeface="Times New Roman" panose="02020603050405020304"/>
                <a:ea typeface="Times New Roman" panose="02020603050405020304"/>
                <a:cs typeface="Times New Roman" panose="02020603050405020304"/>
              </a:rPr>
              <a:t>1+ 1</a:t>
            </a:r>
            <a:r>
              <a:rPr sz="1400" dirty="0">
                <a:solidFill>
                  <a:srgbClr val="000000">
                    <a:alpha val="100000"/>
                  </a:srgbClr>
                </a:solidFill>
                <a:latin typeface="Times New Roman" panose="02020603050405020304"/>
                <a:ea typeface="Times New Roman" panose="02020603050405020304"/>
                <a:cs typeface="Times New Roman" panose="02020603050405020304"/>
              </a:rPr>
              <a:t>x</a:t>
            </a:r>
            <a:r>
              <a:rPr sz="1400" spc="-10" dirty="0">
                <a:solidFill>
                  <a:srgbClr val="000000">
                    <a:alpha val="100000"/>
                  </a:srgbClr>
                </a:solidFill>
                <a:latin typeface="Times New Roman" panose="02020603050405020304"/>
                <a:ea typeface="Times New Roman" panose="02020603050405020304"/>
                <a:cs typeface="Times New Roman" panose="02020603050405020304"/>
              </a:rPr>
              <a:t>0+ 1</a:t>
            </a:r>
            <a:r>
              <a:rPr sz="1400" dirty="0">
                <a:solidFill>
                  <a:srgbClr val="000000">
                    <a:alpha val="100000"/>
                  </a:srgbClr>
                </a:solidFill>
                <a:latin typeface="Times New Roman" panose="02020603050405020304"/>
                <a:ea typeface="Times New Roman" panose="02020603050405020304"/>
                <a:cs typeface="Times New Roman" panose="02020603050405020304"/>
              </a:rPr>
              <a:t>x</a:t>
            </a:r>
            <a:r>
              <a:rPr sz="1400" spc="-10" dirty="0">
                <a:solidFill>
                  <a:srgbClr val="000000">
                    <a:alpha val="100000"/>
                  </a:srgbClr>
                </a:solidFill>
                <a:latin typeface="Times New Roman" panose="02020603050405020304"/>
                <a:ea typeface="Times New Roman" panose="02020603050405020304"/>
                <a:cs typeface="Times New Roman" panose="02020603050405020304"/>
              </a:rPr>
              <a:t>1    +    0</a:t>
            </a:r>
            <a:r>
              <a:rPr sz="1400" dirty="0">
                <a:solidFill>
                  <a:srgbClr val="000000">
                    <a:alpha val="100000"/>
                  </a:srgbClr>
                </a:solidFill>
                <a:latin typeface="Times New Roman" panose="02020603050405020304"/>
                <a:ea typeface="Times New Roman" panose="02020603050405020304"/>
                <a:cs typeface="Times New Roman" panose="02020603050405020304"/>
              </a:rPr>
              <a:t>x</a:t>
            </a:r>
            <a:r>
              <a:rPr sz="1400" spc="-10" dirty="0">
                <a:solidFill>
                  <a:srgbClr val="000000">
                    <a:alpha val="100000"/>
                  </a:srgbClr>
                </a:solidFill>
                <a:latin typeface="Times New Roman" panose="02020603050405020304"/>
                <a:ea typeface="Times New Roman" panose="02020603050405020304"/>
                <a:cs typeface="Times New Roman" panose="02020603050405020304"/>
              </a:rPr>
              <a:t>0+ 1</a:t>
            </a:r>
            <a:r>
              <a:rPr sz="1400" dirty="0">
                <a:solidFill>
                  <a:srgbClr val="000000">
                    <a:alpha val="100000"/>
                  </a:srgbClr>
                </a:solidFill>
                <a:latin typeface="Times New Roman" panose="02020603050405020304"/>
                <a:ea typeface="Times New Roman" panose="02020603050405020304"/>
                <a:cs typeface="Times New Roman" panose="02020603050405020304"/>
              </a:rPr>
              <a:t>x</a:t>
            </a:r>
            <a:r>
              <a:rPr sz="1400" spc="-10" dirty="0">
                <a:solidFill>
                  <a:srgbClr val="000000">
                    <a:alpha val="100000"/>
                  </a:srgbClr>
                </a:solidFill>
                <a:latin typeface="Times New Roman" panose="02020603050405020304"/>
                <a:ea typeface="Times New Roman" panose="02020603050405020304"/>
                <a:cs typeface="Times New Roman" panose="02020603050405020304"/>
              </a:rPr>
              <a:t>1</a:t>
            </a:r>
            <a:r>
              <a:rPr sz="1400" dirty="0">
                <a:solidFill>
                  <a:srgbClr val="000000">
                    <a:alpha val="100000"/>
                  </a:srgbClr>
                </a:solidFill>
                <a:latin typeface="Times New Roman" panose="02020603050405020304"/>
                <a:ea typeface="Times New Roman" panose="02020603050405020304"/>
                <a:cs typeface="Times New Roman" panose="02020603050405020304"/>
              </a:rPr>
              <a:t>+ 1x0    +    0x1+0x0+ 1x1    =4</a:t>
            </a:r>
            <a:endParaRPr lang="en-US" altLang="en-US" sz="1400" dirty="0">
              <a:solidFill>
                <a:srgbClr val="000000"/>
              </a:solidFill>
              <a:latin typeface="Arial" panose="020B0604020202020204"/>
              <a:ea typeface="微软雅黑" panose="020B0503020204020204" pitchFamily="34" charset="-122"/>
            </a:endParaRPr>
          </a:p>
        </p:txBody>
      </p:sp>
      <p:sp>
        <p:nvSpPr>
          <p:cNvPr id="14342" name="path"/>
          <p:cNvSpPr/>
          <p:nvPr/>
        </p:nvSpPr>
        <p:spPr>
          <a:xfrm>
            <a:off x="1006971" y="1277381"/>
            <a:ext cx="1164260" cy="1151949"/>
          </a:xfrm>
          <a:custGeom>
            <a:avLst/>
            <a:gdLst/>
            <a:ahLst/>
            <a:cxnLst/>
            <a:rect l="0" t="0" r="0" b="0"/>
            <a:pathLst>
              <a:path w="1845" h="1843">
                <a:moveTo>
                  <a:pt x="27" y="1816"/>
                </a:moveTo>
                <a:lnTo>
                  <a:pt x="1817" y="1816"/>
                </a:lnTo>
                <a:lnTo>
                  <a:pt x="1817" y="27"/>
                </a:lnTo>
                <a:lnTo>
                  <a:pt x="27" y="27"/>
                </a:lnTo>
                <a:lnTo>
                  <a:pt x="27" y="1816"/>
                </a:lnTo>
                <a:close/>
              </a:path>
            </a:pathLst>
          </a:custGeom>
          <a:noFill/>
          <a:ln w="34694" cap="sq">
            <a:solidFill>
              <a:srgbClr val="41719C">
                <a:alpha val="100000"/>
              </a:srgbClr>
            </a:solidFill>
            <a:prstDash val="solid"/>
            <a:miter lim="1000000"/>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sp>
        <p:nvSpPr>
          <p:cNvPr id="14343" name="path"/>
          <p:cNvSpPr/>
          <p:nvPr/>
        </p:nvSpPr>
        <p:spPr>
          <a:xfrm>
            <a:off x="1756739" y="2031032"/>
            <a:ext cx="1202115" cy="1154231"/>
          </a:xfrm>
          <a:custGeom>
            <a:avLst/>
            <a:gdLst/>
            <a:ahLst/>
            <a:cxnLst/>
            <a:rect l="0" t="0" r="0" b="0"/>
            <a:pathLst>
              <a:path w="1845" h="1843">
                <a:moveTo>
                  <a:pt x="27" y="1816"/>
                </a:moveTo>
                <a:lnTo>
                  <a:pt x="1817" y="1816"/>
                </a:lnTo>
                <a:lnTo>
                  <a:pt x="1817" y="27"/>
                </a:lnTo>
                <a:lnTo>
                  <a:pt x="27" y="27"/>
                </a:lnTo>
                <a:lnTo>
                  <a:pt x="27" y="1816"/>
                </a:lnTo>
                <a:close/>
              </a:path>
            </a:pathLst>
          </a:custGeom>
          <a:noFill/>
          <a:ln w="34694" cap="sq">
            <a:solidFill>
              <a:srgbClr val="41719C">
                <a:alpha val="100000"/>
              </a:srgbClr>
            </a:solidFill>
            <a:prstDash val="solid"/>
            <a:miter lim="1000000"/>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cxnSp>
        <p:nvCxnSpPr>
          <p:cNvPr id="14346" name="直接连接符 14345"/>
          <p:cNvCxnSpPr/>
          <p:nvPr/>
        </p:nvCxnSpPr>
        <p:spPr>
          <a:xfrm flipV="1">
            <a:off x="3507324" y="2817439"/>
            <a:ext cx="1226184" cy="117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51" name="连接符: 肘形 14350"/>
          <p:cNvCxnSpPr>
            <a:endCxn id="30" idx="2"/>
          </p:cNvCxnSpPr>
          <p:nvPr/>
        </p:nvCxnSpPr>
        <p:spPr>
          <a:xfrm flipV="1">
            <a:off x="2965328" y="2820845"/>
            <a:ext cx="3938163" cy="319527"/>
          </a:xfrm>
          <a:prstGeom prst="bentConnector2">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4" name="图片 3"/>
          <p:cNvPicPr>
            <a:picLocks noChangeAspect="1"/>
          </p:cNvPicPr>
          <p:nvPr/>
        </p:nvPicPr>
        <p:blipFill>
          <a:blip r:embed="rId2"/>
          <a:stretch>
            <a:fillRect/>
          </a:stretch>
        </p:blipFill>
        <p:spPr>
          <a:xfrm>
            <a:off x="2575161" y="4041153"/>
            <a:ext cx="1665229" cy="1892881"/>
          </a:xfrm>
          <a:prstGeom prst="rect">
            <a:avLst/>
          </a:prstGeom>
        </p:spPr>
      </p:pic>
      <p:pic>
        <p:nvPicPr>
          <p:cNvPr id="5" name="图片 4"/>
          <p:cNvPicPr>
            <a:picLocks noChangeAspect="1"/>
          </p:cNvPicPr>
          <p:nvPr/>
        </p:nvPicPr>
        <p:blipFill>
          <a:blip r:embed="rId3"/>
          <a:stretch>
            <a:fillRect/>
          </a:stretch>
        </p:blipFill>
        <p:spPr>
          <a:xfrm>
            <a:off x="4935817" y="2311100"/>
            <a:ext cx="1617398" cy="1584390"/>
          </a:xfrm>
          <a:prstGeom prst="rect">
            <a:avLst/>
          </a:prstGeom>
        </p:spPr>
      </p:pic>
      <p:pic>
        <p:nvPicPr>
          <p:cNvPr id="6" name="图片 5"/>
          <p:cNvPicPr>
            <a:picLocks noChangeAspect="1"/>
          </p:cNvPicPr>
          <p:nvPr/>
        </p:nvPicPr>
        <p:blipFill>
          <a:blip r:embed="rId4"/>
          <a:stretch>
            <a:fillRect/>
          </a:stretch>
        </p:blipFill>
        <p:spPr>
          <a:xfrm>
            <a:off x="1361062" y="2303556"/>
            <a:ext cx="1497066" cy="1639643"/>
          </a:xfrm>
          <a:prstGeom prst="rect">
            <a:avLst/>
          </a:prstGeom>
        </p:spPr>
      </p:pic>
      <p:sp>
        <p:nvSpPr>
          <p:cNvPr id="7" name="文本框 6"/>
          <p:cNvSpPr txBox="1"/>
          <p:nvPr/>
        </p:nvSpPr>
        <p:spPr>
          <a:xfrm>
            <a:off x="1196525" y="3843104"/>
            <a:ext cx="1826141" cy="369332"/>
          </a:xfrm>
          <a:prstGeom prst="rect">
            <a:avLst/>
          </a:prstGeom>
          <a:noFill/>
        </p:spPr>
        <p:txBody>
          <a:bodyPr wrap="none" rtlCol="0">
            <a:spAutoFit/>
          </a:bodyPr>
          <a:lstStyle/>
          <a:p>
            <a:pPr>
              <a:defRPr/>
            </a:pPr>
            <a:r>
              <a:rPr lang="zh-CN" altLang="en-US" dirty="0">
                <a:solidFill>
                  <a:srgbClr val="2A4A75"/>
                </a:solidFill>
                <a:latin typeface="Arial" panose="020B0604020202020204"/>
                <a:ea typeface="华文楷体" panose="02010600040101010101" charset="-122"/>
                <a:cs typeface="Arial" panose="020B0604020202020204" pitchFamily="34" charset="0"/>
              </a:rPr>
              <a:t>步长</a:t>
            </a:r>
            <a:r>
              <a:rPr lang="en-US" altLang="zh-CN" dirty="0">
                <a:solidFill>
                  <a:srgbClr val="2A4A75"/>
                </a:solidFill>
                <a:latin typeface="Arial" panose="020B0604020202020204"/>
                <a:ea typeface="华文楷体" panose="02010600040101010101" charset="-122"/>
                <a:cs typeface="Arial" panose="020B0604020202020204" pitchFamily="34" charset="0"/>
              </a:rPr>
              <a:t>1</a:t>
            </a:r>
            <a:r>
              <a:rPr lang="zh-CN" altLang="en-US" dirty="0">
                <a:solidFill>
                  <a:srgbClr val="2A4A75"/>
                </a:solidFill>
                <a:latin typeface="Arial" panose="020B0604020202020204"/>
                <a:ea typeface="华文楷体" panose="02010600040101010101" charset="-122"/>
                <a:cs typeface="Arial" panose="020B0604020202020204" pitchFamily="34" charset="0"/>
              </a:rPr>
              <a:t>，零填充</a:t>
            </a:r>
            <a:r>
              <a:rPr lang="en-US" altLang="zh-CN" dirty="0">
                <a:solidFill>
                  <a:srgbClr val="2A4A75"/>
                </a:solidFill>
                <a:latin typeface="Arial" panose="020B0604020202020204"/>
                <a:ea typeface="华文楷体" panose="02010600040101010101" charset="-122"/>
                <a:cs typeface="Arial" panose="020B0604020202020204" pitchFamily="34" charset="0"/>
              </a:rPr>
              <a:t>0</a:t>
            </a:r>
            <a:endParaRPr lang="zh-CN" altLang="en-US" dirty="0">
              <a:solidFill>
                <a:srgbClr val="2A4A75"/>
              </a:solidFill>
              <a:latin typeface="Arial" panose="020B0604020202020204"/>
              <a:ea typeface="华文楷体" panose="02010600040101010101" charset="-122"/>
              <a:cs typeface="Arial" panose="020B0604020202020204" pitchFamily="34" charset="0"/>
            </a:endParaRPr>
          </a:p>
        </p:txBody>
      </p:sp>
      <p:sp>
        <p:nvSpPr>
          <p:cNvPr id="8" name="文本框 7"/>
          <p:cNvSpPr txBox="1"/>
          <p:nvPr/>
        </p:nvSpPr>
        <p:spPr>
          <a:xfrm>
            <a:off x="4594919" y="3922985"/>
            <a:ext cx="1826141" cy="369332"/>
          </a:xfrm>
          <a:prstGeom prst="rect">
            <a:avLst/>
          </a:prstGeom>
          <a:noFill/>
        </p:spPr>
        <p:txBody>
          <a:bodyPr wrap="none" rtlCol="0">
            <a:spAutoFit/>
          </a:bodyPr>
          <a:lstStyle/>
          <a:p>
            <a:pPr>
              <a:defRPr/>
            </a:pPr>
            <a:r>
              <a:rPr lang="zh-CN" altLang="en-US" dirty="0">
                <a:solidFill>
                  <a:srgbClr val="2A4A75"/>
                </a:solidFill>
                <a:latin typeface="Arial" panose="020B0604020202020204"/>
                <a:ea typeface="华文楷体" panose="02010600040101010101" charset="-122"/>
                <a:cs typeface="Arial" panose="020B0604020202020204" pitchFamily="34" charset="0"/>
              </a:rPr>
              <a:t>步长</a:t>
            </a:r>
            <a:r>
              <a:rPr lang="en-US" altLang="zh-CN" dirty="0">
                <a:solidFill>
                  <a:srgbClr val="2A4A75"/>
                </a:solidFill>
                <a:latin typeface="Arial" panose="020B0604020202020204"/>
                <a:ea typeface="华文楷体" panose="02010600040101010101" charset="-122"/>
                <a:cs typeface="Arial" panose="020B0604020202020204" pitchFamily="34" charset="0"/>
              </a:rPr>
              <a:t>2</a:t>
            </a:r>
            <a:r>
              <a:rPr lang="zh-CN" altLang="en-US" dirty="0">
                <a:solidFill>
                  <a:srgbClr val="2A4A75"/>
                </a:solidFill>
                <a:latin typeface="Arial" panose="020B0604020202020204"/>
                <a:ea typeface="华文楷体" panose="02010600040101010101" charset="-122"/>
                <a:cs typeface="Arial" panose="020B0604020202020204" pitchFamily="34" charset="0"/>
              </a:rPr>
              <a:t>，零填充</a:t>
            </a:r>
            <a:r>
              <a:rPr lang="en-US" altLang="zh-CN" dirty="0">
                <a:solidFill>
                  <a:srgbClr val="2A4A75"/>
                </a:solidFill>
                <a:latin typeface="Arial" panose="020B0604020202020204"/>
                <a:ea typeface="华文楷体" panose="02010600040101010101" charset="-122"/>
                <a:cs typeface="Arial" panose="020B0604020202020204" pitchFamily="34" charset="0"/>
              </a:rPr>
              <a:t>0</a:t>
            </a:r>
            <a:endParaRPr lang="zh-CN" altLang="en-US" dirty="0">
              <a:solidFill>
                <a:srgbClr val="2A4A75"/>
              </a:solidFill>
              <a:latin typeface="Arial" panose="020B0604020202020204"/>
              <a:ea typeface="华文楷体" panose="02010600040101010101" charset="-122"/>
              <a:cs typeface="Arial" panose="020B0604020202020204" pitchFamily="34" charset="0"/>
            </a:endParaRPr>
          </a:p>
        </p:txBody>
      </p:sp>
      <p:sp>
        <p:nvSpPr>
          <p:cNvPr id="9" name="文本框 8"/>
          <p:cNvSpPr txBox="1"/>
          <p:nvPr/>
        </p:nvSpPr>
        <p:spPr>
          <a:xfrm>
            <a:off x="2768729" y="5847322"/>
            <a:ext cx="1826141" cy="369332"/>
          </a:xfrm>
          <a:prstGeom prst="rect">
            <a:avLst/>
          </a:prstGeom>
          <a:noFill/>
        </p:spPr>
        <p:txBody>
          <a:bodyPr wrap="none" rtlCol="0">
            <a:spAutoFit/>
          </a:bodyPr>
          <a:lstStyle/>
          <a:p>
            <a:pPr>
              <a:defRPr/>
            </a:pPr>
            <a:r>
              <a:rPr lang="zh-CN" altLang="en-US" dirty="0">
                <a:solidFill>
                  <a:srgbClr val="2A4A75"/>
                </a:solidFill>
                <a:latin typeface="+mn-ea"/>
                <a:ea typeface="+mn-ea"/>
                <a:cs typeface="Arial" panose="020B0604020202020204" pitchFamily="34" charset="0"/>
              </a:rPr>
              <a:t>步长</a:t>
            </a:r>
            <a:r>
              <a:rPr lang="en-US" altLang="zh-CN" dirty="0">
                <a:solidFill>
                  <a:srgbClr val="2A4A75"/>
                </a:solidFill>
                <a:latin typeface="+mn-ea"/>
                <a:ea typeface="+mn-ea"/>
                <a:cs typeface="Arial" panose="020B0604020202020204" pitchFamily="34" charset="0"/>
              </a:rPr>
              <a:t>1</a:t>
            </a:r>
            <a:r>
              <a:rPr lang="zh-CN" altLang="en-US" dirty="0">
                <a:solidFill>
                  <a:srgbClr val="2A4A75"/>
                </a:solidFill>
                <a:latin typeface="+mn-ea"/>
                <a:ea typeface="+mn-ea"/>
                <a:cs typeface="Arial" panose="020B0604020202020204" pitchFamily="34" charset="0"/>
              </a:rPr>
              <a:t>，零填充</a:t>
            </a:r>
            <a:r>
              <a:rPr lang="en-US" altLang="zh-CN" dirty="0">
                <a:solidFill>
                  <a:srgbClr val="2A4A75"/>
                </a:solidFill>
                <a:latin typeface="+mn-ea"/>
                <a:ea typeface="+mn-ea"/>
                <a:cs typeface="Arial" panose="020B0604020202020204" pitchFamily="34" charset="0"/>
              </a:rPr>
              <a:t>1</a:t>
            </a:r>
            <a:endParaRPr lang="zh-CN" altLang="en-US" dirty="0">
              <a:solidFill>
                <a:srgbClr val="2A4A75"/>
              </a:solidFill>
              <a:latin typeface="+mn-ea"/>
              <a:ea typeface="+mn-ea"/>
              <a:cs typeface="Arial" panose="020B0604020202020204" pitchFamily="34" charset="0"/>
            </a:endParaRPr>
          </a:p>
        </p:txBody>
      </p:sp>
      <p:sp>
        <p:nvSpPr>
          <p:cNvPr id="10" name="文本框 9"/>
          <p:cNvSpPr txBox="1"/>
          <p:nvPr/>
        </p:nvSpPr>
        <p:spPr>
          <a:xfrm>
            <a:off x="6412254" y="5847322"/>
            <a:ext cx="1826141" cy="369332"/>
          </a:xfrm>
          <a:prstGeom prst="rect">
            <a:avLst/>
          </a:prstGeom>
          <a:noFill/>
        </p:spPr>
        <p:txBody>
          <a:bodyPr wrap="none" rtlCol="0">
            <a:spAutoFit/>
          </a:bodyPr>
          <a:lstStyle/>
          <a:p>
            <a:pPr>
              <a:defRPr/>
            </a:pPr>
            <a:r>
              <a:rPr lang="zh-CN" altLang="en-US" dirty="0">
                <a:solidFill>
                  <a:srgbClr val="2A4A75"/>
                </a:solidFill>
                <a:latin typeface="Arial" panose="020B0604020202020204"/>
                <a:ea typeface="华文楷体" panose="02010600040101010101" charset="-122"/>
                <a:cs typeface="Arial" panose="020B0604020202020204" pitchFamily="34" charset="0"/>
              </a:rPr>
              <a:t>步长</a:t>
            </a:r>
            <a:r>
              <a:rPr lang="en-US" altLang="zh-CN" dirty="0">
                <a:solidFill>
                  <a:srgbClr val="2A4A75"/>
                </a:solidFill>
                <a:latin typeface="Arial" panose="020B0604020202020204"/>
                <a:ea typeface="华文楷体" panose="02010600040101010101" charset="-122"/>
                <a:cs typeface="Arial" panose="020B0604020202020204" pitchFamily="34" charset="0"/>
              </a:rPr>
              <a:t>2</a:t>
            </a:r>
            <a:r>
              <a:rPr lang="zh-CN" altLang="en-US" dirty="0">
                <a:solidFill>
                  <a:srgbClr val="2A4A75"/>
                </a:solidFill>
                <a:latin typeface="Arial" panose="020B0604020202020204"/>
                <a:ea typeface="华文楷体" panose="02010600040101010101" charset="-122"/>
                <a:cs typeface="Arial" panose="020B0604020202020204" pitchFamily="34" charset="0"/>
              </a:rPr>
              <a:t>，零填充</a:t>
            </a:r>
            <a:r>
              <a:rPr lang="en-US" altLang="zh-CN" dirty="0">
                <a:solidFill>
                  <a:srgbClr val="2A4A75"/>
                </a:solidFill>
                <a:latin typeface="Arial" panose="020B0604020202020204"/>
                <a:ea typeface="华文楷体" panose="02010600040101010101" charset="-122"/>
                <a:cs typeface="Arial" panose="020B0604020202020204" pitchFamily="34" charset="0"/>
              </a:rPr>
              <a:t>1</a:t>
            </a:r>
            <a:endParaRPr lang="zh-CN" altLang="en-US" dirty="0">
              <a:solidFill>
                <a:srgbClr val="2A4A75"/>
              </a:solidFill>
              <a:latin typeface="Arial" panose="020B0604020202020204"/>
              <a:ea typeface="华文楷体" panose="02010600040101010101" charset="-122"/>
              <a:cs typeface="Arial" panose="020B0604020202020204" pitchFamily="34" charset="0"/>
            </a:endParaRPr>
          </a:p>
        </p:txBody>
      </p:sp>
      <p:pic>
        <p:nvPicPr>
          <p:cNvPr id="11" name="内容占位符 3"/>
          <p:cNvPicPr>
            <a:picLocks noChangeAspect="1"/>
          </p:cNvPicPr>
          <p:nvPr/>
        </p:nvPicPr>
        <p:blipFill>
          <a:blip r:embed="rId5"/>
          <a:stretch>
            <a:fillRect/>
          </a:stretch>
        </p:blipFill>
        <p:spPr bwMode="auto">
          <a:xfrm>
            <a:off x="6412254" y="4085905"/>
            <a:ext cx="1826141" cy="176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table 424"/>
          <p:cNvGraphicFramePr>
            <a:graphicFrameLocks noGrp="1"/>
          </p:cNvGraphicFramePr>
          <p:nvPr/>
        </p:nvGraphicFramePr>
        <p:xfrm>
          <a:off x="400181" y="934238"/>
          <a:ext cx="7680418" cy="1303671"/>
        </p:xfrm>
        <a:graphic>
          <a:graphicData uri="http://schemas.openxmlformats.org/drawingml/2006/table">
            <a:tbl>
              <a:tblPr/>
              <a:tblGrid>
                <a:gridCol w="7680418">
                  <a:extLst>
                    <a:ext uri="{9D8B030D-6E8A-4147-A177-3AD203B41FA5}">
                      <a16:colId xmlns:a16="http://schemas.microsoft.com/office/drawing/2014/main" val="20000"/>
                    </a:ext>
                  </a:extLst>
                </a:gridCol>
              </a:tblGrid>
              <a:tr h="1303671">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l" rtl="0" eaLnBrk="0">
                        <a:lnSpc>
                          <a:spcPct val="100000"/>
                        </a:lnSpc>
                      </a:pPr>
                      <a:endParaRPr lang="en-US" altLang="en-US" sz="400" dirty="0"/>
                    </a:p>
                    <a:p>
                      <a:pPr marL="116840" algn="l" rtl="0" eaLnBrk="0">
                        <a:lnSpc>
                          <a:spcPts val="2405"/>
                        </a:lnSpc>
                      </a:pPr>
                      <a:r>
                        <a:rPr lang="en-US" altLang="zh-CN" sz="1800" kern="1200" spc="0" dirty="0">
                          <a:solidFill>
                            <a:srgbClr val="000000">
                              <a:alpha val="100000"/>
                            </a:srgbClr>
                          </a:solidFill>
                          <a:latin typeface="Arial" panose="020B0604020202020204"/>
                          <a:ea typeface="Arial" panose="020B0604020202020204"/>
                          <a:cs typeface="Arial" panose="020B0604020202020204"/>
                        </a:rPr>
                        <a:t>import torch.nn as nn</a:t>
                      </a:r>
                      <a:endParaRPr lang="en-US" altLang="en-US" sz="1800" kern="1200" spc="0" dirty="0">
                        <a:solidFill>
                          <a:srgbClr val="000000">
                            <a:alpha val="100000"/>
                          </a:srgbClr>
                        </a:solidFill>
                        <a:latin typeface="Arial" panose="020B0604020202020204"/>
                        <a:cs typeface="Arial" panose="020B0604020202020204"/>
                      </a:endParaRPr>
                    </a:p>
                    <a:p>
                      <a:pPr algn="l" rtl="0" eaLnBrk="0">
                        <a:lnSpc>
                          <a:spcPts val="1500"/>
                        </a:lnSpc>
                      </a:pPr>
                      <a:endParaRPr lang="en-US" altLang="en-US" sz="1800" kern="1200" spc="0" dirty="0">
                        <a:solidFill>
                          <a:srgbClr val="000000">
                            <a:alpha val="100000"/>
                          </a:srgbClr>
                        </a:solidFill>
                        <a:latin typeface="Arial" panose="020B0604020202020204"/>
                        <a:cs typeface="Arial" panose="020B0604020202020204"/>
                      </a:endParaRPr>
                    </a:p>
                    <a:p>
                      <a:pPr marL="2902585" indent="-2794000" algn="l" rtl="0" eaLnBrk="0">
                        <a:lnSpc>
                          <a:spcPct val="114000"/>
                        </a:lnSpc>
                        <a:spcBef>
                          <a:spcPts val="0"/>
                        </a:spcBef>
                      </a:pPr>
                      <a:r>
                        <a:rPr lang="en-US" altLang="zh-CN" sz="1800" kern="1200" spc="0" dirty="0">
                          <a:solidFill>
                            <a:srgbClr val="000000">
                              <a:alpha val="100000"/>
                            </a:srgbClr>
                          </a:solidFill>
                          <a:latin typeface="Arial" panose="020B0604020202020204"/>
                          <a:ea typeface="Arial" panose="020B0604020202020204"/>
                          <a:cs typeface="Arial" panose="020B0604020202020204"/>
                        </a:rPr>
                        <a:t>conv_layer  = nn.Conv2d(in_channels, out_chnndls, kernel_size, stride=1, padding=0, dilation=1, groups=1, bias=True)</a:t>
                      </a:r>
                      <a:endParaRPr lang="en-US" altLang="en-US" sz="1800" kern="1200" spc="0" dirty="0">
                        <a:solidFill>
                          <a:srgbClr val="000000">
                            <a:alpha val="100000"/>
                          </a:srgbClr>
                        </a:solidFill>
                        <a:latin typeface="Arial" panose="020B0604020202020204"/>
                        <a:cs typeface="Arial" panose="020B0604020202020204"/>
                      </a:endParaRPr>
                    </a:p>
                  </a:txBody>
                  <a:tcPr marL="0" marR="0" marT="0" marB="0">
                    <a:lnL w="9525" cap="flat" cmpd="sng" algn="ctr">
                      <a:solidFill>
                        <a:srgbClr val="FFD966"/>
                      </a:solidFill>
                      <a:prstDash val="solid"/>
                      <a:round/>
                      <a:headEnd type="none" w="med" len="med"/>
                      <a:tailEnd type="none" w="med" len="med"/>
                    </a:lnL>
                    <a:lnR w="9525" cap="flat" cmpd="sng" algn="ctr">
                      <a:solidFill>
                        <a:srgbClr val="FFD966"/>
                      </a:solidFill>
                      <a:prstDash val="solid"/>
                      <a:round/>
                      <a:headEnd type="none" w="med" len="med"/>
                      <a:tailEnd type="none" w="med" len="med"/>
                    </a:lnR>
                    <a:lnT w="9525" cap="flat" cmpd="sng" algn="ctr">
                      <a:solidFill>
                        <a:srgbClr val="FFD966"/>
                      </a:solidFill>
                      <a:prstDash val="solid"/>
                      <a:round/>
                      <a:headEnd type="none" w="med" len="med"/>
                      <a:tailEnd type="none" w="med" len="med"/>
                    </a:lnT>
                    <a:lnB w="9525" cap="flat" cmpd="sng" algn="ctr">
                      <a:solidFill>
                        <a:srgbClr val="FFD96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9692"/>
          <a:stretch>
            <a:fillRect/>
          </a:stretch>
        </p:blipFill>
        <p:spPr>
          <a:xfrm>
            <a:off x="1547664" y="1853536"/>
            <a:ext cx="5688632" cy="4121780"/>
          </a:xfrm>
          <a:prstGeom prst="rect">
            <a:avLst/>
          </a:prstGeom>
        </p:spPr>
      </p:pic>
      <p:sp>
        <p:nvSpPr>
          <p:cNvPr id="4" name="文本框 3"/>
          <p:cNvSpPr txBox="1"/>
          <p:nvPr/>
        </p:nvSpPr>
        <p:spPr>
          <a:xfrm>
            <a:off x="107950" y="882684"/>
            <a:ext cx="4610100" cy="400110"/>
          </a:xfrm>
          <a:prstGeom prst="rect">
            <a:avLst/>
          </a:prstGeom>
          <a:noFill/>
        </p:spPr>
        <p:txBody>
          <a:bodyPr wrap="square">
            <a:spAutoFit/>
          </a:bodyPr>
          <a:lstStyle/>
          <a:p>
            <a:r>
              <a:rPr kumimoji="0" lang="zh-CN" altLang="en-US" sz="2000" b="1" i="0" u="none" strike="noStrike" kern="1200" cap="none" spc="200" normalizeH="0" baseline="0" noProof="0" dirty="0">
                <a:ln>
                  <a:noFill/>
                </a:ln>
                <a:solidFill>
                  <a:srgbClr val="000000">
                    <a:lumMod val="85000"/>
                    <a:lumOff val="15000"/>
                  </a:srgbClr>
                </a:solidFill>
                <a:effectLst/>
                <a:uLnTx/>
                <a:uFillTx/>
                <a:latin typeface="宋体" panose="02010600030101010101" pitchFamily="2" charset="-122"/>
                <a:cs typeface="+mj-cs"/>
              </a:rPr>
              <a:t>标准卷积计算</a:t>
            </a:r>
            <a:endParaRPr lang="zh-CN" altLang="en-US" sz="2000" dirty="0">
              <a:latin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对图像进行卷积处理</a:t>
            </a:r>
          </a:p>
        </p:txBody>
      </p:sp>
      <p:pic>
        <p:nvPicPr>
          <p:cNvPr id="4" name="图片 3"/>
          <p:cNvPicPr>
            <a:picLocks noChangeAspect="1"/>
          </p:cNvPicPr>
          <p:nvPr/>
        </p:nvPicPr>
        <p:blipFill>
          <a:blip r:embed="rId2"/>
          <a:stretch>
            <a:fillRect/>
          </a:stretch>
        </p:blipFill>
        <p:spPr>
          <a:xfrm>
            <a:off x="343880" y="1916832"/>
            <a:ext cx="8532440" cy="2756552"/>
          </a:xfrm>
          <a:prstGeom prst="rect">
            <a:avLst/>
          </a:prstGeom>
        </p:spPr>
      </p:pic>
      <p:sp>
        <p:nvSpPr>
          <p:cNvPr id="6" name="文本框 5"/>
          <p:cNvSpPr txBox="1"/>
          <p:nvPr/>
        </p:nvSpPr>
        <p:spPr>
          <a:xfrm>
            <a:off x="3635896" y="4940087"/>
            <a:ext cx="46101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图像卷积运行结果</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graphicFrame>
        <p:nvGraphicFramePr>
          <p:cNvPr id="2" name="table 643"/>
          <p:cNvGraphicFramePr>
            <a:graphicFrameLocks noGrp="1"/>
          </p:cNvGraphicFramePr>
          <p:nvPr/>
        </p:nvGraphicFramePr>
        <p:xfrm>
          <a:off x="447085" y="1239351"/>
          <a:ext cx="1532921" cy="1493219"/>
        </p:xfrm>
        <a:graphic>
          <a:graphicData uri="http://schemas.openxmlformats.org/drawingml/2006/table">
            <a:tbl>
              <a:tblPr/>
              <a:tblGrid>
                <a:gridCol w="389599">
                  <a:extLst>
                    <a:ext uri="{9D8B030D-6E8A-4147-A177-3AD203B41FA5}">
                      <a16:colId xmlns:a16="http://schemas.microsoft.com/office/drawing/2014/main" val="20000"/>
                    </a:ext>
                  </a:extLst>
                </a:gridCol>
                <a:gridCol w="379658">
                  <a:extLst>
                    <a:ext uri="{9D8B030D-6E8A-4147-A177-3AD203B41FA5}">
                      <a16:colId xmlns:a16="http://schemas.microsoft.com/office/drawing/2014/main" val="20001"/>
                    </a:ext>
                  </a:extLst>
                </a:gridCol>
                <a:gridCol w="380900">
                  <a:extLst>
                    <a:ext uri="{9D8B030D-6E8A-4147-A177-3AD203B41FA5}">
                      <a16:colId xmlns:a16="http://schemas.microsoft.com/office/drawing/2014/main" val="20002"/>
                    </a:ext>
                  </a:extLst>
                </a:gridCol>
                <a:gridCol w="382764">
                  <a:extLst>
                    <a:ext uri="{9D8B030D-6E8A-4147-A177-3AD203B41FA5}">
                      <a16:colId xmlns:a16="http://schemas.microsoft.com/office/drawing/2014/main" val="20003"/>
                    </a:ext>
                  </a:extLst>
                </a:gridCol>
              </a:tblGrid>
              <a:tr h="374223">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9230" algn="l" rtl="0" eaLnBrk="0">
                        <a:lnSpc>
                          <a:spcPct val="81000"/>
                        </a:lnSpc>
                        <a:spcBef>
                          <a:spcPts val="5"/>
                        </a:spcBef>
                      </a:pPr>
                      <a:r>
                        <a:rPr lang="en-US" altLang="zh-CN" sz="1600" dirty="0"/>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975" algn="l" rtl="0" eaLnBrk="0">
                        <a:lnSpc>
                          <a:spcPct val="81000"/>
                        </a:lnSpc>
                        <a:spcBef>
                          <a:spcPts val="5"/>
                        </a:spcBef>
                      </a:pPr>
                      <a:r>
                        <a:rPr lang="en-US" altLang="zh-CN" sz="1600" dirty="0"/>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lang="en-US" altLang="zh-CN" sz="1600" dirty="0"/>
                        <a:t>2</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5260" algn="l" rtl="0" eaLnBrk="0">
                        <a:lnSpc>
                          <a:spcPct val="81000"/>
                        </a:lnSpc>
                        <a:spcBef>
                          <a:spcPts val="5"/>
                        </a:spcBef>
                      </a:pPr>
                      <a:r>
                        <a:rPr lang="en-US" altLang="zh-CN" sz="1600" dirty="0"/>
                        <a:t>3</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8852">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lang="en-US" altLang="zh-CN" sz="1600" dirty="0"/>
                        <a:t>5</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975" algn="l" rtl="0" eaLnBrk="0">
                        <a:lnSpc>
                          <a:spcPct val="81000"/>
                        </a:lnSpc>
                        <a:spcBef>
                          <a:spcPts val="0"/>
                        </a:spcBef>
                      </a:pPr>
                      <a:r>
                        <a:rPr lang="en-US" altLang="zh-CN" sz="1600" dirty="0"/>
                        <a:t>5</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lang="en-US" altLang="zh-CN" sz="1600" dirty="0"/>
                        <a:t>7</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4150" algn="l" rtl="0" eaLnBrk="0">
                        <a:lnSpc>
                          <a:spcPct val="81000"/>
                        </a:lnSpc>
                        <a:spcBef>
                          <a:spcPts val="0"/>
                        </a:spcBef>
                      </a:pPr>
                      <a:r>
                        <a:rPr lang="en-US" altLang="zh-CN" sz="1600" dirty="0"/>
                        <a:t>8</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4450">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lang="en-US" altLang="zh-CN" sz="1600" dirty="0"/>
                        <a:t>3</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2085" algn="l" rtl="0" eaLnBrk="0">
                        <a:lnSpc>
                          <a:spcPct val="81000"/>
                        </a:lnSpc>
                        <a:spcBef>
                          <a:spcPts val="5"/>
                        </a:spcBef>
                      </a:pPr>
                      <a:r>
                        <a:rPr lang="en-US" altLang="zh-CN" sz="1600" dirty="0"/>
                        <a:t>2</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lang="en-US" altLang="zh-CN" sz="1600" dirty="0"/>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4150" algn="l" rtl="0" eaLnBrk="0">
                        <a:lnSpc>
                          <a:spcPct val="81000"/>
                        </a:lnSpc>
                        <a:spcBef>
                          <a:spcPts val="5"/>
                        </a:spcBef>
                      </a:pPr>
                      <a:r>
                        <a:rPr lang="en-US" altLang="zh-CN" sz="1600" dirty="0"/>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694">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lang="en-US" altLang="zh-CN" sz="1600" dirty="0"/>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2085" algn="l" rtl="0" eaLnBrk="0">
                        <a:lnSpc>
                          <a:spcPct val="81000"/>
                        </a:lnSpc>
                        <a:spcBef>
                          <a:spcPts val="0"/>
                        </a:spcBef>
                      </a:pPr>
                      <a:r>
                        <a:rPr lang="en-US" altLang="zh-CN" sz="1600" dirty="0"/>
                        <a:t>2</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lang="en-US" altLang="zh-CN" sz="1600" dirty="0"/>
                        <a:t>3</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4150" algn="l" rtl="0" eaLnBrk="0">
                        <a:lnSpc>
                          <a:spcPct val="81000"/>
                        </a:lnSpc>
                        <a:spcBef>
                          <a:spcPts val="0"/>
                        </a:spcBef>
                      </a:pPr>
                      <a:r>
                        <a:rPr lang="en-US" altLang="zh-CN" sz="1600" dirty="0"/>
                        <a:t>4</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path"/>
          <p:cNvSpPr/>
          <p:nvPr/>
        </p:nvSpPr>
        <p:spPr>
          <a:xfrm>
            <a:off x="432550" y="1223453"/>
            <a:ext cx="799347" cy="753651"/>
          </a:xfrm>
          <a:custGeom>
            <a:avLst/>
            <a:gdLst/>
            <a:ahLst/>
            <a:cxnLst/>
            <a:rect l="0" t="0" r="0" b="0"/>
            <a:pathLst>
              <a:path w="1845" h="1843">
                <a:moveTo>
                  <a:pt x="27" y="1816"/>
                </a:moveTo>
                <a:lnTo>
                  <a:pt x="1817" y="1816"/>
                </a:lnTo>
                <a:lnTo>
                  <a:pt x="1817" y="27"/>
                </a:lnTo>
                <a:lnTo>
                  <a:pt x="27" y="27"/>
                </a:lnTo>
                <a:lnTo>
                  <a:pt x="27" y="1816"/>
                </a:lnTo>
                <a:close/>
              </a:path>
            </a:pathLst>
          </a:custGeom>
          <a:noFill/>
          <a:ln w="34694" cap="sq">
            <a:solidFill>
              <a:srgbClr val="41719C">
                <a:alpha val="100000"/>
              </a:srgbClr>
            </a:solidFill>
            <a:prstDash val="solid"/>
            <a:miter lim="1000000"/>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sp>
        <p:nvSpPr>
          <p:cNvPr id="4" name="path"/>
          <p:cNvSpPr/>
          <p:nvPr/>
        </p:nvSpPr>
        <p:spPr>
          <a:xfrm>
            <a:off x="1203483" y="1977105"/>
            <a:ext cx="795291" cy="753652"/>
          </a:xfrm>
          <a:custGeom>
            <a:avLst/>
            <a:gdLst/>
            <a:ahLst/>
            <a:cxnLst/>
            <a:rect l="0" t="0" r="0" b="0"/>
            <a:pathLst>
              <a:path w="1845" h="1843">
                <a:moveTo>
                  <a:pt x="27" y="1816"/>
                </a:moveTo>
                <a:lnTo>
                  <a:pt x="1817" y="1816"/>
                </a:lnTo>
                <a:lnTo>
                  <a:pt x="1817" y="27"/>
                </a:lnTo>
                <a:lnTo>
                  <a:pt x="27" y="27"/>
                </a:lnTo>
                <a:lnTo>
                  <a:pt x="27" y="1816"/>
                </a:lnTo>
                <a:close/>
              </a:path>
            </a:pathLst>
          </a:custGeom>
          <a:noFill/>
          <a:ln w="34694" cap="sq">
            <a:solidFill>
              <a:srgbClr val="41719C">
                <a:alpha val="100000"/>
              </a:srgbClr>
            </a:solidFill>
            <a:prstDash val="solid"/>
            <a:miter lim="1000000"/>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graphicFrame>
        <p:nvGraphicFramePr>
          <p:cNvPr id="5" name="表格 4"/>
          <p:cNvGraphicFramePr>
            <a:graphicFrameLocks noGrp="1"/>
          </p:cNvGraphicFramePr>
          <p:nvPr/>
        </p:nvGraphicFramePr>
        <p:xfrm>
          <a:off x="3903536" y="1615120"/>
          <a:ext cx="766877" cy="741680"/>
        </p:xfrm>
        <a:graphic>
          <a:graphicData uri="http://schemas.openxmlformats.org/drawingml/2006/table">
            <a:tbl>
              <a:tblPr firstRow="1" bandRow="1"/>
              <a:tblGrid>
                <a:gridCol w="374649">
                  <a:extLst>
                    <a:ext uri="{9D8B030D-6E8A-4147-A177-3AD203B41FA5}">
                      <a16:colId xmlns:a16="http://schemas.microsoft.com/office/drawing/2014/main" val="20000"/>
                    </a:ext>
                  </a:extLst>
                </a:gridCol>
                <a:gridCol w="392228">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en-US" altLang="zh-CN" b="0" dirty="0">
                          <a:solidFill>
                            <a:schemeClr val="tx1"/>
                          </a:solidFill>
                        </a:rPr>
                        <a:t>5</a:t>
                      </a:r>
                      <a:endParaRPr lang="zh-CN" altLang="en-US" b="0" dirty="0">
                        <a:solidFill>
                          <a:schemeClr val="tx1"/>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en-US" altLang="zh-CN" b="0" dirty="0">
                          <a:solidFill>
                            <a:schemeClr val="tx1"/>
                          </a:solidFill>
                        </a:rPr>
                        <a:t>8</a:t>
                      </a:r>
                      <a:endParaRPr lang="zh-CN" altLang="en-US" b="0" dirty="0">
                        <a:solidFill>
                          <a:schemeClr val="tx1"/>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b="0" dirty="0">
                          <a:solidFill>
                            <a:schemeClr val="tx1"/>
                          </a:solidFill>
                        </a:rPr>
                        <a:t>3</a:t>
                      </a:r>
                      <a:endParaRPr lang="zh-CN" altLang="en-US" b="0" dirty="0">
                        <a:solidFill>
                          <a:schemeClr val="tx1"/>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b="0" dirty="0">
                          <a:solidFill>
                            <a:schemeClr val="tx1"/>
                          </a:solidFill>
                        </a:rPr>
                        <a:t>4</a:t>
                      </a:r>
                      <a:endParaRPr lang="zh-CN" altLang="en-US" b="0" dirty="0">
                        <a:solidFill>
                          <a:schemeClr val="tx1"/>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6" name="直接箭头连接符 5"/>
          <p:cNvCxnSpPr/>
          <p:nvPr/>
        </p:nvCxnSpPr>
        <p:spPr>
          <a:xfrm flipV="1">
            <a:off x="2194078" y="1977104"/>
            <a:ext cx="1658251" cy="8856"/>
          </a:xfrm>
          <a:prstGeom prst="straightConnector1">
            <a:avLst/>
          </a:prstGeom>
          <a:noFill/>
          <a:ln w="28575" cap="flat" cmpd="sng" algn="ctr">
            <a:solidFill>
              <a:srgbClr val="5C8FC7"/>
            </a:solidFill>
            <a:prstDash val="solid"/>
            <a:miter lim="800000"/>
            <a:tailEnd type="triangle"/>
          </a:ln>
          <a:effectLst/>
        </p:spPr>
      </p:cxnSp>
      <p:sp>
        <p:nvSpPr>
          <p:cNvPr id="7" name="文本框 6"/>
          <p:cNvSpPr txBox="1"/>
          <p:nvPr/>
        </p:nvSpPr>
        <p:spPr>
          <a:xfrm>
            <a:off x="2175310" y="1708448"/>
            <a:ext cx="1532922" cy="307777"/>
          </a:xfrm>
          <a:prstGeom prst="rect">
            <a:avLst/>
          </a:prstGeom>
          <a:noFill/>
        </p:spPr>
        <p:txBody>
          <a:bodyPr wrap="square" rtlCol="0">
            <a:spAutoFit/>
          </a:bodyPr>
          <a:lstStyle/>
          <a:p>
            <a:pPr eaLnBrk="1" fontAlgn="auto" hangingPunct="1">
              <a:spcBef>
                <a:spcPts val="0"/>
              </a:spcBef>
              <a:spcAft>
                <a:spcPts val="0"/>
              </a:spcAft>
            </a:pPr>
            <a:r>
              <a:rPr lang="zh-CN" altLang="en-US" sz="1400" b="1" dirty="0">
                <a:solidFill>
                  <a:srgbClr val="0070C0"/>
                </a:solidFill>
                <a:latin typeface="Arial" panose="020B0604020202020204"/>
                <a:ea typeface="微软雅黑" panose="020B0503020204020204" pitchFamily="34" charset="-122"/>
              </a:rPr>
              <a:t>步长为</a:t>
            </a:r>
            <a:r>
              <a:rPr lang="en-US" altLang="zh-CN" sz="1400" b="1" dirty="0">
                <a:solidFill>
                  <a:srgbClr val="0070C0"/>
                </a:solidFill>
                <a:latin typeface="Arial" panose="020B0604020202020204"/>
                <a:ea typeface="微软雅黑" panose="020B0503020204020204" pitchFamily="34" charset="-122"/>
              </a:rPr>
              <a:t>2</a:t>
            </a:r>
            <a:r>
              <a:rPr lang="zh-CN" altLang="en-US" sz="1400" b="1" dirty="0">
                <a:solidFill>
                  <a:srgbClr val="0070C0"/>
                </a:solidFill>
                <a:latin typeface="Arial" panose="020B0604020202020204"/>
                <a:ea typeface="微软雅黑" panose="020B0503020204020204" pitchFamily="34" charset="-122"/>
              </a:rPr>
              <a:t>最大池化</a:t>
            </a:r>
          </a:p>
        </p:txBody>
      </p:sp>
      <p:graphicFrame>
        <p:nvGraphicFramePr>
          <p:cNvPr id="8" name="table 643"/>
          <p:cNvGraphicFramePr>
            <a:graphicFrameLocks noGrp="1"/>
          </p:cNvGraphicFramePr>
          <p:nvPr/>
        </p:nvGraphicFramePr>
        <p:xfrm>
          <a:off x="432550" y="2904437"/>
          <a:ext cx="1532921" cy="1493219"/>
        </p:xfrm>
        <a:graphic>
          <a:graphicData uri="http://schemas.openxmlformats.org/drawingml/2006/table">
            <a:tbl>
              <a:tblPr/>
              <a:tblGrid>
                <a:gridCol w="389599">
                  <a:extLst>
                    <a:ext uri="{9D8B030D-6E8A-4147-A177-3AD203B41FA5}">
                      <a16:colId xmlns:a16="http://schemas.microsoft.com/office/drawing/2014/main" val="20000"/>
                    </a:ext>
                  </a:extLst>
                </a:gridCol>
                <a:gridCol w="379658">
                  <a:extLst>
                    <a:ext uri="{9D8B030D-6E8A-4147-A177-3AD203B41FA5}">
                      <a16:colId xmlns:a16="http://schemas.microsoft.com/office/drawing/2014/main" val="20001"/>
                    </a:ext>
                  </a:extLst>
                </a:gridCol>
                <a:gridCol w="380900">
                  <a:extLst>
                    <a:ext uri="{9D8B030D-6E8A-4147-A177-3AD203B41FA5}">
                      <a16:colId xmlns:a16="http://schemas.microsoft.com/office/drawing/2014/main" val="20002"/>
                    </a:ext>
                  </a:extLst>
                </a:gridCol>
                <a:gridCol w="382764">
                  <a:extLst>
                    <a:ext uri="{9D8B030D-6E8A-4147-A177-3AD203B41FA5}">
                      <a16:colId xmlns:a16="http://schemas.microsoft.com/office/drawing/2014/main" val="20003"/>
                    </a:ext>
                  </a:extLst>
                </a:gridCol>
              </a:tblGrid>
              <a:tr h="374223">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9230" algn="l" rtl="0" eaLnBrk="0">
                        <a:lnSpc>
                          <a:spcPct val="81000"/>
                        </a:lnSpc>
                        <a:spcBef>
                          <a:spcPts val="5"/>
                        </a:spcBef>
                      </a:pPr>
                      <a:r>
                        <a:rPr lang="en-US" altLang="zh-CN" sz="1600" dirty="0"/>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975" algn="l" rtl="0" eaLnBrk="0">
                        <a:lnSpc>
                          <a:spcPct val="81000"/>
                        </a:lnSpc>
                        <a:spcBef>
                          <a:spcPts val="5"/>
                        </a:spcBef>
                      </a:pPr>
                      <a:r>
                        <a:rPr lang="en-US" altLang="zh-CN" sz="1600" dirty="0"/>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lang="en-US" altLang="zh-CN" sz="1600" dirty="0"/>
                        <a:t>2</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5260" algn="l" rtl="0" eaLnBrk="0">
                        <a:lnSpc>
                          <a:spcPct val="81000"/>
                        </a:lnSpc>
                        <a:spcBef>
                          <a:spcPts val="5"/>
                        </a:spcBef>
                      </a:pPr>
                      <a:r>
                        <a:rPr lang="en-US" altLang="zh-CN" sz="1600" dirty="0"/>
                        <a:t>3</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8852">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lang="en-US" altLang="zh-CN" sz="1600" dirty="0"/>
                        <a:t>5</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975" algn="l" rtl="0" eaLnBrk="0">
                        <a:lnSpc>
                          <a:spcPct val="81000"/>
                        </a:lnSpc>
                        <a:spcBef>
                          <a:spcPts val="0"/>
                        </a:spcBef>
                      </a:pPr>
                      <a:r>
                        <a:rPr lang="en-US" altLang="zh-CN" sz="1600" dirty="0"/>
                        <a:t>5</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lang="en-US" altLang="zh-CN" sz="1600" dirty="0"/>
                        <a:t>7</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4150" algn="l" rtl="0" eaLnBrk="0">
                        <a:lnSpc>
                          <a:spcPct val="81000"/>
                        </a:lnSpc>
                        <a:spcBef>
                          <a:spcPts val="0"/>
                        </a:spcBef>
                      </a:pPr>
                      <a:r>
                        <a:rPr lang="en-US" altLang="zh-CN" sz="1600" dirty="0"/>
                        <a:t>8</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4450">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lang="en-US" altLang="zh-CN" sz="1600" dirty="0"/>
                        <a:t>3</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2085" algn="l" rtl="0" eaLnBrk="0">
                        <a:lnSpc>
                          <a:spcPct val="81000"/>
                        </a:lnSpc>
                        <a:spcBef>
                          <a:spcPts val="5"/>
                        </a:spcBef>
                      </a:pPr>
                      <a:r>
                        <a:rPr lang="en-US" altLang="zh-CN" sz="1600" dirty="0"/>
                        <a:t>2</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5"/>
                        </a:spcBef>
                      </a:pPr>
                      <a:r>
                        <a:rPr lang="en-US" altLang="zh-CN" sz="1600" dirty="0"/>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4150" algn="l" rtl="0" eaLnBrk="0">
                        <a:lnSpc>
                          <a:spcPct val="81000"/>
                        </a:lnSpc>
                        <a:spcBef>
                          <a:spcPts val="5"/>
                        </a:spcBef>
                      </a:pPr>
                      <a:r>
                        <a:rPr lang="en-US" altLang="zh-CN" sz="1600" dirty="0"/>
                        <a:t>0</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694">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lang="en-US" altLang="zh-CN" sz="1600" dirty="0"/>
                        <a:t>1</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72085" algn="l" rtl="0" eaLnBrk="0">
                        <a:lnSpc>
                          <a:spcPct val="81000"/>
                        </a:lnSpc>
                        <a:spcBef>
                          <a:spcPts val="0"/>
                        </a:spcBef>
                      </a:pPr>
                      <a:r>
                        <a:rPr lang="en-US" altLang="zh-CN" sz="1600" dirty="0"/>
                        <a:t>2</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0340" algn="l" rtl="0" eaLnBrk="0">
                        <a:lnSpc>
                          <a:spcPct val="81000"/>
                        </a:lnSpc>
                        <a:spcBef>
                          <a:spcPts val="0"/>
                        </a:spcBef>
                      </a:pPr>
                      <a:r>
                        <a:rPr lang="en-US" altLang="zh-CN" sz="1600" dirty="0"/>
                        <a:t>3</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84150" algn="l" rtl="0" eaLnBrk="0">
                        <a:lnSpc>
                          <a:spcPct val="81000"/>
                        </a:lnSpc>
                        <a:spcBef>
                          <a:spcPts val="0"/>
                        </a:spcBef>
                      </a:pPr>
                      <a:r>
                        <a:rPr lang="en-US" altLang="zh-CN" sz="1600" dirty="0"/>
                        <a:t>4</a:t>
                      </a:r>
                      <a:endParaRPr lang="en-US" altLang="en-US" sz="1600" dirty="0"/>
                    </a:p>
                  </a:txBody>
                  <a:tcPr marL="0" marR="0"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9" name="path"/>
          <p:cNvSpPr/>
          <p:nvPr/>
        </p:nvSpPr>
        <p:spPr>
          <a:xfrm>
            <a:off x="418015" y="2888539"/>
            <a:ext cx="799347" cy="753651"/>
          </a:xfrm>
          <a:custGeom>
            <a:avLst/>
            <a:gdLst/>
            <a:ahLst/>
            <a:cxnLst/>
            <a:rect l="0" t="0" r="0" b="0"/>
            <a:pathLst>
              <a:path w="1845" h="1843">
                <a:moveTo>
                  <a:pt x="27" y="1816"/>
                </a:moveTo>
                <a:lnTo>
                  <a:pt x="1817" y="1816"/>
                </a:lnTo>
                <a:lnTo>
                  <a:pt x="1817" y="27"/>
                </a:lnTo>
                <a:lnTo>
                  <a:pt x="27" y="27"/>
                </a:lnTo>
                <a:lnTo>
                  <a:pt x="27" y="1816"/>
                </a:lnTo>
                <a:close/>
              </a:path>
            </a:pathLst>
          </a:custGeom>
          <a:noFill/>
          <a:ln w="34694" cap="sq">
            <a:solidFill>
              <a:srgbClr val="41719C">
                <a:alpha val="100000"/>
              </a:srgbClr>
            </a:solidFill>
            <a:prstDash val="solid"/>
            <a:miter lim="1000000"/>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sp>
        <p:nvSpPr>
          <p:cNvPr id="10" name="path"/>
          <p:cNvSpPr/>
          <p:nvPr/>
        </p:nvSpPr>
        <p:spPr>
          <a:xfrm>
            <a:off x="1188948" y="3642191"/>
            <a:ext cx="795291" cy="753652"/>
          </a:xfrm>
          <a:custGeom>
            <a:avLst/>
            <a:gdLst/>
            <a:ahLst/>
            <a:cxnLst/>
            <a:rect l="0" t="0" r="0" b="0"/>
            <a:pathLst>
              <a:path w="1845" h="1843">
                <a:moveTo>
                  <a:pt x="27" y="1816"/>
                </a:moveTo>
                <a:lnTo>
                  <a:pt x="1817" y="1816"/>
                </a:lnTo>
                <a:lnTo>
                  <a:pt x="1817" y="27"/>
                </a:lnTo>
                <a:lnTo>
                  <a:pt x="27" y="27"/>
                </a:lnTo>
                <a:lnTo>
                  <a:pt x="27" y="1816"/>
                </a:lnTo>
                <a:close/>
              </a:path>
            </a:pathLst>
          </a:custGeom>
          <a:noFill/>
          <a:ln w="34694" cap="sq">
            <a:solidFill>
              <a:srgbClr val="41719C">
                <a:alpha val="100000"/>
              </a:srgbClr>
            </a:solidFill>
            <a:prstDash val="solid"/>
            <a:miter lim="1000000"/>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graphicFrame>
        <p:nvGraphicFramePr>
          <p:cNvPr id="11" name="表格 4"/>
          <p:cNvGraphicFramePr>
            <a:graphicFrameLocks noGrp="1"/>
          </p:cNvGraphicFramePr>
          <p:nvPr/>
        </p:nvGraphicFramePr>
        <p:xfrm>
          <a:off x="3889001" y="3280206"/>
          <a:ext cx="766877" cy="741680"/>
        </p:xfrm>
        <a:graphic>
          <a:graphicData uri="http://schemas.openxmlformats.org/drawingml/2006/table">
            <a:tbl>
              <a:tblPr firstRow="1" bandRow="1"/>
              <a:tblGrid>
                <a:gridCol w="374649">
                  <a:extLst>
                    <a:ext uri="{9D8B030D-6E8A-4147-A177-3AD203B41FA5}">
                      <a16:colId xmlns:a16="http://schemas.microsoft.com/office/drawing/2014/main" val="20000"/>
                    </a:ext>
                  </a:extLst>
                </a:gridCol>
                <a:gridCol w="392228">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en-US" altLang="zh-CN" b="0" dirty="0">
                          <a:solidFill>
                            <a:schemeClr val="tx1"/>
                          </a:solidFill>
                        </a:rPr>
                        <a:t>3</a:t>
                      </a:r>
                      <a:endParaRPr lang="zh-CN" altLang="en-US" b="0" dirty="0">
                        <a:solidFill>
                          <a:schemeClr val="tx1"/>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r>
                        <a:rPr lang="en-US" altLang="zh-CN" b="0" dirty="0">
                          <a:solidFill>
                            <a:schemeClr val="tx1"/>
                          </a:solidFill>
                        </a:rPr>
                        <a:t>5</a:t>
                      </a:r>
                      <a:endParaRPr lang="zh-CN" altLang="en-US" b="0" dirty="0">
                        <a:solidFill>
                          <a:schemeClr val="tx1"/>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b="0" dirty="0">
                          <a:solidFill>
                            <a:schemeClr val="tx1"/>
                          </a:solidFill>
                        </a:rPr>
                        <a:t>2</a:t>
                      </a:r>
                      <a:endParaRPr lang="zh-CN" altLang="en-US" b="0" dirty="0">
                        <a:solidFill>
                          <a:schemeClr val="tx1"/>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algn="ctr"/>
                      <a:r>
                        <a:rPr lang="en-US" altLang="zh-CN" b="0" dirty="0">
                          <a:solidFill>
                            <a:schemeClr val="tx1"/>
                          </a:solidFill>
                        </a:rPr>
                        <a:t>2</a:t>
                      </a:r>
                      <a:endParaRPr lang="zh-CN" altLang="en-US" b="0" dirty="0">
                        <a:solidFill>
                          <a:schemeClr val="tx1"/>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2" name="直接箭头连接符 11"/>
          <p:cNvCxnSpPr/>
          <p:nvPr/>
        </p:nvCxnSpPr>
        <p:spPr>
          <a:xfrm flipV="1">
            <a:off x="2179543" y="3642190"/>
            <a:ext cx="1658251" cy="8856"/>
          </a:xfrm>
          <a:prstGeom prst="straightConnector1">
            <a:avLst/>
          </a:prstGeom>
          <a:noFill/>
          <a:ln w="28575" cap="flat" cmpd="sng" algn="ctr">
            <a:solidFill>
              <a:srgbClr val="5C8FC7"/>
            </a:solidFill>
            <a:prstDash val="solid"/>
            <a:miter lim="800000"/>
            <a:tailEnd type="triangle"/>
          </a:ln>
          <a:effectLst/>
        </p:spPr>
      </p:cxnSp>
      <p:sp>
        <p:nvSpPr>
          <p:cNvPr id="13" name="文本框 12"/>
          <p:cNvSpPr txBox="1"/>
          <p:nvPr/>
        </p:nvSpPr>
        <p:spPr>
          <a:xfrm>
            <a:off x="2160775" y="3373534"/>
            <a:ext cx="1532922" cy="307777"/>
          </a:xfrm>
          <a:prstGeom prst="rect">
            <a:avLst/>
          </a:prstGeom>
          <a:noFill/>
        </p:spPr>
        <p:txBody>
          <a:bodyPr wrap="square" rtlCol="0">
            <a:spAutoFit/>
          </a:bodyPr>
          <a:lstStyle/>
          <a:p>
            <a:pPr eaLnBrk="1" fontAlgn="auto" hangingPunct="1">
              <a:spcBef>
                <a:spcPts val="0"/>
              </a:spcBef>
              <a:spcAft>
                <a:spcPts val="0"/>
              </a:spcAft>
            </a:pPr>
            <a:r>
              <a:rPr lang="zh-CN" altLang="en-US" sz="1400" b="1" dirty="0">
                <a:solidFill>
                  <a:srgbClr val="0070C0"/>
                </a:solidFill>
                <a:latin typeface="Arial" panose="020B0604020202020204"/>
                <a:ea typeface="微软雅黑" panose="020B0503020204020204" pitchFamily="34" charset="-122"/>
              </a:rPr>
              <a:t>步长为</a:t>
            </a:r>
            <a:r>
              <a:rPr lang="en-US" altLang="zh-CN" sz="1400" b="1" dirty="0">
                <a:solidFill>
                  <a:srgbClr val="0070C0"/>
                </a:solidFill>
                <a:latin typeface="Arial" panose="020B0604020202020204"/>
                <a:ea typeface="微软雅黑" panose="020B0503020204020204" pitchFamily="34" charset="-122"/>
              </a:rPr>
              <a:t>2</a:t>
            </a:r>
            <a:r>
              <a:rPr lang="zh-CN" altLang="en-US" sz="1400" b="1" dirty="0">
                <a:solidFill>
                  <a:srgbClr val="0070C0"/>
                </a:solidFill>
                <a:latin typeface="Arial" panose="020B0604020202020204"/>
                <a:ea typeface="微软雅黑" panose="020B0503020204020204" pitchFamily="34" charset="-122"/>
              </a:rPr>
              <a:t>平均池化</a:t>
            </a:r>
          </a:p>
        </p:txBody>
      </p:sp>
      <p:pic>
        <p:nvPicPr>
          <p:cNvPr id="14" name="图片 13"/>
          <p:cNvPicPr>
            <a:picLocks noChangeAspect="1"/>
          </p:cNvPicPr>
          <p:nvPr/>
        </p:nvPicPr>
        <p:blipFill>
          <a:blip r:embed="rId2"/>
          <a:stretch>
            <a:fillRect/>
          </a:stretch>
        </p:blipFill>
        <p:spPr>
          <a:xfrm>
            <a:off x="4941416" y="1263237"/>
            <a:ext cx="4046081" cy="3405694"/>
          </a:xfrm>
          <a:prstGeom prst="rect">
            <a:avLst/>
          </a:prstGeom>
        </p:spPr>
      </p:pic>
      <p:sp>
        <p:nvSpPr>
          <p:cNvPr id="16" name="文本框 15"/>
          <p:cNvSpPr txBox="1"/>
          <p:nvPr/>
        </p:nvSpPr>
        <p:spPr>
          <a:xfrm>
            <a:off x="312856" y="5130672"/>
            <a:ext cx="7919165" cy="923330"/>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mn-ea"/>
                <a:ea typeface="+mn-ea"/>
              </a:rPr>
              <a:t>池化层即对输入的特征图进行压缩</a:t>
            </a:r>
          </a:p>
          <a:p>
            <a:pPr marL="285750" indent="-285750">
              <a:buFont typeface="Arial" panose="020B0604020202020204" pitchFamily="34" charset="0"/>
              <a:buChar char="•"/>
            </a:pPr>
            <a:r>
              <a:rPr lang="zh-CN" altLang="en-US" dirty="0">
                <a:latin typeface="+mn-ea"/>
                <a:ea typeface="+mn-ea"/>
              </a:rPr>
              <a:t>池化层可以使特征图变小、简化计算</a:t>
            </a:r>
            <a:r>
              <a:rPr lang="en-US" altLang="zh-CN" dirty="0">
                <a:latin typeface="+mn-ea"/>
                <a:ea typeface="+mn-ea"/>
              </a:rPr>
              <a:t>,</a:t>
            </a:r>
            <a:r>
              <a:rPr lang="zh-CN" altLang="en-US" dirty="0">
                <a:latin typeface="+mn-ea"/>
                <a:ea typeface="+mn-ea"/>
              </a:rPr>
              <a:t>还可以进一步提取主要特征</a:t>
            </a:r>
            <a:endParaRPr lang="en-US" altLang="zh-CN" dirty="0">
              <a:latin typeface="+mn-ea"/>
              <a:ea typeface="+mn-ea"/>
            </a:endParaRPr>
          </a:p>
          <a:p>
            <a:pPr marL="285750" indent="-285750">
              <a:buFont typeface="Arial" panose="020B0604020202020204" pitchFamily="34" charset="0"/>
              <a:buChar char="•"/>
            </a:pPr>
            <a:r>
              <a:rPr lang="zh-CN" altLang="en-US" dirty="0">
                <a:latin typeface="+mn-ea"/>
                <a:ea typeface="+mn-ea"/>
              </a:rPr>
              <a:t>通常包括最大值池化和平均池化</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18244" y="980728"/>
            <a:ext cx="5749900" cy="400110"/>
          </a:xfrm>
          <a:prstGeom prst="rect">
            <a:avLst/>
          </a:prstGeom>
          <a:noFill/>
        </p:spPr>
        <p:txBody>
          <a:bodyPr wrap="square">
            <a:spAutoFit/>
          </a:bodyPr>
          <a:lstStyle/>
          <a:p>
            <a:r>
              <a:rPr lang="zh-CN" altLang="en-US" sz="2000" b="1" dirty="0"/>
              <a:t>使用最大池化、平均池化对图像进行池化处理</a:t>
            </a:r>
          </a:p>
        </p:txBody>
      </p:sp>
      <p:pic>
        <p:nvPicPr>
          <p:cNvPr id="4" name="图片 3"/>
          <p:cNvPicPr>
            <a:picLocks noChangeAspect="1"/>
          </p:cNvPicPr>
          <p:nvPr/>
        </p:nvPicPr>
        <p:blipFill>
          <a:blip r:embed="rId2"/>
          <a:stretch>
            <a:fillRect/>
          </a:stretch>
        </p:blipFill>
        <p:spPr>
          <a:xfrm>
            <a:off x="2041940" y="1556792"/>
            <a:ext cx="5060119" cy="4176122"/>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80728"/>
            <a:ext cx="64802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激活函数可以达到“有目的”的提取图像信息的效果</a:t>
            </a:r>
          </a:p>
        </p:txBody>
      </p:sp>
      <p:pic>
        <p:nvPicPr>
          <p:cNvPr id="4" name="图片 3"/>
          <p:cNvPicPr>
            <a:picLocks noChangeAspect="1"/>
          </p:cNvPicPr>
          <p:nvPr/>
        </p:nvPicPr>
        <p:blipFill>
          <a:blip r:embed="rId2"/>
          <a:stretch>
            <a:fillRect/>
          </a:stretch>
        </p:blipFill>
        <p:spPr>
          <a:xfrm>
            <a:off x="959807" y="1673300"/>
            <a:ext cx="7224386" cy="3645724"/>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24346" y="908720"/>
            <a:ext cx="8840142" cy="252037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mn-ea"/>
                <a:ea typeface="+mn-ea"/>
              </a:rPr>
              <a:t>在深度学习中，由于</a:t>
            </a:r>
            <a:r>
              <a:rPr lang="en-US" altLang="zh-CN" dirty="0">
                <a:latin typeface="+mn-ea"/>
                <a:ea typeface="+mn-ea"/>
              </a:rPr>
              <a:t>sigmoid</a:t>
            </a:r>
            <a:r>
              <a:rPr lang="zh-CN" altLang="en-US" dirty="0">
                <a:latin typeface="+mn-ea"/>
                <a:ea typeface="+mn-ea"/>
              </a:rPr>
              <a:t>会导致“梯度消失”问题，因此在深度学习中，经常也会使用另一个激活函数，就是</a:t>
            </a:r>
            <a:r>
              <a:rPr lang="en-US" altLang="zh-CN" dirty="0" err="1">
                <a:latin typeface="+mn-ea"/>
                <a:ea typeface="+mn-ea"/>
              </a:rPr>
              <a:t>ReLU</a:t>
            </a:r>
            <a:r>
              <a:rPr lang="zh-CN" altLang="en-US" dirty="0">
                <a:latin typeface="+mn-ea"/>
                <a:ea typeface="+mn-ea"/>
              </a:rPr>
              <a:t>。</a:t>
            </a:r>
            <a:endParaRPr lang="en-US" altLang="zh-CN" dirty="0">
              <a:latin typeface="+mn-ea"/>
              <a:ea typeface="+mn-ea"/>
            </a:endParaRPr>
          </a:p>
          <a:p>
            <a:pPr marL="285750" indent="-285750">
              <a:lnSpc>
                <a:spcPct val="150000"/>
              </a:lnSpc>
              <a:buFont typeface="Arial" panose="020B0604020202020204" pitchFamily="34" charset="0"/>
              <a:buChar char="•"/>
            </a:pPr>
            <a:endParaRPr lang="en-US" altLang="zh-CN" dirty="0">
              <a:latin typeface="+mn-ea"/>
              <a:ea typeface="+mn-ea"/>
            </a:endParaRPr>
          </a:p>
          <a:p>
            <a:pPr marL="285750" indent="-285750">
              <a:lnSpc>
                <a:spcPct val="150000"/>
              </a:lnSpc>
              <a:buFont typeface="Arial" panose="020B0604020202020204" pitchFamily="34" charset="0"/>
              <a:buChar char="•"/>
            </a:pPr>
            <a:r>
              <a:rPr lang="zh-CN" altLang="en-US" dirty="0">
                <a:latin typeface="+mn-ea"/>
                <a:ea typeface="+mn-ea"/>
              </a:rPr>
              <a:t>用 </a:t>
            </a:r>
            <a:r>
              <a:rPr lang="en-US" altLang="zh-CN" dirty="0">
                <a:latin typeface="+mn-ea"/>
                <a:ea typeface="+mn-ea"/>
              </a:rPr>
              <a:t>Sigmoid </a:t>
            </a:r>
            <a:r>
              <a:rPr lang="zh-CN" altLang="en-US" dirty="0">
                <a:latin typeface="+mn-ea"/>
                <a:ea typeface="+mn-ea"/>
              </a:rPr>
              <a:t>型函数： </a:t>
            </a:r>
            <a:r>
              <a:rPr lang="en-US" altLang="zh-CN" dirty="0">
                <a:latin typeface="+mn-ea"/>
                <a:ea typeface="+mn-ea"/>
              </a:rPr>
              <a:t>Logistic </a:t>
            </a:r>
            <a:r>
              <a:rPr lang="zh-CN" altLang="en-US" dirty="0">
                <a:latin typeface="+mn-ea"/>
                <a:ea typeface="+mn-ea"/>
              </a:rPr>
              <a:t>函数 𝜎</a:t>
            </a:r>
            <a:r>
              <a:rPr lang="en-US" altLang="zh-CN" dirty="0">
                <a:latin typeface="+mn-ea"/>
                <a:ea typeface="+mn-ea"/>
              </a:rPr>
              <a:t>(</a:t>
            </a:r>
            <a:r>
              <a:rPr lang="zh-CN" altLang="en-US" dirty="0">
                <a:latin typeface="+mn-ea"/>
                <a:ea typeface="+mn-ea"/>
              </a:rPr>
              <a:t>𝑦</a:t>
            </a:r>
            <a:r>
              <a:rPr lang="en-US" altLang="zh-CN" dirty="0">
                <a:latin typeface="+mn-ea"/>
                <a:ea typeface="+mn-ea"/>
              </a:rPr>
              <a:t>) </a:t>
            </a:r>
            <a:r>
              <a:rPr lang="zh-CN" altLang="en-US" dirty="0">
                <a:latin typeface="+mn-ea"/>
                <a:ea typeface="+mn-ea"/>
              </a:rPr>
              <a:t>或 </a:t>
            </a:r>
            <a:r>
              <a:rPr lang="en-US" altLang="zh-CN" dirty="0">
                <a:latin typeface="+mn-ea"/>
                <a:ea typeface="+mn-ea"/>
              </a:rPr>
              <a:t>Tanh </a:t>
            </a:r>
            <a:r>
              <a:rPr lang="zh-CN" altLang="en-US" dirty="0">
                <a:latin typeface="+mn-ea"/>
                <a:ea typeface="+mn-ea"/>
              </a:rPr>
              <a:t>函数时，其导数为（</a:t>
            </a:r>
            <a:r>
              <a:rPr lang="en-US" altLang="zh-CN" dirty="0">
                <a:latin typeface="+mn-ea"/>
                <a:ea typeface="+mn-ea"/>
              </a:rPr>
              <a:t>Sigmoid </a:t>
            </a:r>
            <a:r>
              <a:rPr lang="zh-CN" altLang="en-US" dirty="0">
                <a:latin typeface="+mn-ea"/>
                <a:ea typeface="+mn-ea"/>
              </a:rPr>
              <a:t>型函数的导数的值域都小于或等于 </a:t>
            </a:r>
            <a:r>
              <a:rPr lang="en-US" altLang="zh-CN" dirty="0">
                <a:latin typeface="+mn-ea"/>
                <a:ea typeface="+mn-ea"/>
              </a:rPr>
              <a:t>1</a:t>
            </a:r>
            <a:r>
              <a:rPr lang="zh-CN" altLang="en-US" dirty="0">
                <a:latin typeface="+mn-ea"/>
                <a:ea typeface="+mn-ea"/>
              </a:rPr>
              <a:t>）</a:t>
            </a:r>
          </a:p>
          <a:p>
            <a:pPr>
              <a:lnSpc>
                <a:spcPct val="150000"/>
              </a:lnSpc>
            </a:pPr>
            <a:endParaRPr lang="zh-CN" altLang="en-US" dirty="0">
              <a:latin typeface="+mn-ea"/>
              <a:ea typeface="+mn-ea"/>
            </a:endParaRPr>
          </a:p>
        </p:txBody>
      </p:sp>
      <p:pic>
        <p:nvPicPr>
          <p:cNvPr id="4" name="图片 3"/>
          <p:cNvPicPr>
            <a:picLocks noChangeAspect="1"/>
          </p:cNvPicPr>
          <p:nvPr/>
        </p:nvPicPr>
        <p:blipFill>
          <a:blip r:embed="rId2"/>
          <a:stretch>
            <a:fillRect/>
          </a:stretch>
        </p:blipFill>
        <p:spPr>
          <a:xfrm>
            <a:off x="2651593" y="3002285"/>
            <a:ext cx="3840813" cy="865707"/>
          </a:xfrm>
          <a:prstGeom prst="rect">
            <a:avLst/>
          </a:prstGeom>
        </p:spPr>
      </p:pic>
      <p:pic>
        <p:nvPicPr>
          <p:cNvPr id="5" name="图片 4"/>
          <p:cNvPicPr>
            <a:picLocks noChangeAspect="1"/>
          </p:cNvPicPr>
          <p:nvPr/>
        </p:nvPicPr>
        <p:blipFill>
          <a:blip r:embed="rId3"/>
          <a:stretch>
            <a:fillRect/>
          </a:stretch>
        </p:blipFill>
        <p:spPr>
          <a:xfrm>
            <a:off x="2492189" y="4077072"/>
            <a:ext cx="4104456" cy="20120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6090" y="980728"/>
            <a:ext cx="8838398" cy="4525962"/>
          </a:xfrm>
        </p:spPr>
        <p:txBody>
          <a:bodyPr/>
          <a:lstStyle/>
          <a:p>
            <a:pPr marL="0" indent="0">
              <a:buFont typeface="Arial" panose="020B0604020202020204" pitchFamily="34" charset="0"/>
              <a:buNone/>
            </a:pPr>
            <a:r>
              <a:rPr lang="zh-CN" altLang="en-US" sz="2000" dirty="0"/>
              <a:t>机器学习主要是设计和分析一些让计算机可以自动“学习”的算法，对数据进行自动分析获取规律，并对未知数据进行预测。</a:t>
            </a:r>
            <a:endParaRPr lang="en-US" altLang="zh-CN" sz="2000" dirty="0"/>
          </a:p>
          <a:p>
            <a:pPr marL="0" indent="0">
              <a:buFont typeface="Arial" panose="020B0604020202020204" pitchFamily="34" charset="0"/>
              <a:buNone/>
            </a:pPr>
            <a:endParaRPr lang="en-US" altLang="zh-CN" sz="2000" dirty="0"/>
          </a:p>
          <a:p>
            <a:pPr marL="0" indent="0">
              <a:buFont typeface="Arial" panose="020B0604020202020204" pitchFamily="34" charset="0"/>
              <a:buNone/>
            </a:pPr>
            <a:r>
              <a:rPr lang="zh-CN" altLang="en-US" sz="2000" dirty="0"/>
              <a:t>机器学习的主要任务：</a:t>
            </a:r>
          </a:p>
          <a:p>
            <a:r>
              <a:rPr lang="zh-CN" altLang="en-US" sz="2000" dirty="0"/>
              <a:t>从数据中学习（</a:t>
            </a:r>
            <a:r>
              <a:rPr lang="zh-CN" altLang="en-US" sz="2000" b="1" dirty="0">
                <a:solidFill>
                  <a:srgbClr val="FF0000"/>
                </a:solidFill>
              </a:rPr>
              <a:t>监督学习</a:t>
            </a:r>
            <a:r>
              <a:rPr lang="zh-CN" altLang="en-US" sz="2000" dirty="0"/>
              <a:t>）</a:t>
            </a:r>
          </a:p>
          <a:p>
            <a:r>
              <a:rPr lang="zh-CN" altLang="en-US" sz="2000" dirty="0"/>
              <a:t>分析无经验的新问题（</a:t>
            </a:r>
            <a:r>
              <a:rPr lang="zh-CN" altLang="en-US" sz="2000" b="1" dirty="0">
                <a:solidFill>
                  <a:srgbClr val="FF0000"/>
                </a:solidFill>
              </a:rPr>
              <a:t>无监督学习</a:t>
            </a:r>
            <a:r>
              <a:rPr lang="zh-CN" altLang="en-US" sz="2000" dirty="0"/>
              <a:t>）</a:t>
            </a:r>
          </a:p>
          <a:p>
            <a:r>
              <a:rPr lang="zh-CN" altLang="en-US" sz="2000" dirty="0"/>
              <a:t>边行动边学习（</a:t>
            </a:r>
            <a:r>
              <a:rPr lang="zh-CN" altLang="en-US" sz="2000" b="1" dirty="0">
                <a:solidFill>
                  <a:srgbClr val="FF0000"/>
                </a:solidFill>
              </a:rPr>
              <a:t>强化学习</a:t>
            </a:r>
            <a:r>
              <a:rPr lang="zh-CN" altLang="en-US" sz="2000" dirty="0"/>
              <a:t>）</a:t>
            </a:r>
          </a:p>
          <a:p>
            <a:pPr marL="0" indent="0">
              <a:buFont typeface="Arial" panose="020B0604020202020204" pitchFamily="34" charset="0"/>
              <a:buNone/>
            </a:pPr>
            <a:endParaRPr lang="zh-CN" altLang="en-US" sz="2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 name="图片 1"/>
          <p:cNvPicPr>
            <a:picLocks noChangeAspect="1"/>
          </p:cNvPicPr>
          <p:nvPr/>
        </p:nvPicPr>
        <p:blipFill>
          <a:blip r:embed="rId2"/>
          <a:stretch>
            <a:fillRect/>
          </a:stretch>
        </p:blipFill>
        <p:spPr>
          <a:xfrm>
            <a:off x="535111" y="4660772"/>
            <a:ext cx="7944470" cy="1007807"/>
          </a:xfrm>
          <a:prstGeom prst="rect">
            <a:avLst/>
          </a:prstGeom>
        </p:spPr>
      </p:pic>
      <p:pic>
        <p:nvPicPr>
          <p:cNvPr id="3" name="图片 2"/>
          <p:cNvPicPr>
            <a:picLocks noChangeAspect="1"/>
          </p:cNvPicPr>
          <p:nvPr/>
        </p:nvPicPr>
        <p:blipFill>
          <a:blip r:embed="rId3"/>
          <a:stretch>
            <a:fillRect/>
          </a:stretch>
        </p:blipFill>
        <p:spPr>
          <a:xfrm>
            <a:off x="370656" y="1189421"/>
            <a:ext cx="8273380" cy="3319699"/>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12911" y="908720"/>
            <a:ext cx="870756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轻量级卷积网络：在尽量保持精度的前提下，从体积和速度两方面对网络进行轻量化改造</a:t>
            </a:r>
          </a:p>
        </p:txBody>
      </p:sp>
      <p:pic>
        <p:nvPicPr>
          <p:cNvPr id="4" name="图片 3"/>
          <p:cNvPicPr>
            <a:picLocks noChangeAspect="1"/>
          </p:cNvPicPr>
          <p:nvPr/>
        </p:nvPicPr>
        <p:blipFill>
          <a:blip r:embed="rId2"/>
          <a:stretch>
            <a:fillRect/>
          </a:stretch>
        </p:blipFill>
        <p:spPr>
          <a:xfrm>
            <a:off x="323528" y="1580947"/>
            <a:ext cx="4938957" cy="3890173"/>
          </a:xfrm>
          <a:prstGeom prst="rect">
            <a:avLst/>
          </a:prstGeom>
        </p:spPr>
      </p:pic>
      <p:pic>
        <p:nvPicPr>
          <p:cNvPr id="11" name="图片 10"/>
          <p:cNvPicPr>
            <a:picLocks noChangeAspect="1"/>
          </p:cNvPicPr>
          <p:nvPr/>
        </p:nvPicPr>
        <p:blipFill>
          <a:blip r:embed="rId3"/>
          <a:stretch>
            <a:fillRect/>
          </a:stretch>
        </p:blipFill>
        <p:spPr>
          <a:xfrm>
            <a:off x="2483768" y="2332329"/>
            <a:ext cx="6179141" cy="3177094"/>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35011" y="836713"/>
            <a:ext cx="8924851"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Convolution: </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如果输入</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feature map</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尺寸为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C∗H∗W</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，卷积核有</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N</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个，输出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feature map</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与卷积核的数量相同也是</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N</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，每个卷积核的尺寸为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C∗K∗K</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N</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个卷积核的总参数量为</a:t>
            </a: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N∗C∗K∗K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Group </a:t>
            </a:r>
            <a:r>
              <a:rPr kumimoji="0" lang="en-US" altLang="zh-CN" sz="1800" b="1" i="0" u="none" strike="noStrike" kern="1200" cap="none" spc="0" normalizeH="0" baseline="0" noProof="0" dirty="0" err="1">
                <a:ln>
                  <a:noFill/>
                </a:ln>
                <a:solidFill>
                  <a:srgbClr val="FF0000"/>
                </a:solidFill>
                <a:effectLst/>
                <a:uLnTx/>
                <a:uFillTx/>
                <a:latin typeface="+mn-ea"/>
                <a:ea typeface="+mn-ea"/>
                <a:cs typeface="+mn-cs"/>
              </a:rPr>
              <a:t>Convilution</a:t>
            </a: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a:t>
            </a:r>
            <a:r>
              <a:rPr kumimoji="0" lang="zh-CN" altLang="en-US" sz="1800" b="1" i="0" u="none" strike="noStrike" kern="1200" cap="none" spc="0" normalizeH="0" baseline="0" noProof="0" dirty="0">
                <a:ln>
                  <a:noFill/>
                </a:ln>
                <a:solidFill>
                  <a:srgbClr val="FF0000"/>
                </a:solidFill>
                <a:effectLst/>
                <a:uLnTx/>
                <a:uFillTx/>
                <a:latin typeface="+mn-ea"/>
                <a:ea typeface="+mn-ea"/>
                <a:cs typeface="+mn-cs"/>
              </a:rPr>
              <a:t> </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输入</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feature map</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的尺寸仍为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C∗H∗W</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，输出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feature map</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的数量为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N</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个，如果设定要分成</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G</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个</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groups</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，则每组的输入</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feature map</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数量为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C/G</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，每组的输出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feature map</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数量为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N/G</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，每个卷积核的尺寸为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C/G∗K∗K</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，卷积核的总数仍为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N</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个，每组的卷积核数量为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N/G</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，卷积核只与其同组的输入</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map</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进行卷积，卷积核的总参数量为</a:t>
            </a: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N∗C/G∗K∗K</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，可见，</a:t>
            </a:r>
            <a:r>
              <a:rPr kumimoji="0" lang="zh-CN" altLang="en-US" sz="1800" b="1" i="0" u="none" strike="noStrike" kern="1200" cap="none" spc="0" normalizeH="0" baseline="0" noProof="0" dirty="0">
                <a:ln>
                  <a:noFill/>
                </a:ln>
                <a:solidFill>
                  <a:srgbClr val="FF0000"/>
                </a:solidFill>
                <a:effectLst/>
                <a:uLnTx/>
                <a:uFillTx/>
                <a:latin typeface="+mn-ea"/>
                <a:ea typeface="+mn-ea"/>
                <a:cs typeface="+mn-cs"/>
              </a:rPr>
              <a:t>总参数量减少为原来的 </a:t>
            </a: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1/G</a:t>
            </a:r>
          </a:p>
        </p:txBody>
      </p:sp>
      <p:pic>
        <p:nvPicPr>
          <p:cNvPr id="4" name="图片 3"/>
          <p:cNvPicPr>
            <a:picLocks noChangeAspect="1"/>
          </p:cNvPicPr>
          <p:nvPr/>
        </p:nvPicPr>
        <p:blipFill>
          <a:blip r:embed="rId2"/>
          <a:stretch>
            <a:fillRect/>
          </a:stretch>
        </p:blipFill>
        <p:spPr>
          <a:xfrm>
            <a:off x="2330883" y="3321583"/>
            <a:ext cx="4533106" cy="2415847"/>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 name="图片 1"/>
          <p:cNvPicPr>
            <a:picLocks noChangeAspect="1"/>
          </p:cNvPicPr>
          <p:nvPr/>
        </p:nvPicPr>
        <p:blipFill>
          <a:blip r:embed="rId2"/>
          <a:stretch>
            <a:fillRect/>
          </a:stretch>
        </p:blipFill>
        <p:spPr>
          <a:xfrm>
            <a:off x="827584" y="1340768"/>
            <a:ext cx="7131308" cy="4278784"/>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4" name="文本框 3">
            <a:extLst>
              <a:ext uri="{FF2B5EF4-FFF2-40B4-BE49-F238E27FC236}">
                <a16:creationId xmlns:a16="http://schemas.microsoft.com/office/drawing/2014/main" id="{ACD0059F-8480-4052-638B-66C2C9482B18}"/>
              </a:ext>
            </a:extLst>
          </p:cNvPr>
          <p:cNvSpPr txBox="1"/>
          <p:nvPr/>
        </p:nvSpPr>
        <p:spPr>
          <a:xfrm>
            <a:off x="138063" y="908720"/>
            <a:ext cx="46101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rPr>
              <a:t>普通卷积运算</a:t>
            </a:r>
            <a:endPar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ndParaRPr>
          </a:p>
        </p:txBody>
      </p:sp>
      <p:pic>
        <p:nvPicPr>
          <p:cNvPr id="5" name="Picture 2">
            <a:extLst>
              <a:ext uri="{FF2B5EF4-FFF2-40B4-BE49-F238E27FC236}">
                <a16:creationId xmlns:a16="http://schemas.microsoft.com/office/drawing/2014/main" id="{3B91426E-7E25-28C4-7E67-EEE23E1E5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62" y="2204864"/>
            <a:ext cx="7081876" cy="194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8880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标题 1">
            <a:extLst>
              <a:ext uri="{FF2B5EF4-FFF2-40B4-BE49-F238E27FC236}">
                <a16:creationId xmlns:a16="http://schemas.microsoft.com/office/drawing/2014/main" id="{0738DC03-8E24-640F-7061-70FADBF644D2}"/>
              </a:ext>
            </a:extLst>
          </p:cNvPr>
          <p:cNvSpPr txBox="1">
            <a:spLocks/>
          </p:cNvSpPr>
          <p:nvPr/>
        </p:nvSpPr>
        <p:spPr>
          <a:xfrm>
            <a:off x="74067" y="908720"/>
            <a:ext cx="6592051" cy="441964"/>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a:spcAft>
                <a:spcPts val="0"/>
              </a:spcAft>
            </a:pPr>
            <a:r>
              <a:rPr lang="zh-CN" altLang="en-US" sz="2000" dirty="0">
                <a:latin typeface="+mn-ea"/>
                <a:ea typeface="+mn-ea"/>
              </a:rPr>
              <a:t>逐深卷积计算</a:t>
            </a:r>
          </a:p>
        </p:txBody>
      </p:sp>
      <p:sp>
        <p:nvSpPr>
          <p:cNvPr id="5" name="文本框 4">
            <a:extLst>
              <a:ext uri="{FF2B5EF4-FFF2-40B4-BE49-F238E27FC236}">
                <a16:creationId xmlns:a16="http://schemas.microsoft.com/office/drawing/2014/main" id="{C62B9770-04C4-9F4C-F850-2C28D9440AC4}"/>
              </a:ext>
            </a:extLst>
          </p:cNvPr>
          <p:cNvSpPr txBox="1"/>
          <p:nvPr/>
        </p:nvSpPr>
        <p:spPr>
          <a:xfrm>
            <a:off x="107950" y="1350684"/>
            <a:ext cx="9036050" cy="923330"/>
          </a:xfrm>
          <a:prstGeom prst="rect">
            <a:avLst/>
          </a:prstGeom>
          <a:noFill/>
        </p:spPr>
        <p:txBody>
          <a:bodyPr wrap="square">
            <a:spAutoFit/>
          </a:bodyPr>
          <a:lstStyle/>
          <a:p>
            <a:pPr algn="just"/>
            <a:r>
              <a:rPr kumimoji="0" lang="zh-CN" altLang="en-US" sz="1800" b="1" i="0" u="none" strike="noStrike" kern="1200" cap="none" spc="0" normalizeH="0" baseline="0" noProof="0" dirty="0">
                <a:ln>
                  <a:noFill/>
                </a:ln>
                <a:solidFill>
                  <a:srgbClr val="FF0000"/>
                </a:solidFill>
                <a:effectLst/>
                <a:uLnTx/>
                <a:uFillTx/>
                <a:latin typeface="+mn-ea"/>
                <a:ea typeface="+mn-ea"/>
                <a:cs typeface="+mn-cs"/>
              </a:rPr>
              <a:t>完成后的</a:t>
            </a: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Feature map</a:t>
            </a:r>
            <a:r>
              <a:rPr kumimoji="0" lang="zh-CN" altLang="en-US" sz="1800" b="1" i="0" u="none" strike="noStrike" kern="1200" cap="none" spc="0" normalizeH="0" baseline="0" noProof="0" dirty="0">
                <a:ln>
                  <a:noFill/>
                </a:ln>
                <a:solidFill>
                  <a:srgbClr val="FF0000"/>
                </a:solidFill>
                <a:effectLst/>
                <a:uLnTx/>
                <a:uFillTx/>
                <a:latin typeface="+mn-ea"/>
                <a:ea typeface="+mn-ea"/>
                <a:cs typeface="+mn-cs"/>
              </a:rPr>
              <a:t>数量与输入层的通道数相同</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，无法扩展</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Feature map</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。而且这种运算对输入层的每个通道独立进行卷积运算，没有有效的利用不同通道在相同空间位置上的</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feature</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信息</a:t>
            </a:r>
            <a:endParaRPr lang="zh-CN" altLang="en-US" dirty="0">
              <a:latin typeface="+mn-ea"/>
              <a:ea typeface="+mn-ea"/>
            </a:endParaRPr>
          </a:p>
        </p:txBody>
      </p:sp>
      <p:pic>
        <p:nvPicPr>
          <p:cNvPr id="7" name="图片 6">
            <a:extLst>
              <a:ext uri="{FF2B5EF4-FFF2-40B4-BE49-F238E27FC236}">
                <a16:creationId xmlns:a16="http://schemas.microsoft.com/office/drawing/2014/main" id="{301DD7C8-9501-5088-68C8-8A839A55EDD3}"/>
              </a:ext>
            </a:extLst>
          </p:cNvPr>
          <p:cNvPicPr>
            <a:picLocks noChangeAspect="1"/>
          </p:cNvPicPr>
          <p:nvPr/>
        </p:nvPicPr>
        <p:blipFill>
          <a:blip r:embed="rId2"/>
          <a:stretch>
            <a:fillRect/>
          </a:stretch>
        </p:blipFill>
        <p:spPr>
          <a:xfrm>
            <a:off x="1696072" y="2939404"/>
            <a:ext cx="5859806" cy="2029429"/>
          </a:xfrm>
          <a:prstGeom prst="rect">
            <a:avLst/>
          </a:prstGeom>
        </p:spPr>
      </p:pic>
    </p:spTree>
    <p:extLst>
      <p:ext uri="{BB962C8B-B14F-4D97-AF65-F5344CB8AC3E}">
        <p14:creationId xmlns:p14="http://schemas.microsoft.com/office/powerpoint/2010/main" val="12001749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a:extLst>
              <a:ext uri="{FF2B5EF4-FFF2-40B4-BE49-F238E27FC236}">
                <a16:creationId xmlns:a16="http://schemas.microsoft.com/office/drawing/2014/main" id="{6ACEFEDB-34A5-87EA-C2CE-72B568381A1B}"/>
              </a:ext>
            </a:extLst>
          </p:cNvPr>
          <p:cNvSpPr txBox="1"/>
          <p:nvPr/>
        </p:nvSpPr>
        <p:spPr>
          <a:xfrm>
            <a:off x="179512" y="980728"/>
            <a:ext cx="4610100" cy="400110"/>
          </a:xfrm>
          <a:prstGeom prst="rect">
            <a:avLst/>
          </a:prstGeom>
          <a:noFill/>
        </p:spPr>
        <p:txBody>
          <a:bodyPr wrap="square">
            <a:spAutoFit/>
          </a:bodyPr>
          <a:lstStyle/>
          <a:p>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逐点卷积</a:t>
            </a:r>
            <a:endParaRPr lang="zh-CN" altLang="en-US" sz="2000" dirty="0">
              <a:latin typeface="宋体" panose="02010600030101010101" pitchFamily="2" charset="-122"/>
            </a:endParaRPr>
          </a:p>
        </p:txBody>
      </p:sp>
      <p:pic>
        <p:nvPicPr>
          <p:cNvPr id="4" name="图片 3">
            <a:extLst>
              <a:ext uri="{FF2B5EF4-FFF2-40B4-BE49-F238E27FC236}">
                <a16:creationId xmlns:a16="http://schemas.microsoft.com/office/drawing/2014/main" id="{C7811A8A-E412-8BDB-9261-D114FAC1A7ED}"/>
              </a:ext>
            </a:extLst>
          </p:cNvPr>
          <p:cNvPicPr>
            <a:picLocks noChangeAspect="1"/>
          </p:cNvPicPr>
          <p:nvPr/>
        </p:nvPicPr>
        <p:blipFill>
          <a:blip r:embed="rId2"/>
          <a:stretch>
            <a:fillRect/>
          </a:stretch>
        </p:blipFill>
        <p:spPr>
          <a:xfrm>
            <a:off x="1907704" y="1893350"/>
            <a:ext cx="4125060" cy="3184170"/>
          </a:xfrm>
          <a:prstGeom prst="rect">
            <a:avLst/>
          </a:prstGeom>
        </p:spPr>
      </p:pic>
      <p:sp>
        <p:nvSpPr>
          <p:cNvPr id="6" name="文本框 5">
            <a:extLst>
              <a:ext uri="{FF2B5EF4-FFF2-40B4-BE49-F238E27FC236}">
                <a16:creationId xmlns:a16="http://schemas.microsoft.com/office/drawing/2014/main" id="{25F311CB-1A06-C50E-5E7A-39466F9FF776}"/>
              </a:ext>
            </a:extLst>
          </p:cNvPr>
          <p:cNvSpPr txBox="1"/>
          <p:nvPr/>
        </p:nvSpPr>
        <p:spPr>
          <a:xfrm>
            <a:off x="1928664" y="5405366"/>
            <a:ext cx="6480720"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b="1" i="0" u="sng" strike="noStrike" kern="1200" cap="none" spc="0" normalizeH="0" baseline="0" noProof="0" dirty="0">
                <a:ln>
                  <a:noFill/>
                </a:ln>
                <a:solidFill>
                  <a:srgbClr val="FF0000"/>
                </a:solidFill>
                <a:effectLst/>
                <a:uLnTx/>
                <a:uFillTx/>
                <a:latin typeface="宋体" panose="02010600030101010101" pitchFamily="2" charset="-122"/>
              </a:rPr>
              <a:t>不改变特征图的长宽，只控制通道数</a:t>
            </a:r>
          </a:p>
        </p:txBody>
      </p:sp>
    </p:spTree>
    <p:extLst>
      <p:ext uri="{BB962C8B-B14F-4D97-AF65-F5344CB8AC3E}">
        <p14:creationId xmlns:p14="http://schemas.microsoft.com/office/powerpoint/2010/main" val="38369340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a:extLst>
              <a:ext uri="{FF2B5EF4-FFF2-40B4-BE49-F238E27FC236}">
                <a16:creationId xmlns:a16="http://schemas.microsoft.com/office/drawing/2014/main" id="{0841E5B7-1088-CD5E-BA62-402D56011865}"/>
              </a:ext>
            </a:extLst>
          </p:cNvPr>
          <p:cNvSpPr txBox="1"/>
          <p:nvPr/>
        </p:nvSpPr>
        <p:spPr>
          <a:xfrm>
            <a:off x="107950" y="980728"/>
            <a:ext cx="4610100" cy="400110"/>
          </a:xfrm>
          <a:prstGeom prst="rect">
            <a:avLst/>
          </a:prstGeom>
          <a:noFill/>
        </p:spPr>
        <p:txBody>
          <a:bodyPr wrap="square">
            <a:spAutoFit/>
          </a:bodyPr>
          <a:lstStyle/>
          <a:p>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深度可分离卷积</a:t>
            </a:r>
            <a:endParaRPr lang="zh-CN" altLang="en-US" sz="2000" dirty="0">
              <a:latin typeface="宋体" panose="02010600030101010101" pitchFamily="2" charset="-122"/>
            </a:endParaRPr>
          </a:p>
        </p:txBody>
      </p:sp>
      <p:sp>
        <p:nvSpPr>
          <p:cNvPr id="5" name="文本框 4">
            <a:extLst>
              <a:ext uri="{FF2B5EF4-FFF2-40B4-BE49-F238E27FC236}">
                <a16:creationId xmlns:a16="http://schemas.microsoft.com/office/drawing/2014/main" id="{8B07BF03-2EEC-EE72-B534-0052E07A18A8}"/>
              </a:ext>
            </a:extLst>
          </p:cNvPr>
          <p:cNvSpPr txBox="1"/>
          <p:nvPr/>
        </p:nvSpPr>
        <p:spPr>
          <a:xfrm>
            <a:off x="107949" y="1407900"/>
            <a:ext cx="8951913" cy="9233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一些轻量级的网络，如</a:t>
            </a:r>
            <a:r>
              <a:rPr kumimoji="0" lang="en-US" altLang="zh-CN" sz="1800" b="0" i="0" u="none" strike="noStrike" kern="1200" cap="none" spc="0" normalizeH="0" baseline="0" noProof="0" dirty="0" err="1">
                <a:ln>
                  <a:noFill/>
                </a:ln>
                <a:solidFill>
                  <a:srgbClr val="FF0000"/>
                </a:solidFill>
                <a:effectLst/>
                <a:uLnTx/>
                <a:uFillTx/>
                <a:latin typeface="+mn-ea"/>
                <a:ea typeface="+mn-ea"/>
                <a:cs typeface="+mn-cs"/>
              </a:rPr>
              <a:t>MobileNet</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中，会有深度可分离卷积</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depthwise</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 separable convolution</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，由</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depthwise</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和</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pointwise</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两个部分结合起来，用来提取特征</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feature map</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，相比常规的卷积操作，其参数数量和运算成本比较低</a:t>
            </a:r>
          </a:p>
        </p:txBody>
      </p:sp>
      <p:pic>
        <p:nvPicPr>
          <p:cNvPr id="6" name="图片 5">
            <a:extLst>
              <a:ext uri="{FF2B5EF4-FFF2-40B4-BE49-F238E27FC236}">
                <a16:creationId xmlns:a16="http://schemas.microsoft.com/office/drawing/2014/main" id="{6601C666-DBA9-1D23-7FBF-1FBA3319F5F0}"/>
              </a:ext>
            </a:extLst>
          </p:cNvPr>
          <p:cNvPicPr>
            <a:picLocks noChangeAspect="1"/>
          </p:cNvPicPr>
          <p:nvPr/>
        </p:nvPicPr>
        <p:blipFill>
          <a:blip r:embed="rId2"/>
          <a:stretch>
            <a:fillRect/>
          </a:stretch>
        </p:blipFill>
        <p:spPr>
          <a:xfrm>
            <a:off x="2483768" y="2492896"/>
            <a:ext cx="4679280" cy="3337636"/>
          </a:xfrm>
          <a:prstGeom prst="rect">
            <a:avLst/>
          </a:prstGeom>
        </p:spPr>
      </p:pic>
    </p:spTree>
    <p:extLst>
      <p:ext uri="{BB962C8B-B14F-4D97-AF65-F5344CB8AC3E}">
        <p14:creationId xmlns:p14="http://schemas.microsoft.com/office/powerpoint/2010/main" val="39001729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5" name="文本框 4"/>
          <p:cNvSpPr txBox="1"/>
          <p:nvPr/>
        </p:nvSpPr>
        <p:spPr>
          <a:xfrm>
            <a:off x="107950" y="908720"/>
            <a:ext cx="6408266" cy="400110"/>
          </a:xfrm>
          <a:prstGeom prst="rect">
            <a:avLst/>
          </a:prstGeom>
          <a:noFill/>
        </p:spPr>
        <p:txBody>
          <a:bodyPr wrap="square">
            <a:spAutoFit/>
          </a:bodyPr>
          <a:lstStyle/>
          <a:p>
            <a:r>
              <a:rPr lang="zh-CN" altLang="en-US" sz="2000" b="1" dirty="0">
                <a:latin typeface="+mn-ea"/>
                <a:ea typeface="+mn-ea"/>
              </a:rPr>
              <a:t>循环神经网络（ </a:t>
            </a:r>
            <a:r>
              <a:rPr lang="en-US" altLang="zh-CN" sz="2000" b="1" dirty="0">
                <a:latin typeface="+mn-ea"/>
                <a:ea typeface="+mn-ea"/>
              </a:rPr>
              <a:t>Recurrent Neural Network </a:t>
            </a:r>
            <a:r>
              <a:rPr lang="zh-CN" altLang="en-US" sz="2000" b="1" dirty="0">
                <a:latin typeface="+mn-ea"/>
                <a:ea typeface="+mn-ea"/>
              </a:rPr>
              <a:t>，</a:t>
            </a:r>
            <a:r>
              <a:rPr lang="en-US" altLang="zh-CN" sz="2000" b="1" dirty="0">
                <a:latin typeface="+mn-ea"/>
                <a:ea typeface="+mn-ea"/>
              </a:rPr>
              <a:t>RNN </a:t>
            </a:r>
            <a:r>
              <a:rPr lang="zh-CN" altLang="en-US" sz="2000" b="1" dirty="0">
                <a:latin typeface="+mn-ea"/>
                <a:ea typeface="+mn-ea"/>
              </a:rPr>
              <a:t>）</a:t>
            </a:r>
          </a:p>
        </p:txBody>
      </p:sp>
      <p:sp>
        <p:nvSpPr>
          <p:cNvPr id="7" name="文本框 6"/>
          <p:cNvSpPr txBox="1"/>
          <p:nvPr/>
        </p:nvSpPr>
        <p:spPr>
          <a:xfrm>
            <a:off x="179512" y="1308830"/>
            <a:ext cx="8640960" cy="129137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循环神经网络通过使用带自反馈的神经元，能够处理任意长度的时序数据</a:t>
            </a:r>
          </a:p>
          <a:p>
            <a:pPr marL="285750" indent="-285750">
              <a:lnSpc>
                <a:spcPct val="150000"/>
              </a:lnSpc>
              <a:buFont typeface="Arial" panose="020B0604020202020204" pitchFamily="34" charset="0"/>
              <a:buChar char="•"/>
            </a:pPr>
            <a:r>
              <a:rPr lang="zh-CN" altLang="en-US" dirty="0"/>
              <a:t>循环神经网络比前馈神经网络更加符合生物神经网络的结构。</a:t>
            </a:r>
          </a:p>
          <a:p>
            <a:pPr marL="285750" indent="-285750">
              <a:lnSpc>
                <a:spcPct val="150000"/>
              </a:lnSpc>
              <a:buFont typeface="Arial" panose="020B0604020202020204" pitchFamily="34" charset="0"/>
              <a:buChar char="•"/>
            </a:pPr>
            <a:r>
              <a:rPr lang="zh-CN" altLang="en-US" dirty="0"/>
              <a:t>循环神经网络已经被广泛应用在语音识别、语言模型以及自然语言生成等任务上</a:t>
            </a:r>
          </a:p>
        </p:txBody>
      </p:sp>
      <p:pic>
        <p:nvPicPr>
          <p:cNvPr id="8" name="Picture 2" descr="http://images2018.cnblogs.com/blog/1351564/201808/1351564-20180822110538981-15699888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24944"/>
            <a:ext cx="6282362" cy="2035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
          <p:cNvSpPr txBox="1"/>
          <p:nvPr/>
        </p:nvSpPr>
        <p:spPr>
          <a:xfrm>
            <a:off x="727217" y="3151990"/>
            <a:ext cx="852353" cy="338554"/>
          </a:xfrm>
          <a:prstGeom prst="rect">
            <a:avLst/>
          </a:prstGeom>
          <a:noFill/>
        </p:spPr>
        <p:txBody>
          <a:bodyPr wrap="square" rtlCol="0">
            <a:spAutoFit/>
          </a:bodyPr>
          <a:lstStyle/>
          <a:p>
            <a:pPr eaLnBrk="1" hangingPunct="1"/>
            <a:r>
              <a:rPr lang="zh-CN" altLang="en-US" sz="1600" b="1" dirty="0">
                <a:solidFill>
                  <a:prstClr val="black"/>
                </a:solidFill>
                <a:latin typeface="宋体" panose="02010600030101010101" pitchFamily="2" charset="-122"/>
              </a:rPr>
              <a:t>输出层</a:t>
            </a:r>
          </a:p>
        </p:txBody>
      </p:sp>
      <p:sp>
        <p:nvSpPr>
          <p:cNvPr id="10" name="TextBox 12"/>
          <p:cNvSpPr txBox="1"/>
          <p:nvPr/>
        </p:nvSpPr>
        <p:spPr>
          <a:xfrm>
            <a:off x="727217" y="3798511"/>
            <a:ext cx="1234536" cy="338554"/>
          </a:xfrm>
          <a:prstGeom prst="rect">
            <a:avLst/>
          </a:prstGeom>
          <a:noFill/>
        </p:spPr>
        <p:txBody>
          <a:bodyPr wrap="square" rtlCol="0">
            <a:spAutoFit/>
          </a:bodyPr>
          <a:lstStyle/>
          <a:p>
            <a:pPr eaLnBrk="1" hangingPunct="1"/>
            <a:r>
              <a:rPr lang="zh-CN" altLang="en-US" sz="1600" b="1" dirty="0">
                <a:solidFill>
                  <a:prstClr val="black"/>
                </a:solidFill>
                <a:latin typeface="宋体" panose="02010600030101010101" pitchFamily="2" charset="-122"/>
              </a:rPr>
              <a:t>隐藏层</a:t>
            </a:r>
          </a:p>
        </p:txBody>
      </p:sp>
      <p:sp>
        <p:nvSpPr>
          <p:cNvPr id="11" name="TextBox 13"/>
          <p:cNvSpPr txBox="1"/>
          <p:nvPr/>
        </p:nvSpPr>
        <p:spPr>
          <a:xfrm>
            <a:off x="745176" y="4457813"/>
            <a:ext cx="852353" cy="338554"/>
          </a:xfrm>
          <a:prstGeom prst="rect">
            <a:avLst/>
          </a:prstGeom>
          <a:noFill/>
        </p:spPr>
        <p:txBody>
          <a:bodyPr wrap="square" rtlCol="0">
            <a:spAutoFit/>
          </a:bodyPr>
          <a:lstStyle/>
          <a:p>
            <a:pPr eaLnBrk="1" hangingPunct="1"/>
            <a:r>
              <a:rPr lang="zh-CN" altLang="en-US" sz="1600" b="1" dirty="0">
                <a:solidFill>
                  <a:prstClr val="black"/>
                </a:solidFill>
                <a:latin typeface="宋体" panose="02010600030101010101" pitchFamily="2" charset="-122"/>
              </a:rPr>
              <a:t>输入层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37294" y="908720"/>
            <a:ext cx="4610100" cy="400110"/>
          </a:xfrm>
          <a:prstGeom prst="rect">
            <a:avLst/>
          </a:prstGeom>
          <a:noFill/>
        </p:spPr>
        <p:txBody>
          <a:bodyPr wrap="square">
            <a:spAutoFit/>
          </a:bodyPr>
          <a:lstStyle/>
          <a:p>
            <a:r>
              <a:rPr lang="en-US" altLang="zh-CN" sz="2000" b="1" dirty="0">
                <a:latin typeface="宋体" panose="02010600030101010101" pitchFamily="2" charset="-122"/>
              </a:rPr>
              <a:t>RNN</a:t>
            </a:r>
            <a:r>
              <a:rPr lang="zh-CN" altLang="en-US" sz="2000" b="1" dirty="0">
                <a:latin typeface="宋体" panose="02010600030101010101" pitchFamily="2" charset="-122"/>
              </a:rPr>
              <a:t>运行形式</a:t>
            </a:r>
          </a:p>
        </p:txBody>
      </p:sp>
      <p:pic>
        <p:nvPicPr>
          <p:cNvPr id="4" name="图片 3" descr="RNN"/>
          <p:cNvPicPr>
            <a:picLocks noChangeAspect="1"/>
          </p:cNvPicPr>
          <p:nvPr/>
        </p:nvPicPr>
        <p:blipFill>
          <a:blip r:embed="rId2"/>
          <a:stretch>
            <a:fillRect/>
          </a:stretch>
        </p:blipFill>
        <p:spPr>
          <a:xfrm>
            <a:off x="1327307" y="2626331"/>
            <a:ext cx="6489385" cy="3005489"/>
          </a:xfrm>
          <a:prstGeom prst="rect">
            <a:avLst/>
          </a:prstGeom>
        </p:spPr>
      </p:pic>
      <p:pic>
        <p:nvPicPr>
          <p:cNvPr id="6" name="图片 5" descr="yinceng"/>
          <p:cNvPicPr>
            <a:picLocks noChangeAspect="1"/>
          </p:cNvPicPr>
          <p:nvPr/>
        </p:nvPicPr>
        <p:blipFill rotWithShape="1">
          <a:blip r:embed="rId3"/>
          <a:srcRect l="36853" t="2581" r="6242" b="2575"/>
          <a:stretch>
            <a:fillRect/>
          </a:stretch>
        </p:blipFill>
        <p:spPr>
          <a:xfrm>
            <a:off x="4174962" y="1260460"/>
            <a:ext cx="1765189" cy="1669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95701" y="980728"/>
            <a:ext cx="8964161" cy="4525962"/>
          </a:xfrm>
        </p:spPr>
        <p:txBody>
          <a:bodyPr/>
          <a:lstStyle/>
          <a:p>
            <a:pPr marL="0" indent="0">
              <a:buFont typeface="Arial" panose="020B0604020202020204" pitchFamily="34" charset="0"/>
              <a:buNone/>
            </a:pPr>
            <a:r>
              <a:rPr lang="zh-CN" altLang="en-US" sz="2000" dirty="0"/>
              <a:t>从数据中学习（</a:t>
            </a:r>
            <a:r>
              <a:rPr lang="zh-CN" altLang="en-US" sz="2000" b="1" dirty="0">
                <a:solidFill>
                  <a:srgbClr val="FF0000"/>
                </a:solidFill>
              </a:rPr>
              <a:t>监督学习</a:t>
            </a:r>
            <a:r>
              <a:rPr lang="zh-CN" altLang="en-US" sz="2000" dirty="0"/>
              <a:t>）：从已知数据中去学习数据中蕴含的规律或者判断规则，借此获取新知识、新技能</a:t>
            </a:r>
          </a:p>
          <a:p>
            <a:pPr marL="0" indent="0">
              <a:buFont typeface="Arial" panose="020B0604020202020204" pitchFamily="34" charset="0"/>
              <a:buNone/>
            </a:pPr>
            <a:endParaRPr lang="zh-CN" altLang="en-US" sz="2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pic>
        <p:nvPicPr>
          <p:cNvPr id="2" name="图片 1"/>
          <p:cNvPicPr>
            <a:picLocks noChangeAspect="1"/>
          </p:cNvPicPr>
          <p:nvPr/>
        </p:nvPicPr>
        <p:blipFill>
          <a:blip r:embed="rId2"/>
          <a:stretch>
            <a:fillRect/>
          </a:stretch>
        </p:blipFill>
        <p:spPr>
          <a:xfrm>
            <a:off x="434762" y="2596514"/>
            <a:ext cx="8169686" cy="2760831"/>
          </a:xfrm>
          <a:prstGeom prst="rect">
            <a:avLst/>
          </a:prstGeom>
        </p:spPr>
      </p:pic>
      <p:pic>
        <p:nvPicPr>
          <p:cNvPr id="3" name="图片 2"/>
          <p:cNvPicPr>
            <a:picLocks noChangeAspect="1"/>
          </p:cNvPicPr>
          <p:nvPr/>
        </p:nvPicPr>
        <p:blipFill>
          <a:blip r:embed="rId3"/>
          <a:stretch>
            <a:fillRect/>
          </a:stretch>
        </p:blipFill>
        <p:spPr>
          <a:xfrm>
            <a:off x="4716016" y="2596514"/>
            <a:ext cx="3586972" cy="2344654"/>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4" name="文本框 3"/>
          <p:cNvSpPr txBox="1"/>
          <p:nvPr/>
        </p:nvSpPr>
        <p:spPr>
          <a:xfrm>
            <a:off x="0" y="923227"/>
            <a:ext cx="6096000" cy="369332"/>
          </a:xfrm>
          <a:prstGeom prst="rect">
            <a:avLst/>
          </a:prstGeom>
          <a:noFill/>
        </p:spPr>
        <p:txBody>
          <a:bodyPr wrap="square">
            <a:spAutoFit/>
          </a:bodyPr>
          <a:lstStyle/>
          <a:p>
            <a:pPr eaLnBrk="1" hangingPunct="1">
              <a:spcBef>
                <a:spcPts val="340"/>
              </a:spcBef>
              <a:buClr>
                <a:srgbClr val="1C314E"/>
              </a:buClr>
              <a:buSzPct val="76000"/>
              <a:defRPr/>
            </a:pPr>
            <a:r>
              <a:rPr lang="zh-CN" altLang="en-US" dirty="0">
                <a:solidFill>
                  <a:srgbClr val="000000"/>
                </a:solidFill>
                <a:latin typeface="+mn-ea"/>
                <a:ea typeface="+mn-ea"/>
                <a:cs typeface="Arial" panose="020B0604020202020204" pitchFamily="34" charset="0"/>
              </a:rPr>
              <a:t>序列到类别</a:t>
            </a:r>
            <a:r>
              <a:rPr lang="en-US" altLang="zh-CN" dirty="0">
                <a:solidFill>
                  <a:srgbClr val="000000"/>
                </a:solidFill>
                <a:latin typeface="+mn-ea"/>
                <a:ea typeface="+mn-ea"/>
                <a:cs typeface="Arial" panose="020B0604020202020204" pitchFamily="34" charset="0"/>
              </a:rPr>
              <a:t>——</a:t>
            </a:r>
            <a:r>
              <a:rPr lang="zh-CN" altLang="en-US" dirty="0">
                <a:solidFill>
                  <a:srgbClr val="000000"/>
                </a:solidFill>
                <a:latin typeface="+mn-ea"/>
                <a:ea typeface="+mn-ea"/>
                <a:cs typeface="Arial" panose="020B0604020202020204" pitchFamily="34" charset="0"/>
              </a:rPr>
              <a:t>情感分类</a:t>
            </a:r>
          </a:p>
        </p:txBody>
      </p:sp>
      <p:sp>
        <p:nvSpPr>
          <p:cNvPr id="5" name="矩形 4"/>
          <p:cNvSpPr/>
          <p:nvPr/>
        </p:nvSpPr>
        <p:spPr>
          <a:xfrm>
            <a:off x="1763688" y="4361712"/>
            <a:ext cx="461666" cy="900000"/>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sp>
        <p:nvSpPr>
          <p:cNvPr id="6" name="矩形 5"/>
          <p:cNvSpPr/>
          <p:nvPr/>
        </p:nvSpPr>
        <p:spPr>
          <a:xfrm>
            <a:off x="2722613" y="4361712"/>
            <a:ext cx="465153" cy="900000"/>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sp>
        <p:nvSpPr>
          <p:cNvPr id="7" name="矩形 6"/>
          <p:cNvSpPr/>
          <p:nvPr/>
        </p:nvSpPr>
        <p:spPr>
          <a:xfrm>
            <a:off x="5784758" y="4364487"/>
            <a:ext cx="465153" cy="900000"/>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sp>
        <p:nvSpPr>
          <p:cNvPr id="8" name="矩形 7"/>
          <p:cNvSpPr/>
          <p:nvPr/>
        </p:nvSpPr>
        <p:spPr>
          <a:xfrm>
            <a:off x="6747169" y="4364487"/>
            <a:ext cx="465153" cy="900000"/>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sp>
        <p:nvSpPr>
          <p:cNvPr id="9" name="矩形 8"/>
          <p:cNvSpPr/>
          <p:nvPr/>
        </p:nvSpPr>
        <p:spPr>
          <a:xfrm>
            <a:off x="7709580" y="4364487"/>
            <a:ext cx="465153" cy="900000"/>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cxnSp>
        <p:nvCxnSpPr>
          <p:cNvPr id="10" name="直線單箭頭接點 33"/>
          <p:cNvCxnSpPr>
            <a:endCxn id="14343" idx="3"/>
          </p:cNvCxnSpPr>
          <p:nvPr/>
        </p:nvCxnSpPr>
        <p:spPr>
          <a:xfrm flipH="1" flipV="1">
            <a:off x="5080933" y="3202475"/>
            <a:ext cx="2851176" cy="1151780"/>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1" name="直線單箭頭接點 34"/>
          <p:cNvCxnSpPr>
            <a:endCxn id="6" idx="1"/>
          </p:cNvCxnSpPr>
          <p:nvPr/>
        </p:nvCxnSpPr>
        <p:spPr>
          <a:xfrm>
            <a:off x="2243654" y="4811712"/>
            <a:ext cx="478958" cy="0"/>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2" name="直線單箭頭接點 35"/>
          <p:cNvCxnSpPr/>
          <p:nvPr/>
        </p:nvCxnSpPr>
        <p:spPr>
          <a:xfrm>
            <a:off x="3194075" y="4814487"/>
            <a:ext cx="478958" cy="0"/>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3" name="直線單箭頭接點 36"/>
          <p:cNvCxnSpPr/>
          <p:nvPr/>
        </p:nvCxnSpPr>
        <p:spPr>
          <a:xfrm>
            <a:off x="6260855" y="4820037"/>
            <a:ext cx="478958" cy="0"/>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4" name="直線單箭頭接點 37"/>
          <p:cNvCxnSpPr/>
          <p:nvPr/>
        </p:nvCxnSpPr>
        <p:spPr>
          <a:xfrm>
            <a:off x="7211269" y="4822812"/>
            <a:ext cx="478958" cy="0"/>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5" name="直線單箭頭接點 38"/>
          <p:cNvCxnSpPr/>
          <p:nvPr/>
        </p:nvCxnSpPr>
        <p:spPr>
          <a:xfrm>
            <a:off x="5305799" y="4814487"/>
            <a:ext cx="478958" cy="0"/>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6" name="直線單箭頭接點 39"/>
          <p:cNvCxnSpPr/>
          <p:nvPr/>
        </p:nvCxnSpPr>
        <p:spPr>
          <a:xfrm flipV="1">
            <a:off x="2015292" y="5261712"/>
            <a:ext cx="0" cy="312708"/>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7" name="直線單箭頭接點 40"/>
          <p:cNvCxnSpPr/>
          <p:nvPr/>
        </p:nvCxnSpPr>
        <p:spPr>
          <a:xfrm flipV="1">
            <a:off x="2970644" y="5261712"/>
            <a:ext cx="0" cy="312708"/>
          </a:xfrm>
          <a:prstGeom prst="straightConnector1">
            <a:avLst/>
          </a:prstGeom>
          <a:solidFill>
            <a:srgbClr val="1C314E"/>
          </a:solidFill>
          <a:ln w="19050" cap="flat" cmpd="sng" algn="ctr">
            <a:solidFill>
              <a:srgbClr val="1C314E">
                <a:shade val="50000"/>
              </a:srgbClr>
            </a:solidFill>
            <a:prstDash val="solid"/>
            <a:tailEnd type="triangle"/>
          </a:ln>
          <a:effectLst/>
        </p:spPr>
      </p:cxnSp>
      <p:sp>
        <p:nvSpPr>
          <p:cNvPr id="18" name="文字方塊 41"/>
          <p:cNvSpPr txBox="1"/>
          <p:nvPr/>
        </p:nvSpPr>
        <p:spPr>
          <a:xfrm>
            <a:off x="4415925" y="4470075"/>
            <a:ext cx="1103085" cy="523220"/>
          </a:xfrm>
          <a:prstGeom prst="rect">
            <a:avLst/>
          </a:prstGeom>
          <a:noFill/>
          <a:ln w="19050" cap="flat" cmpd="sng" algn="ctr">
            <a:noFill/>
            <a:prstDash val="solid"/>
          </a:ln>
          <a:effectLst/>
        </p:spPr>
        <p:txBody>
          <a:bodyPr wrap="square" rtlCol="0">
            <a:spAutoFit/>
          </a:bodyPr>
          <a:lstStyle/>
          <a:p>
            <a:pPr algn="ctr">
              <a:defRPr/>
            </a:pPr>
            <a:r>
              <a:rPr lang="en-US" altLang="zh-TW" sz="2800" kern="0" dirty="0">
                <a:solidFill>
                  <a:srgbClr val="00B050"/>
                </a:solidFill>
                <a:latin typeface="Times New Roman" panose="02020603050405020304"/>
                <a:ea typeface="华文楷体" panose="02010600040101010101" charset="-122"/>
              </a:rPr>
              <a:t>…</a:t>
            </a:r>
            <a:endParaRPr lang="zh-TW" altLang="en-US" sz="2800" kern="0" dirty="0">
              <a:solidFill>
                <a:srgbClr val="00B050"/>
              </a:solidFill>
              <a:latin typeface="Times New Roman" panose="02020603050405020304"/>
              <a:ea typeface="华文楷体" panose="02010600040101010101" charset="-122"/>
            </a:endParaRPr>
          </a:p>
        </p:txBody>
      </p:sp>
      <p:cxnSp>
        <p:nvCxnSpPr>
          <p:cNvPr id="19" name="直線單箭頭接點 42"/>
          <p:cNvCxnSpPr/>
          <p:nvPr/>
        </p:nvCxnSpPr>
        <p:spPr>
          <a:xfrm flipV="1">
            <a:off x="6024795" y="5261712"/>
            <a:ext cx="0" cy="312708"/>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20" name="直線單箭頭接點 43"/>
          <p:cNvCxnSpPr/>
          <p:nvPr/>
        </p:nvCxnSpPr>
        <p:spPr>
          <a:xfrm flipV="1">
            <a:off x="6996772" y="5261712"/>
            <a:ext cx="0" cy="312708"/>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21" name="直線單箭頭接點 44"/>
          <p:cNvCxnSpPr/>
          <p:nvPr/>
        </p:nvCxnSpPr>
        <p:spPr>
          <a:xfrm flipV="1">
            <a:off x="7961977" y="5261712"/>
            <a:ext cx="0" cy="312708"/>
          </a:xfrm>
          <a:prstGeom prst="straightConnector1">
            <a:avLst/>
          </a:prstGeom>
          <a:solidFill>
            <a:srgbClr val="1C314E"/>
          </a:solidFill>
          <a:ln w="19050" cap="flat" cmpd="sng" algn="ctr">
            <a:solidFill>
              <a:srgbClr val="1C314E">
                <a:shade val="50000"/>
              </a:srgbClr>
            </a:solidFill>
            <a:prstDash val="solid"/>
            <a:tailEnd type="triangle"/>
          </a:ln>
          <a:effectLst/>
        </p:spPr>
      </p:cxnSp>
      <p:sp>
        <p:nvSpPr>
          <p:cNvPr id="22" name="矩形 21"/>
          <p:cNvSpPr/>
          <p:nvPr/>
        </p:nvSpPr>
        <p:spPr>
          <a:xfrm>
            <a:off x="1763689" y="5576428"/>
            <a:ext cx="492443" cy="461665"/>
          </a:xfrm>
          <a:prstGeom prst="rect">
            <a:avLst/>
          </a:prstGeom>
        </p:spPr>
        <p:txBody>
          <a:bodyPr wrap="none">
            <a:spAutoFit/>
          </a:bodyPr>
          <a:lstStyle/>
          <a:p>
            <a:r>
              <a:rPr lang="zh-TW" altLang="en-US" sz="2400" dirty="0">
                <a:solidFill>
                  <a:srgbClr val="2A4A75"/>
                </a:solidFill>
                <a:latin typeface="Arial" panose="020B0604020202020204"/>
                <a:ea typeface="华文楷体" panose="02010600040101010101" charset="-122"/>
                <a:cs typeface="Arial" panose="020B0604020202020204" pitchFamily="34" charset="0"/>
              </a:rPr>
              <a:t>我</a:t>
            </a:r>
            <a:endParaRPr lang="en-US" altLang="zh-TW" sz="2400" dirty="0">
              <a:solidFill>
                <a:srgbClr val="2A4A75"/>
              </a:solidFill>
              <a:latin typeface="Arial" panose="020B0604020202020204"/>
              <a:ea typeface="华文楷体" panose="02010600040101010101" charset="-122"/>
              <a:cs typeface="Arial" panose="020B0604020202020204" pitchFamily="34" charset="0"/>
            </a:endParaRPr>
          </a:p>
        </p:txBody>
      </p:sp>
      <p:sp>
        <p:nvSpPr>
          <p:cNvPr id="23" name="矩形 22"/>
          <p:cNvSpPr/>
          <p:nvPr/>
        </p:nvSpPr>
        <p:spPr>
          <a:xfrm>
            <a:off x="3706281" y="4364487"/>
            <a:ext cx="465153" cy="900000"/>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cxnSp>
        <p:nvCxnSpPr>
          <p:cNvPr id="24" name="直線單箭頭接點 47"/>
          <p:cNvCxnSpPr/>
          <p:nvPr/>
        </p:nvCxnSpPr>
        <p:spPr>
          <a:xfrm>
            <a:off x="4177743" y="4817262"/>
            <a:ext cx="478958" cy="0"/>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25" name="直線單箭頭接點 48"/>
          <p:cNvCxnSpPr/>
          <p:nvPr/>
        </p:nvCxnSpPr>
        <p:spPr>
          <a:xfrm flipV="1">
            <a:off x="3954312" y="5264487"/>
            <a:ext cx="0" cy="312708"/>
          </a:xfrm>
          <a:prstGeom prst="straightConnector1">
            <a:avLst/>
          </a:prstGeom>
          <a:solidFill>
            <a:srgbClr val="1C314E"/>
          </a:solidFill>
          <a:ln w="19050" cap="flat" cmpd="sng" algn="ctr">
            <a:solidFill>
              <a:srgbClr val="1C314E">
                <a:shade val="50000"/>
              </a:srgbClr>
            </a:solidFill>
            <a:prstDash val="solid"/>
            <a:tailEnd type="triangle"/>
          </a:ln>
          <a:effectLst/>
        </p:spPr>
      </p:cxnSp>
      <p:sp>
        <p:nvSpPr>
          <p:cNvPr id="26" name="矩形 25"/>
          <p:cNvSpPr/>
          <p:nvPr/>
        </p:nvSpPr>
        <p:spPr>
          <a:xfrm>
            <a:off x="2723815" y="5562709"/>
            <a:ext cx="492443" cy="461665"/>
          </a:xfrm>
          <a:prstGeom prst="rect">
            <a:avLst/>
          </a:prstGeom>
        </p:spPr>
        <p:txBody>
          <a:bodyPr wrap="square">
            <a:spAutoFit/>
          </a:bodyPr>
          <a:lstStyle/>
          <a:p>
            <a:r>
              <a:rPr lang="zh-CN" altLang="en-US" sz="2400" dirty="0">
                <a:solidFill>
                  <a:srgbClr val="2A4A75"/>
                </a:solidFill>
                <a:latin typeface="Arial" panose="020B0604020202020204"/>
                <a:ea typeface="华文楷体" panose="02010600040101010101" charset="-122"/>
                <a:cs typeface="Arial" panose="020B0604020202020204" pitchFamily="34" charset="0"/>
              </a:rPr>
              <a:t>觉</a:t>
            </a:r>
            <a:endParaRPr lang="en-US" altLang="zh-TW" sz="2400" dirty="0">
              <a:solidFill>
                <a:srgbClr val="2A4A75"/>
              </a:solidFill>
              <a:latin typeface="Arial" panose="020B0604020202020204"/>
              <a:ea typeface="华文楷体" panose="02010600040101010101" charset="-122"/>
              <a:cs typeface="Arial" panose="020B0604020202020204" pitchFamily="34" charset="0"/>
            </a:endParaRPr>
          </a:p>
        </p:txBody>
      </p:sp>
      <p:sp>
        <p:nvSpPr>
          <p:cNvPr id="27" name="矩形 26"/>
          <p:cNvSpPr/>
          <p:nvPr/>
        </p:nvSpPr>
        <p:spPr>
          <a:xfrm>
            <a:off x="5784758" y="5615280"/>
            <a:ext cx="492443" cy="461665"/>
          </a:xfrm>
          <a:prstGeom prst="rect">
            <a:avLst/>
          </a:prstGeom>
        </p:spPr>
        <p:txBody>
          <a:bodyPr wrap="none">
            <a:spAutoFit/>
          </a:bodyPr>
          <a:lstStyle/>
          <a:p>
            <a:r>
              <a:rPr lang="zh-TW" altLang="en-US" sz="2400" dirty="0">
                <a:solidFill>
                  <a:srgbClr val="2A4A75"/>
                </a:solidFill>
                <a:latin typeface="Arial" panose="020B0604020202020204"/>
                <a:ea typeface="华文楷体" panose="02010600040101010101" charset="-122"/>
                <a:cs typeface="Arial" panose="020B0604020202020204" pitchFamily="34" charset="0"/>
              </a:rPr>
              <a:t>太</a:t>
            </a:r>
            <a:endParaRPr lang="en-US" altLang="zh-TW" sz="2400" dirty="0">
              <a:solidFill>
                <a:srgbClr val="2A4A75"/>
              </a:solidFill>
              <a:latin typeface="Arial" panose="020B0604020202020204"/>
              <a:ea typeface="华文楷体" panose="02010600040101010101" charset="-122"/>
              <a:cs typeface="Arial" panose="020B0604020202020204" pitchFamily="34" charset="0"/>
            </a:endParaRPr>
          </a:p>
        </p:txBody>
      </p:sp>
      <p:sp>
        <p:nvSpPr>
          <p:cNvPr id="28" name="矩形 27"/>
          <p:cNvSpPr/>
          <p:nvPr/>
        </p:nvSpPr>
        <p:spPr>
          <a:xfrm>
            <a:off x="3708091" y="5586013"/>
            <a:ext cx="492443" cy="461665"/>
          </a:xfrm>
          <a:prstGeom prst="rect">
            <a:avLst/>
          </a:prstGeom>
        </p:spPr>
        <p:txBody>
          <a:bodyPr wrap="none">
            <a:spAutoFit/>
          </a:bodyPr>
          <a:lstStyle/>
          <a:p>
            <a:r>
              <a:rPr lang="zh-TW" altLang="en-US" sz="2400" dirty="0">
                <a:solidFill>
                  <a:srgbClr val="2A4A75"/>
                </a:solidFill>
                <a:latin typeface="Arial" panose="020B0604020202020204"/>
                <a:ea typeface="华文楷体" panose="02010600040101010101" charset="-122"/>
                <a:cs typeface="Arial" panose="020B0604020202020204" pitchFamily="34" charset="0"/>
              </a:rPr>
              <a:t>得</a:t>
            </a:r>
            <a:endParaRPr lang="en-US" altLang="zh-TW" sz="2400" dirty="0">
              <a:solidFill>
                <a:srgbClr val="2A4A75"/>
              </a:solidFill>
              <a:latin typeface="Arial" panose="020B0604020202020204"/>
              <a:ea typeface="华文楷体" panose="02010600040101010101" charset="-122"/>
              <a:cs typeface="Arial" panose="020B0604020202020204" pitchFamily="34" charset="0"/>
            </a:endParaRPr>
          </a:p>
        </p:txBody>
      </p:sp>
      <p:sp>
        <p:nvSpPr>
          <p:cNvPr id="29" name="矩形 28"/>
          <p:cNvSpPr/>
          <p:nvPr/>
        </p:nvSpPr>
        <p:spPr>
          <a:xfrm>
            <a:off x="6754071" y="5619396"/>
            <a:ext cx="492443" cy="461665"/>
          </a:xfrm>
          <a:prstGeom prst="rect">
            <a:avLst/>
          </a:prstGeom>
        </p:spPr>
        <p:txBody>
          <a:bodyPr wrap="none">
            <a:spAutoFit/>
          </a:bodyPr>
          <a:lstStyle/>
          <a:p>
            <a:r>
              <a:rPr lang="zh-CN" altLang="en-US" sz="2400" dirty="0">
                <a:solidFill>
                  <a:srgbClr val="2A4A75"/>
                </a:solidFill>
                <a:latin typeface="Arial" panose="020B0604020202020204"/>
                <a:ea typeface="华文楷体" panose="02010600040101010101" charset="-122"/>
                <a:cs typeface="Arial" panose="020B0604020202020204" pitchFamily="34" charset="0"/>
              </a:rPr>
              <a:t>好</a:t>
            </a:r>
            <a:endParaRPr lang="en-US" altLang="zh-TW" sz="2400" dirty="0">
              <a:solidFill>
                <a:srgbClr val="2A4A75"/>
              </a:solidFill>
              <a:latin typeface="Arial" panose="020B0604020202020204"/>
              <a:ea typeface="华文楷体" panose="02010600040101010101" charset="-122"/>
              <a:cs typeface="Arial" panose="020B0604020202020204" pitchFamily="34" charset="0"/>
            </a:endParaRPr>
          </a:p>
        </p:txBody>
      </p:sp>
      <p:sp>
        <p:nvSpPr>
          <p:cNvPr id="30" name="矩形 29"/>
          <p:cNvSpPr/>
          <p:nvPr/>
        </p:nvSpPr>
        <p:spPr>
          <a:xfrm>
            <a:off x="7728485" y="5595250"/>
            <a:ext cx="492443" cy="461665"/>
          </a:xfrm>
          <a:prstGeom prst="rect">
            <a:avLst/>
          </a:prstGeom>
        </p:spPr>
        <p:txBody>
          <a:bodyPr wrap="none">
            <a:spAutoFit/>
          </a:bodyPr>
          <a:lstStyle/>
          <a:p>
            <a:r>
              <a:rPr lang="zh-TW" altLang="en-US" sz="2400" dirty="0">
                <a:solidFill>
                  <a:srgbClr val="2A4A75"/>
                </a:solidFill>
                <a:latin typeface="Arial" panose="020B0604020202020204"/>
                <a:ea typeface="华文楷体" panose="02010600040101010101" charset="-122"/>
                <a:cs typeface="Arial" panose="020B0604020202020204" pitchFamily="34" charset="0"/>
              </a:rPr>
              <a:t>了</a:t>
            </a:r>
            <a:endParaRPr lang="en-US" altLang="zh-TW" sz="2400" dirty="0">
              <a:solidFill>
                <a:srgbClr val="2A4A75"/>
              </a:solidFill>
              <a:latin typeface="Arial" panose="020B0604020202020204"/>
              <a:ea typeface="华文楷体" panose="02010600040101010101" charset="-122"/>
              <a:cs typeface="Arial" panose="020B0604020202020204" pitchFamily="34" charset="0"/>
            </a:endParaRPr>
          </a:p>
        </p:txBody>
      </p:sp>
      <p:sp>
        <p:nvSpPr>
          <p:cNvPr id="31" name="摺角紙張 63"/>
          <p:cNvSpPr/>
          <p:nvPr/>
        </p:nvSpPr>
        <p:spPr>
          <a:xfrm>
            <a:off x="2669647" y="1005284"/>
            <a:ext cx="1828800" cy="889098"/>
          </a:xfrm>
          <a:prstGeom prst="foldedCorner">
            <a:avLst/>
          </a:prstGeom>
          <a:solidFill>
            <a:sysClr val="window" lastClr="FFFFFF"/>
          </a:solidFill>
          <a:ln w="19050" cap="flat" cmpd="sng" algn="ctr">
            <a:solidFill>
              <a:srgbClr val="2A4A75"/>
            </a:solidFill>
            <a:prstDash val="solid"/>
          </a:ln>
          <a:effectLst/>
        </p:spPr>
        <p:txBody>
          <a:bodyPr rtlCol="0" anchor="ctr"/>
          <a:lstStyle/>
          <a:p>
            <a:pPr algn="ctr">
              <a:defRPr/>
            </a:pPr>
            <a:r>
              <a:rPr lang="zh-CN" altLang="en-US" kern="0" dirty="0">
                <a:solidFill>
                  <a:srgbClr val="2A4A75"/>
                </a:solidFill>
                <a:latin typeface="Times New Roman" panose="02020603050405020304"/>
                <a:ea typeface="华文楷体" panose="02010600040101010101" charset="-122"/>
              </a:rPr>
              <a:t>带着愉悦的心情</a:t>
            </a:r>
            <a:r>
              <a:rPr lang="zh-TW" altLang="en-US" kern="0" dirty="0">
                <a:solidFill>
                  <a:srgbClr val="2A4A75"/>
                </a:solidFill>
                <a:latin typeface="Times New Roman" panose="02020603050405020304"/>
                <a:ea typeface="华文楷体" panose="02010600040101010101" charset="-122"/>
              </a:rPr>
              <a:t>看了</a:t>
            </a:r>
            <a:r>
              <a:rPr lang="zh-CN" altLang="en-US" kern="0" dirty="0">
                <a:solidFill>
                  <a:srgbClr val="2A4A75"/>
                </a:solidFill>
                <a:latin typeface="Times New Roman" panose="02020603050405020304"/>
                <a:ea typeface="华文楷体" panose="02010600040101010101" charset="-122"/>
              </a:rPr>
              <a:t>这部电影</a:t>
            </a:r>
            <a:endParaRPr lang="zh-TW" altLang="en-US" kern="0" dirty="0">
              <a:solidFill>
                <a:srgbClr val="2A4A75"/>
              </a:solidFill>
              <a:latin typeface="Times New Roman" panose="02020603050405020304"/>
              <a:ea typeface="华文楷体" panose="02010600040101010101" charset="-122"/>
            </a:endParaRPr>
          </a:p>
        </p:txBody>
      </p:sp>
      <p:sp>
        <p:nvSpPr>
          <p:cNvPr id="14336" name="摺角紙張 64"/>
          <p:cNvSpPr/>
          <p:nvPr/>
        </p:nvSpPr>
        <p:spPr>
          <a:xfrm>
            <a:off x="4763218" y="1021718"/>
            <a:ext cx="1828800" cy="889098"/>
          </a:xfrm>
          <a:prstGeom prst="foldedCorner">
            <a:avLst/>
          </a:prstGeom>
          <a:solidFill>
            <a:sysClr val="window" lastClr="FFFFFF"/>
          </a:solidFill>
          <a:ln w="19050" cap="flat" cmpd="sng" algn="ctr">
            <a:solidFill>
              <a:srgbClr val="2A4A75"/>
            </a:solidFill>
            <a:prstDash val="solid"/>
          </a:ln>
          <a:effectLst/>
        </p:spPr>
        <p:txBody>
          <a:bodyPr rtlCol="0" anchor="ctr"/>
          <a:lstStyle/>
          <a:p>
            <a:pPr algn="ctr">
              <a:defRPr/>
            </a:pPr>
            <a:r>
              <a:rPr lang="zh-CN" altLang="en-US" kern="0" dirty="0">
                <a:solidFill>
                  <a:srgbClr val="2A4A75"/>
                </a:solidFill>
                <a:latin typeface="Times New Roman" panose="02020603050405020304"/>
                <a:ea typeface="华文楷体" panose="02010600040101010101" charset="-122"/>
              </a:rPr>
              <a:t>这部电影</a:t>
            </a:r>
            <a:r>
              <a:rPr lang="zh-TW" altLang="en-US" kern="0" dirty="0">
                <a:solidFill>
                  <a:srgbClr val="2A4A75"/>
                </a:solidFill>
                <a:latin typeface="Times New Roman" panose="02020603050405020304"/>
                <a:ea typeface="华文楷体" panose="02010600040101010101" charset="-122"/>
              </a:rPr>
              <a:t>太糟</a:t>
            </a:r>
            <a:r>
              <a:rPr lang="zh-CN" altLang="en-US" kern="0" dirty="0">
                <a:solidFill>
                  <a:srgbClr val="2A4A75"/>
                </a:solidFill>
                <a:latin typeface="Times New Roman" panose="02020603050405020304"/>
                <a:ea typeface="华文楷体" panose="02010600040101010101" charset="-122"/>
              </a:rPr>
              <a:t>了</a:t>
            </a:r>
            <a:endParaRPr lang="en-US" altLang="zh-TW" kern="0" dirty="0">
              <a:solidFill>
                <a:srgbClr val="2A4A75"/>
              </a:solidFill>
              <a:latin typeface="Times New Roman" panose="02020603050405020304"/>
              <a:ea typeface="华文楷体" panose="02010600040101010101" charset="-122"/>
            </a:endParaRPr>
          </a:p>
        </p:txBody>
      </p:sp>
      <p:sp>
        <p:nvSpPr>
          <p:cNvPr id="14337" name="摺角紙張 65"/>
          <p:cNvSpPr/>
          <p:nvPr/>
        </p:nvSpPr>
        <p:spPr>
          <a:xfrm>
            <a:off x="6867666" y="1005284"/>
            <a:ext cx="1828800" cy="889098"/>
          </a:xfrm>
          <a:prstGeom prst="foldedCorner">
            <a:avLst/>
          </a:prstGeom>
          <a:solidFill>
            <a:sysClr val="window" lastClr="FFFFFF"/>
          </a:solidFill>
          <a:ln w="19050" cap="flat" cmpd="sng" algn="ctr">
            <a:solidFill>
              <a:srgbClr val="2A4A75"/>
            </a:solidFill>
            <a:prstDash val="solid"/>
          </a:ln>
          <a:effectLst/>
        </p:spPr>
        <p:txBody>
          <a:bodyPr rtlCol="0" anchor="ctr"/>
          <a:lstStyle/>
          <a:p>
            <a:pPr algn="ctr">
              <a:defRPr/>
            </a:pPr>
            <a:r>
              <a:rPr lang="zh-CN" altLang="en-US" kern="0" dirty="0">
                <a:solidFill>
                  <a:srgbClr val="2A4A75"/>
                </a:solidFill>
                <a:latin typeface="Times New Roman" panose="02020603050405020304"/>
                <a:ea typeface="华文楷体" panose="02010600040101010101" charset="-122"/>
              </a:rPr>
              <a:t>这部电影</a:t>
            </a:r>
            <a:r>
              <a:rPr lang="zh-TW" altLang="en-US" kern="0" dirty="0">
                <a:solidFill>
                  <a:srgbClr val="2A4A75"/>
                </a:solidFill>
                <a:latin typeface="Times New Roman" panose="02020603050405020304"/>
                <a:ea typeface="华文楷体" panose="02010600040101010101" charset="-122"/>
              </a:rPr>
              <a:t>很棒</a:t>
            </a:r>
          </a:p>
        </p:txBody>
      </p:sp>
      <p:sp>
        <p:nvSpPr>
          <p:cNvPr id="14338" name="文字方塊 66"/>
          <p:cNvSpPr txBox="1"/>
          <p:nvPr/>
        </p:nvSpPr>
        <p:spPr>
          <a:xfrm>
            <a:off x="2555776" y="1918939"/>
            <a:ext cx="2149642" cy="400110"/>
          </a:xfrm>
          <a:prstGeom prst="rect">
            <a:avLst/>
          </a:prstGeom>
          <a:noFill/>
        </p:spPr>
        <p:txBody>
          <a:bodyPr wrap="square" rtlCol="0">
            <a:spAutoFit/>
          </a:bodyPr>
          <a:lstStyle/>
          <a:p>
            <a:r>
              <a:rPr lang="en-US" altLang="zh-TW" sz="2000" dirty="0">
                <a:solidFill>
                  <a:srgbClr val="FF0000"/>
                </a:solidFill>
                <a:latin typeface="Arial" panose="020B0604020202020204"/>
                <a:ea typeface="华文楷体" panose="02010600040101010101" charset="-122"/>
                <a:cs typeface="Arial" panose="020B0604020202020204" pitchFamily="34" charset="0"/>
              </a:rPr>
              <a:t>Positive (</a:t>
            </a:r>
            <a:r>
              <a:rPr lang="zh-TW" altLang="en-US" sz="2000" dirty="0">
                <a:solidFill>
                  <a:srgbClr val="FF0000"/>
                </a:solidFill>
                <a:latin typeface="Arial" panose="020B0604020202020204"/>
                <a:ea typeface="华文楷体" panose="02010600040101010101" charset="-122"/>
                <a:cs typeface="Arial" panose="020B0604020202020204" pitchFamily="34" charset="0"/>
              </a:rPr>
              <a:t>正面</a:t>
            </a:r>
            <a:r>
              <a:rPr lang="en-US" altLang="zh-TW" sz="2000" dirty="0">
                <a:solidFill>
                  <a:srgbClr val="FF0000"/>
                </a:solidFill>
                <a:latin typeface="Arial" panose="020B0604020202020204"/>
                <a:ea typeface="华文楷体" panose="02010600040101010101" charset="-122"/>
                <a:cs typeface="Arial" panose="020B0604020202020204" pitchFamily="34" charset="0"/>
              </a:rPr>
              <a:t>)</a:t>
            </a:r>
            <a:endParaRPr lang="zh-TW" altLang="en-US" sz="2000" dirty="0">
              <a:solidFill>
                <a:srgbClr val="FF0000"/>
              </a:solidFill>
              <a:latin typeface="Arial" panose="020B0604020202020204"/>
              <a:ea typeface="华文楷体" panose="02010600040101010101" charset="-122"/>
              <a:cs typeface="Arial" panose="020B0604020202020204" pitchFamily="34" charset="0"/>
            </a:endParaRPr>
          </a:p>
        </p:txBody>
      </p:sp>
      <p:sp>
        <p:nvSpPr>
          <p:cNvPr id="14340" name="文字方塊 67"/>
          <p:cNvSpPr txBox="1"/>
          <p:nvPr/>
        </p:nvSpPr>
        <p:spPr>
          <a:xfrm>
            <a:off x="4633542" y="1918938"/>
            <a:ext cx="2149642" cy="400110"/>
          </a:xfrm>
          <a:prstGeom prst="rect">
            <a:avLst/>
          </a:prstGeom>
          <a:noFill/>
        </p:spPr>
        <p:txBody>
          <a:bodyPr wrap="square" rtlCol="0">
            <a:spAutoFit/>
          </a:bodyPr>
          <a:lstStyle/>
          <a:p>
            <a:r>
              <a:rPr lang="en-US" altLang="zh-TW" sz="2000" dirty="0">
                <a:solidFill>
                  <a:srgbClr val="0000FF"/>
                </a:solidFill>
                <a:latin typeface="Arial" panose="020B0604020202020204"/>
                <a:ea typeface="华文楷体" panose="02010600040101010101" charset="-122"/>
                <a:cs typeface="Arial" panose="020B0604020202020204" pitchFamily="34" charset="0"/>
              </a:rPr>
              <a:t>Negative (</a:t>
            </a:r>
            <a:r>
              <a:rPr lang="zh-CN" altLang="en-US" sz="2000" dirty="0">
                <a:solidFill>
                  <a:srgbClr val="0000FF"/>
                </a:solidFill>
                <a:latin typeface="Arial" panose="020B0604020202020204"/>
                <a:ea typeface="华文楷体" panose="02010600040101010101" charset="-122"/>
                <a:cs typeface="Arial" panose="020B0604020202020204" pitchFamily="34" charset="0"/>
              </a:rPr>
              <a:t>负</a:t>
            </a:r>
            <a:r>
              <a:rPr lang="zh-TW" altLang="en-US" sz="2000" dirty="0">
                <a:solidFill>
                  <a:srgbClr val="0000FF"/>
                </a:solidFill>
                <a:latin typeface="Arial" panose="020B0604020202020204"/>
                <a:ea typeface="华文楷体" panose="02010600040101010101" charset="-122"/>
                <a:cs typeface="Arial" panose="020B0604020202020204" pitchFamily="34" charset="0"/>
              </a:rPr>
              <a:t>面</a:t>
            </a:r>
            <a:r>
              <a:rPr lang="en-US" altLang="zh-TW" sz="2000" dirty="0">
                <a:solidFill>
                  <a:srgbClr val="0000FF"/>
                </a:solidFill>
                <a:latin typeface="Arial" panose="020B0604020202020204"/>
                <a:ea typeface="华文楷体" panose="02010600040101010101" charset="-122"/>
                <a:cs typeface="Arial" panose="020B0604020202020204" pitchFamily="34" charset="0"/>
              </a:rPr>
              <a:t>)</a:t>
            </a:r>
            <a:endParaRPr lang="zh-TW" altLang="en-US" sz="2000" dirty="0">
              <a:solidFill>
                <a:srgbClr val="0000FF"/>
              </a:solidFill>
              <a:latin typeface="Arial" panose="020B0604020202020204"/>
              <a:ea typeface="华文楷体" panose="02010600040101010101" charset="-122"/>
              <a:cs typeface="Arial" panose="020B0604020202020204" pitchFamily="34" charset="0"/>
            </a:endParaRPr>
          </a:p>
        </p:txBody>
      </p:sp>
      <p:sp>
        <p:nvSpPr>
          <p:cNvPr id="14341" name="文字方塊 69"/>
          <p:cNvSpPr txBox="1"/>
          <p:nvPr/>
        </p:nvSpPr>
        <p:spPr>
          <a:xfrm>
            <a:off x="4407087" y="5482517"/>
            <a:ext cx="1103085" cy="523220"/>
          </a:xfrm>
          <a:prstGeom prst="rect">
            <a:avLst/>
          </a:prstGeom>
          <a:noFill/>
        </p:spPr>
        <p:txBody>
          <a:bodyPr wrap="square" rtlCol="0">
            <a:spAutoFit/>
          </a:bodyPr>
          <a:lstStyle/>
          <a:p>
            <a:pPr algn="ctr"/>
            <a:r>
              <a:rPr lang="en-US" altLang="zh-TW" sz="2800" dirty="0">
                <a:solidFill>
                  <a:srgbClr val="2A4A75"/>
                </a:solidFill>
                <a:latin typeface="Arial" panose="020B0604020202020204"/>
                <a:ea typeface="华文楷体" panose="02010600040101010101" charset="-122"/>
                <a:cs typeface="Arial" panose="020B0604020202020204" pitchFamily="34" charset="0"/>
              </a:rPr>
              <a:t>…</a:t>
            </a:r>
            <a:endParaRPr lang="zh-TW" altLang="en-US" sz="2800" dirty="0">
              <a:solidFill>
                <a:srgbClr val="2A4A75"/>
              </a:solidFill>
              <a:latin typeface="Arial" panose="020B0604020202020204"/>
              <a:ea typeface="华文楷体" panose="02010600040101010101" charset="-122"/>
              <a:cs typeface="Arial" panose="020B0604020202020204" pitchFamily="34" charset="0"/>
            </a:endParaRPr>
          </a:p>
        </p:txBody>
      </p:sp>
      <p:grpSp>
        <p:nvGrpSpPr>
          <p:cNvPr id="14342" name="组合 14341"/>
          <p:cNvGrpSpPr/>
          <p:nvPr/>
        </p:nvGrpSpPr>
        <p:grpSpPr>
          <a:xfrm rot="5400000">
            <a:off x="4848357" y="2214350"/>
            <a:ext cx="465153" cy="1511096"/>
            <a:chOff x="8549167" y="2300693"/>
            <a:chExt cx="465153" cy="1511096"/>
          </a:xfrm>
        </p:grpSpPr>
        <p:sp>
          <p:nvSpPr>
            <p:cNvPr id="14343" name="矩形 14342"/>
            <p:cNvSpPr/>
            <p:nvPr/>
          </p:nvSpPr>
          <p:spPr>
            <a:xfrm>
              <a:off x="8549167" y="2300693"/>
              <a:ext cx="465153" cy="1511096"/>
            </a:xfrm>
            <a:prstGeom prst="rect">
              <a:avLst/>
            </a:prstGeom>
            <a:noFill/>
            <a:ln w="19050" cap="flat" cmpd="sng" algn="ctr">
              <a:solidFill>
                <a:srgbClr val="EB641B">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sp>
          <p:nvSpPr>
            <p:cNvPr id="14344" name="橢圓 3"/>
            <p:cNvSpPr/>
            <p:nvPr/>
          </p:nvSpPr>
          <p:spPr>
            <a:xfrm>
              <a:off x="8590989" y="2423283"/>
              <a:ext cx="381507" cy="381507"/>
            </a:xfrm>
            <a:prstGeom prst="ellipse">
              <a:avLst/>
            </a:prstGeom>
            <a:solidFill>
              <a:srgbClr val="FF0000"/>
            </a:solidFill>
            <a:ln w="19050" cap="flat" cmpd="sng" algn="ctr">
              <a:solidFill>
                <a:srgbClr val="EB641B">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5" name="橢圓 54"/>
            <p:cNvSpPr/>
            <p:nvPr/>
          </p:nvSpPr>
          <p:spPr>
            <a:xfrm>
              <a:off x="8590989" y="3334828"/>
              <a:ext cx="381507" cy="381507"/>
            </a:xfrm>
            <a:prstGeom prst="ellipse">
              <a:avLst/>
            </a:prstGeom>
            <a:solidFill>
              <a:srgbClr val="92D050"/>
            </a:solidFill>
            <a:ln w="19050" cap="flat" cmpd="sng" algn="ctr">
              <a:solidFill>
                <a:srgbClr val="474B78">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sp>
          <p:nvSpPr>
            <p:cNvPr id="14346" name="橢圓 55"/>
            <p:cNvSpPr/>
            <p:nvPr/>
          </p:nvSpPr>
          <p:spPr>
            <a:xfrm>
              <a:off x="8590989" y="2873326"/>
              <a:ext cx="381507" cy="381507"/>
            </a:xfrm>
            <a:prstGeom prst="ellipse">
              <a:avLst/>
            </a:prstGeom>
            <a:solidFill>
              <a:srgbClr val="0070C0"/>
            </a:solidFill>
            <a:ln w="19050" cap="flat" cmpd="sng" algn="ctr">
              <a:solidFill>
                <a:srgbClr val="7D3C4A">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grpSp>
      <p:cxnSp>
        <p:nvCxnSpPr>
          <p:cNvPr id="14347" name="直線單箭頭接點 33"/>
          <p:cNvCxnSpPr>
            <a:stCxn id="5" idx="0"/>
            <a:endCxn id="14343" idx="3"/>
          </p:cNvCxnSpPr>
          <p:nvPr/>
        </p:nvCxnSpPr>
        <p:spPr>
          <a:xfrm flipV="1">
            <a:off x="1994521" y="3202476"/>
            <a:ext cx="3086412" cy="1159237"/>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4348" name="直線單箭頭接點 33"/>
          <p:cNvCxnSpPr>
            <a:stCxn id="6" idx="0"/>
            <a:endCxn id="14343" idx="3"/>
          </p:cNvCxnSpPr>
          <p:nvPr/>
        </p:nvCxnSpPr>
        <p:spPr>
          <a:xfrm flipV="1">
            <a:off x="2955189" y="3202476"/>
            <a:ext cx="2125744" cy="1159237"/>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4349" name="直線單箭頭接點 33"/>
          <p:cNvCxnSpPr>
            <a:stCxn id="23" idx="0"/>
            <a:endCxn id="14343" idx="3"/>
          </p:cNvCxnSpPr>
          <p:nvPr/>
        </p:nvCxnSpPr>
        <p:spPr>
          <a:xfrm flipV="1">
            <a:off x="3938857" y="3202475"/>
            <a:ext cx="1142076" cy="1162012"/>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4350" name="直線單箭頭接點 33"/>
          <p:cNvCxnSpPr>
            <a:endCxn id="14346" idx="6"/>
          </p:cNvCxnSpPr>
          <p:nvPr/>
        </p:nvCxnSpPr>
        <p:spPr>
          <a:xfrm flipH="1" flipV="1">
            <a:off x="5073094" y="3160651"/>
            <a:ext cx="1081130" cy="1201066"/>
          </a:xfrm>
          <a:prstGeom prst="straightConnector1">
            <a:avLst/>
          </a:prstGeom>
          <a:solidFill>
            <a:srgbClr val="1C314E"/>
          </a:solidFill>
          <a:ln w="19050" cap="flat" cmpd="sng" algn="ctr">
            <a:solidFill>
              <a:srgbClr val="1C314E">
                <a:shade val="50000"/>
              </a:srgbClr>
            </a:solidFill>
            <a:prstDash val="solid"/>
            <a:tailEnd type="triangle"/>
          </a:ln>
          <a:effectLst/>
        </p:spPr>
      </p:cxnSp>
      <p:cxnSp>
        <p:nvCxnSpPr>
          <p:cNvPr id="14351" name="直線單箭頭接點 33"/>
          <p:cNvCxnSpPr>
            <a:stCxn id="8" idx="0"/>
            <a:endCxn id="14343" idx="3"/>
          </p:cNvCxnSpPr>
          <p:nvPr/>
        </p:nvCxnSpPr>
        <p:spPr>
          <a:xfrm flipH="1" flipV="1">
            <a:off x="5080933" y="3202475"/>
            <a:ext cx="1898812" cy="1162012"/>
          </a:xfrm>
          <a:prstGeom prst="straightConnector1">
            <a:avLst/>
          </a:prstGeom>
          <a:solidFill>
            <a:srgbClr val="1C314E"/>
          </a:solidFill>
          <a:ln w="19050" cap="flat" cmpd="sng" algn="ctr">
            <a:solidFill>
              <a:srgbClr val="1C314E">
                <a:shade val="50000"/>
              </a:srgbClr>
            </a:solidFill>
            <a:prstDash val="solid"/>
            <a:tailEnd type="triangle"/>
          </a:ln>
          <a:effectLst/>
        </p:spPr>
      </p:cxnSp>
      <p:sp>
        <p:nvSpPr>
          <p:cNvPr id="14352" name="文字方塊 68"/>
          <p:cNvSpPr txBox="1"/>
          <p:nvPr/>
        </p:nvSpPr>
        <p:spPr>
          <a:xfrm>
            <a:off x="6887836" y="1951551"/>
            <a:ext cx="2149642" cy="400110"/>
          </a:xfrm>
          <a:prstGeom prst="rect">
            <a:avLst/>
          </a:prstGeom>
          <a:noFill/>
        </p:spPr>
        <p:txBody>
          <a:bodyPr wrap="square" rtlCol="0">
            <a:spAutoFit/>
          </a:bodyPr>
          <a:lstStyle/>
          <a:p>
            <a:r>
              <a:rPr lang="en-US" altLang="zh-TW" sz="2000" dirty="0">
                <a:solidFill>
                  <a:srgbClr val="FF0000"/>
                </a:solidFill>
                <a:latin typeface="Arial" panose="020B0604020202020204"/>
                <a:ea typeface="华文楷体" panose="02010600040101010101" charset="-122"/>
                <a:cs typeface="Arial" panose="020B0604020202020204" pitchFamily="34" charset="0"/>
              </a:rPr>
              <a:t>Positive (</a:t>
            </a:r>
            <a:r>
              <a:rPr lang="zh-TW" altLang="en-US" sz="2000" dirty="0">
                <a:solidFill>
                  <a:srgbClr val="FF0000"/>
                </a:solidFill>
                <a:latin typeface="Arial" panose="020B0604020202020204"/>
                <a:ea typeface="华文楷体" panose="02010600040101010101" charset="-122"/>
                <a:cs typeface="Arial" panose="020B0604020202020204" pitchFamily="34" charset="0"/>
              </a:rPr>
              <a:t>正面</a:t>
            </a:r>
            <a:r>
              <a:rPr lang="en-US" altLang="zh-TW" sz="2000" dirty="0">
                <a:solidFill>
                  <a:srgbClr val="FF0000"/>
                </a:solidFill>
                <a:latin typeface="Arial" panose="020B0604020202020204"/>
                <a:ea typeface="华文楷体" panose="02010600040101010101" charset="-122"/>
                <a:cs typeface="Arial" panose="020B0604020202020204" pitchFamily="34" charset="0"/>
              </a:rPr>
              <a:t>)</a:t>
            </a:r>
            <a:endParaRPr lang="zh-TW" altLang="en-US" sz="2000" dirty="0">
              <a:solidFill>
                <a:srgbClr val="FF0000"/>
              </a:solidFill>
              <a:latin typeface="Arial" panose="020B0604020202020204"/>
              <a:ea typeface="华文楷体" panose="02010600040101010101" charset="-122"/>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2" name="文本框 1"/>
          <p:cNvSpPr txBox="1"/>
          <p:nvPr/>
        </p:nvSpPr>
        <p:spPr>
          <a:xfrm>
            <a:off x="95250" y="908720"/>
            <a:ext cx="8953500" cy="807913"/>
          </a:xfrm>
          <a:prstGeom prst="rect">
            <a:avLst/>
          </a:prstGeom>
          <a:noFill/>
        </p:spPr>
        <p:txBody>
          <a:bodyPr wrap="square">
            <a:spAutoFit/>
          </a:bodyPr>
          <a:lstStyle/>
          <a:p>
            <a:pPr eaLnBrk="1" hangingPunct="1">
              <a:spcBef>
                <a:spcPts val="340"/>
              </a:spcBef>
              <a:buClr>
                <a:srgbClr val="1C314E"/>
              </a:buClr>
              <a:buSzPct val="76000"/>
              <a:defRPr/>
            </a:pPr>
            <a:r>
              <a:rPr lang="zh-CN" altLang="en-US" b="1" dirty="0">
                <a:solidFill>
                  <a:srgbClr val="000000"/>
                </a:solidFill>
                <a:latin typeface="+mn-ea"/>
                <a:ea typeface="+mn-ea"/>
                <a:cs typeface="Arial" panose="020B0604020202020204" pitchFamily="34" charset="0"/>
              </a:rPr>
              <a:t>同步的序列到序列模式</a:t>
            </a:r>
            <a:r>
              <a:rPr lang="en-US" altLang="zh-CN" b="1" dirty="0">
                <a:solidFill>
                  <a:srgbClr val="000000"/>
                </a:solidFill>
                <a:latin typeface="+mn-ea"/>
                <a:ea typeface="+mn-ea"/>
                <a:cs typeface="Arial" panose="020B0604020202020204" pitchFamily="34" charset="0"/>
              </a:rPr>
              <a:t>——</a:t>
            </a:r>
            <a:r>
              <a:rPr lang="zh-CN" altLang="en-US" b="1" dirty="0">
                <a:solidFill>
                  <a:srgbClr val="000000"/>
                </a:solidFill>
                <a:latin typeface="+mn-ea"/>
                <a:ea typeface="+mn-ea"/>
                <a:cs typeface="Arial" panose="020B0604020202020204" pitchFamily="34" charset="0"/>
              </a:rPr>
              <a:t>信息抽取</a:t>
            </a:r>
            <a:r>
              <a:rPr lang="en-US" altLang="zh-CN" b="1" dirty="0">
                <a:solidFill>
                  <a:srgbClr val="000000"/>
                </a:solidFill>
                <a:latin typeface="+mn-ea"/>
                <a:ea typeface="+mn-ea"/>
                <a:cs typeface="Arial" panose="020B0604020202020204" pitchFamily="34" charset="0"/>
              </a:rPr>
              <a:t>(Information Extraction</a:t>
            </a:r>
            <a:r>
              <a:rPr lang="zh-CN" altLang="en-US" b="1" dirty="0">
                <a:solidFill>
                  <a:srgbClr val="000000"/>
                </a:solidFill>
                <a:latin typeface="+mn-ea"/>
                <a:ea typeface="+mn-ea"/>
                <a:cs typeface="Arial" panose="020B0604020202020204" pitchFamily="34" charset="0"/>
              </a:rPr>
              <a:t>，</a:t>
            </a:r>
            <a:r>
              <a:rPr lang="en-US" altLang="zh-CN" b="1" dirty="0">
                <a:solidFill>
                  <a:srgbClr val="000000"/>
                </a:solidFill>
                <a:latin typeface="+mn-ea"/>
                <a:ea typeface="+mn-ea"/>
                <a:cs typeface="Arial" panose="020B0604020202020204" pitchFamily="34" charset="0"/>
              </a:rPr>
              <a:t>IE)</a:t>
            </a:r>
          </a:p>
          <a:p>
            <a:pPr marL="342900" indent="-342900" eaLnBrk="1" hangingPunct="1">
              <a:spcBef>
                <a:spcPts val="340"/>
              </a:spcBef>
              <a:buClr>
                <a:srgbClr val="1C314E"/>
              </a:buClr>
              <a:buSzPct val="76000"/>
              <a:buFont typeface="Arial" panose="020B0604020202020204" pitchFamily="34" charset="0"/>
              <a:buChar char="•"/>
              <a:defRPr/>
            </a:pPr>
            <a:endParaRPr lang="zh-CN" altLang="en-US" sz="2400" dirty="0">
              <a:solidFill>
                <a:srgbClr val="000000"/>
              </a:solidFill>
              <a:latin typeface="Times New Roman" panose="02020603050405020304"/>
              <a:ea typeface="华文楷体" panose="02010600040101010101" charset="-122"/>
              <a:cs typeface="Arial" panose="020B0604020202020204" pitchFamily="34" charset="0"/>
            </a:endParaRPr>
          </a:p>
        </p:txBody>
      </p:sp>
      <p:sp>
        <p:nvSpPr>
          <p:cNvPr id="3" name="文本框 2"/>
          <p:cNvSpPr txBox="1"/>
          <p:nvPr/>
        </p:nvSpPr>
        <p:spPr>
          <a:xfrm>
            <a:off x="611560" y="1884493"/>
            <a:ext cx="6096000" cy="369332"/>
          </a:xfrm>
          <a:prstGeom prst="rect">
            <a:avLst/>
          </a:prstGeom>
          <a:noFill/>
        </p:spPr>
        <p:txBody>
          <a:bodyPr wrap="square">
            <a:spAutoFit/>
          </a:bodyPr>
          <a:lstStyle/>
          <a:p>
            <a:pPr marL="285750" indent="-285750" eaLnBrk="1" fontAlgn="auto" hangingPunct="1">
              <a:spcBef>
                <a:spcPts val="0"/>
              </a:spcBef>
              <a:spcAft>
                <a:spcPts val="0"/>
              </a:spcAft>
              <a:buFont typeface="Wingdings" panose="05000000000000000000" pitchFamily="2" charset="2"/>
              <a:buChar char="ü"/>
            </a:pPr>
            <a:r>
              <a:rPr lang="zh-CN" altLang="en-US" dirty="0">
                <a:solidFill>
                  <a:srgbClr val="000000"/>
                </a:solidFill>
                <a:latin typeface="宋体" panose="02010600030101010101" pitchFamily="2" charset="-122"/>
              </a:rPr>
              <a:t>从无结构的文本中抽取结构化的信息，形成知识</a:t>
            </a:r>
          </a:p>
        </p:txBody>
      </p:sp>
      <p:sp>
        <p:nvSpPr>
          <p:cNvPr id="4" name="文本框 3"/>
          <p:cNvSpPr txBox="1"/>
          <p:nvPr/>
        </p:nvSpPr>
        <p:spPr>
          <a:xfrm>
            <a:off x="1078285" y="2430796"/>
            <a:ext cx="7772400" cy="646331"/>
          </a:xfrm>
          <a:prstGeom prst="rect">
            <a:avLst/>
          </a:prstGeom>
          <a:noFill/>
        </p:spPr>
        <p:txBody>
          <a:bodyPr wrap="square" rtlCol="0">
            <a:spAutoFit/>
          </a:bodyPr>
          <a:lstStyle/>
          <a:p>
            <a:r>
              <a:rPr lang="zh-CN" altLang="en-US" dirty="0">
                <a:solidFill>
                  <a:srgbClr val="FF0000"/>
                </a:solidFill>
                <a:latin typeface="Arial" panose="020B0604020202020204"/>
                <a:ea typeface="华文楷体" panose="02010600040101010101" charset="-122"/>
                <a:cs typeface="Arial" panose="020B0604020202020204" pitchFamily="34" charset="0"/>
              </a:rPr>
              <a:t>小米</a:t>
            </a:r>
            <a:r>
              <a:rPr lang="zh-CN" altLang="en-US" dirty="0">
                <a:solidFill>
                  <a:srgbClr val="2A4A75"/>
                </a:solidFill>
                <a:latin typeface="Arial" panose="020B0604020202020204"/>
                <a:ea typeface="华文楷体" panose="02010600040101010101" charset="-122"/>
                <a:cs typeface="Arial" panose="020B0604020202020204" pitchFamily="34" charset="0"/>
              </a:rPr>
              <a:t>创始人</a:t>
            </a:r>
            <a:r>
              <a:rPr lang="zh-CN" altLang="en-US" dirty="0">
                <a:solidFill>
                  <a:srgbClr val="DA1F28">
                    <a:lumMod val="60000"/>
                    <a:lumOff val="40000"/>
                  </a:srgbClr>
                </a:solidFill>
                <a:latin typeface="Arial" panose="020B0604020202020204"/>
                <a:ea typeface="华文楷体" panose="02010600040101010101" charset="-122"/>
                <a:cs typeface="Arial" panose="020B0604020202020204" pitchFamily="34" charset="0"/>
              </a:rPr>
              <a:t>雷军</a:t>
            </a:r>
            <a:r>
              <a:rPr lang="zh-CN" altLang="en-US" dirty="0">
                <a:solidFill>
                  <a:srgbClr val="2A4A75"/>
                </a:solidFill>
                <a:latin typeface="Arial" panose="020B0604020202020204"/>
                <a:ea typeface="华文楷体" panose="02010600040101010101" charset="-122"/>
                <a:cs typeface="Arial" panose="020B0604020202020204" pitchFamily="34" charset="0"/>
              </a:rPr>
              <a:t>表示，该公司</a:t>
            </a:r>
            <a:r>
              <a:rPr lang="en-US" altLang="zh-CN" dirty="0">
                <a:solidFill>
                  <a:srgbClr val="DEF5FA">
                    <a:lumMod val="50000"/>
                  </a:srgbClr>
                </a:solidFill>
                <a:latin typeface="Arial" panose="020B0604020202020204"/>
                <a:ea typeface="华文楷体" panose="02010600040101010101" charset="-122"/>
                <a:cs typeface="Arial" panose="020B0604020202020204" pitchFamily="34" charset="0"/>
              </a:rPr>
              <a:t>2015</a:t>
            </a:r>
            <a:r>
              <a:rPr lang="zh-CN" altLang="en-US" dirty="0">
                <a:solidFill>
                  <a:srgbClr val="DEF5FA">
                    <a:lumMod val="50000"/>
                  </a:srgbClr>
                </a:solidFill>
                <a:latin typeface="Arial" panose="020B0604020202020204"/>
                <a:ea typeface="华文楷体" panose="02010600040101010101" charset="-122"/>
                <a:cs typeface="Arial" panose="020B0604020202020204" pitchFamily="34" charset="0"/>
              </a:rPr>
              <a:t>年</a:t>
            </a:r>
            <a:r>
              <a:rPr lang="zh-CN" altLang="en-US" dirty="0">
                <a:solidFill>
                  <a:srgbClr val="2A4A75"/>
                </a:solidFill>
                <a:latin typeface="Arial" panose="020B0604020202020204"/>
                <a:ea typeface="华文楷体" panose="02010600040101010101" charset="-122"/>
                <a:cs typeface="Arial" panose="020B0604020202020204" pitchFamily="34" charset="0"/>
              </a:rPr>
              <a:t>营收达到</a:t>
            </a:r>
            <a:r>
              <a:rPr lang="en-US" altLang="zh-CN" dirty="0">
                <a:solidFill>
                  <a:srgbClr val="FFC000"/>
                </a:solidFill>
                <a:latin typeface="Arial" panose="020B0604020202020204"/>
                <a:ea typeface="华文楷体" panose="02010600040101010101" charset="-122"/>
                <a:cs typeface="Arial" panose="020B0604020202020204" pitchFamily="34" charset="0"/>
              </a:rPr>
              <a:t>780</a:t>
            </a:r>
            <a:r>
              <a:rPr lang="zh-CN" altLang="en-US" dirty="0">
                <a:solidFill>
                  <a:srgbClr val="FFC000"/>
                </a:solidFill>
                <a:latin typeface="Arial" panose="020B0604020202020204"/>
                <a:ea typeface="华文楷体" panose="02010600040101010101" charset="-122"/>
                <a:cs typeface="Arial" panose="020B0604020202020204" pitchFamily="34" charset="0"/>
              </a:rPr>
              <a:t>亿</a:t>
            </a:r>
            <a:r>
              <a:rPr lang="zh-CN" altLang="en-US" dirty="0">
                <a:solidFill>
                  <a:srgbClr val="2A4A75"/>
                </a:solidFill>
                <a:latin typeface="Arial" panose="020B0604020202020204"/>
                <a:ea typeface="华文楷体" panose="02010600040101010101" charset="-122"/>
                <a:cs typeface="Arial" panose="020B0604020202020204" pitchFamily="34" charset="0"/>
              </a:rPr>
              <a:t>元人民币，较</a:t>
            </a:r>
            <a:r>
              <a:rPr lang="en-US" altLang="zh-CN" dirty="0">
                <a:solidFill>
                  <a:srgbClr val="DEF5FA">
                    <a:lumMod val="50000"/>
                  </a:srgbClr>
                </a:solidFill>
                <a:latin typeface="Arial" panose="020B0604020202020204"/>
                <a:ea typeface="华文楷体" panose="02010600040101010101" charset="-122"/>
                <a:cs typeface="Arial" panose="020B0604020202020204" pitchFamily="34" charset="0"/>
              </a:rPr>
              <a:t>2014</a:t>
            </a:r>
            <a:r>
              <a:rPr lang="zh-CN" altLang="en-US" dirty="0">
                <a:solidFill>
                  <a:srgbClr val="DEF5FA">
                    <a:lumMod val="50000"/>
                  </a:srgbClr>
                </a:solidFill>
                <a:latin typeface="Arial" panose="020B0604020202020204"/>
                <a:ea typeface="华文楷体" panose="02010600040101010101" charset="-122"/>
                <a:cs typeface="Arial" panose="020B0604020202020204" pitchFamily="34" charset="0"/>
              </a:rPr>
              <a:t>年</a:t>
            </a:r>
            <a:r>
              <a:rPr lang="zh-CN" altLang="en-US" dirty="0">
                <a:solidFill>
                  <a:srgbClr val="2A4A75"/>
                </a:solidFill>
                <a:latin typeface="Arial" panose="020B0604020202020204"/>
                <a:ea typeface="华文楷体" panose="02010600040101010101" charset="-122"/>
                <a:cs typeface="Arial" panose="020B0604020202020204" pitchFamily="34" charset="0"/>
              </a:rPr>
              <a:t>的</a:t>
            </a:r>
            <a:r>
              <a:rPr lang="en-US" altLang="zh-CN" dirty="0">
                <a:solidFill>
                  <a:srgbClr val="FFC000"/>
                </a:solidFill>
                <a:latin typeface="Arial" panose="020B0604020202020204"/>
                <a:ea typeface="华文楷体" panose="02010600040101010101" charset="-122"/>
                <a:cs typeface="Arial" panose="020B0604020202020204" pitchFamily="34" charset="0"/>
              </a:rPr>
              <a:t>743</a:t>
            </a:r>
            <a:r>
              <a:rPr lang="zh-CN" altLang="en-US" dirty="0">
                <a:solidFill>
                  <a:srgbClr val="FFC000"/>
                </a:solidFill>
                <a:latin typeface="Arial" panose="020B0604020202020204"/>
                <a:ea typeface="华文楷体" panose="02010600040101010101" charset="-122"/>
                <a:cs typeface="Arial" panose="020B0604020202020204" pitchFamily="34" charset="0"/>
              </a:rPr>
              <a:t>亿</a:t>
            </a:r>
            <a:r>
              <a:rPr lang="zh-CN" altLang="en-US" dirty="0">
                <a:solidFill>
                  <a:srgbClr val="2A4A75"/>
                </a:solidFill>
                <a:latin typeface="Arial" panose="020B0604020202020204"/>
                <a:ea typeface="华文楷体" panose="02010600040101010101" charset="-122"/>
                <a:cs typeface="Arial" panose="020B0604020202020204" pitchFamily="34" charset="0"/>
              </a:rPr>
              <a:t>元人民币增长了</a:t>
            </a:r>
            <a:r>
              <a:rPr lang="en-US" altLang="zh-CN" dirty="0">
                <a:solidFill>
                  <a:srgbClr val="FFC000"/>
                </a:solidFill>
                <a:latin typeface="Arial" panose="020B0604020202020204"/>
                <a:ea typeface="华文楷体" panose="02010600040101010101" charset="-122"/>
                <a:cs typeface="Arial" panose="020B0604020202020204" pitchFamily="34" charset="0"/>
              </a:rPr>
              <a:t>5%</a:t>
            </a:r>
            <a:r>
              <a:rPr lang="zh-CN" altLang="en-US" dirty="0">
                <a:solidFill>
                  <a:srgbClr val="2A4A75"/>
                </a:solidFill>
                <a:latin typeface="Arial" panose="020B0604020202020204"/>
                <a:ea typeface="华文楷体" panose="02010600040101010101" charset="-122"/>
                <a:cs typeface="Arial" panose="020B0604020202020204" pitchFamily="34" charset="0"/>
              </a:rPr>
              <a:t>。</a:t>
            </a:r>
          </a:p>
        </p:txBody>
      </p:sp>
      <p:pic>
        <p:nvPicPr>
          <p:cNvPr id="5"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610" y="342900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0" y="980728"/>
            <a:ext cx="5390232" cy="369332"/>
          </a:xfrm>
          <a:prstGeom prst="rect">
            <a:avLst/>
          </a:prstGeom>
          <a:noFill/>
        </p:spPr>
        <p:txBody>
          <a:bodyPr wrap="square">
            <a:spAutoFit/>
          </a:bodyPr>
          <a:lstStyle/>
          <a:p>
            <a:pPr marR="0" lvl="0" algn="l" defTabSz="914400" rtl="0" eaLnBrk="1" fontAlgn="base" latinLnBrk="0" hangingPunct="1">
              <a:lnSpc>
                <a:spcPct val="100000"/>
              </a:lnSpc>
              <a:spcBef>
                <a:spcPts val="340"/>
              </a:spcBef>
              <a:spcAft>
                <a:spcPct val="0"/>
              </a:spcAft>
              <a:buClr>
                <a:srgbClr val="1C314E"/>
              </a:buClr>
              <a:buSzPct val="76000"/>
              <a:defRPr/>
            </a:pPr>
            <a:r>
              <a:rPr kumimoji="0" lang="zh-CN" altLang="en-US" b="1" i="0" u="none" strike="noStrike" kern="1200" cap="none" spc="0" normalizeH="0" baseline="0" noProof="0" dirty="0">
                <a:ln>
                  <a:noFill/>
                </a:ln>
                <a:solidFill>
                  <a:srgbClr val="000000"/>
                </a:solidFill>
                <a:effectLst/>
                <a:uLnTx/>
                <a:uFillTx/>
                <a:latin typeface="+mn-ea"/>
                <a:ea typeface="+mn-ea"/>
                <a:cs typeface="Arial" panose="020B0604020202020204" pitchFamily="34" charset="0"/>
              </a:rPr>
              <a:t>同步的序列到序列模式</a:t>
            </a:r>
            <a:r>
              <a:rPr kumimoji="0" lang="en-US" altLang="zh-CN" b="1" i="0" u="none" strike="noStrike" kern="1200" cap="none" spc="0" normalizeH="0" baseline="0" noProof="0" dirty="0">
                <a:ln>
                  <a:noFill/>
                </a:ln>
                <a:solidFill>
                  <a:srgbClr val="000000"/>
                </a:solidFill>
                <a:effectLst/>
                <a:uLnTx/>
                <a:uFillTx/>
                <a:latin typeface="+mn-ea"/>
                <a:ea typeface="+mn-ea"/>
                <a:cs typeface="Arial" panose="020B0604020202020204" pitchFamily="34" charset="0"/>
              </a:rPr>
              <a:t>——</a:t>
            </a:r>
            <a:r>
              <a:rPr kumimoji="0" lang="zh-CN" altLang="en-US" b="1" i="0" u="none" strike="noStrike" kern="1200" cap="none" spc="0" normalizeH="0" baseline="0" noProof="0" dirty="0">
                <a:ln>
                  <a:noFill/>
                </a:ln>
                <a:solidFill>
                  <a:srgbClr val="000000"/>
                </a:solidFill>
                <a:effectLst/>
                <a:uLnTx/>
                <a:uFillTx/>
                <a:latin typeface="+mn-ea"/>
                <a:ea typeface="+mn-ea"/>
                <a:cs typeface="Arial" panose="020B0604020202020204" pitchFamily="34" charset="0"/>
              </a:rPr>
              <a:t>语音识别</a:t>
            </a:r>
          </a:p>
        </p:txBody>
      </p:sp>
      <p:grpSp>
        <p:nvGrpSpPr>
          <p:cNvPr id="4" name="群組 20"/>
          <p:cNvGrpSpPr/>
          <p:nvPr/>
        </p:nvGrpSpPr>
        <p:grpSpPr>
          <a:xfrm>
            <a:off x="467544" y="3340867"/>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solidFill>
                    <a:srgbClr val="2A4A75"/>
                  </a:solidFill>
                  <a:latin typeface="Arial" panose="020B0604020202020204"/>
                  <a:ea typeface="华文楷体" panose="02010600040101010101" charset="-122"/>
                  <a:cs typeface="Arial" panose="020B0604020202020204" pitchFamily="34" charset="0"/>
                </a:rPr>
                <a:t>好</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solidFill>
                    <a:srgbClr val="2A4A75"/>
                  </a:solidFill>
                  <a:latin typeface="Arial" panose="020B0604020202020204"/>
                  <a:ea typeface="华文楷体" panose="02010600040101010101" charset="-122"/>
                  <a:cs typeface="Arial" panose="020B0604020202020204" pitchFamily="34" charset="0"/>
                </a:rPr>
                <a:t>棒</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grpSp>
      <p:grpSp>
        <p:nvGrpSpPr>
          <p:cNvPr id="13" name="群組 21"/>
          <p:cNvGrpSpPr/>
          <p:nvPr/>
        </p:nvGrpSpPr>
        <p:grpSpPr>
          <a:xfrm>
            <a:off x="5461544" y="3347914"/>
            <a:ext cx="3421870" cy="461665"/>
            <a:chOff x="855154" y="5208233"/>
            <a:chExt cx="3421870" cy="461665"/>
          </a:xfrm>
        </p:grpSpPr>
        <p:sp>
          <p:nvSpPr>
            <p:cNvPr id="14"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solidFill>
                    <a:srgbClr val="2A4A75"/>
                  </a:solidFill>
                  <a:latin typeface="Arial" panose="020B0604020202020204"/>
                  <a:ea typeface="华文楷体" panose="02010600040101010101" charset="-122"/>
                  <a:cs typeface="Arial" panose="020B0604020202020204" pitchFamily="34" charset="0"/>
                </a:rPr>
                <a:t>好</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15"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16"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17"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solidFill>
                    <a:srgbClr val="2A4A75"/>
                  </a:solidFill>
                  <a:latin typeface="Arial" panose="020B0604020202020204"/>
                  <a:ea typeface="华文楷体" panose="02010600040101010101" charset="-122"/>
                  <a:cs typeface="Arial" panose="020B0604020202020204" pitchFamily="34" charset="0"/>
                </a:rPr>
                <a:t>棒</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18"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19"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solidFill>
                    <a:srgbClr val="2A4A75"/>
                  </a:solidFill>
                  <a:latin typeface="Arial" panose="020B0604020202020204"/>
                  <a:ea typeface="华文楷体" panose="02010600040101010101" charset="-122"/>
                  <a:cs typeface="Arial" panose="020B0604020202020204" pitchFamily="34" charset="0"/>
                </a:rPr>
                <a:t>棒</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20"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sp>
          <p:nvSpPr>
            <p:cNvPr id="21"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solidFill>
                    <a:srgbClr val="2A4A75"/>
                  </a:solidFill>
                  <a:latin typeface="Arial" panose="020B0604020202020204"/>
                  <a:ea typeface="华文楷体" panose="02010600040101010101" charset="-122"/>
                  <a:cs typeface="Arial" panose="020B0604020202020204" pitchFamily="34" charset="0"/>
                </a:rPr>
                <a:t>φ</a:t>
              </a:r>
              <a:endParaRPr lang="zh-TW" altLang="en-US" sz="2400" baseline="30000" dirty="0">
                <a:solidFill>
                  <a:srgbClr val="2A4A75"/>
                </a:solidFill>
                <a:latin typeface="Arial" panose="020B0604020202020204"/>
                <a:ea typeface="华文楷体" panose="02010600040101010101" charset="-122"/>
                <a:cs typeface="Arial" panose="020B0604020202020204" pitchFamily="34" charset="0"/>
              </a:endParaRPr>
            </a:p>
          </p:txBody>
        </p:sp>
      </p:grpSp>
      <p:sp>
        <p:nvSpPr>
          <p:cNvPr id="22" name="矩形 21"/>
          <p:cNvSpPr/>
          <p:nvPr/>
        </p:nvSpPr>
        <p:spPr>
          <a:xfrm>
            <a:off x="574717" y="4311704"/>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23" name="矩形 22"/>
          <p:cNvSpPr/>
          <p:nvPr/>
        </p:nvSpPr>
        <p:spPr>
          <a:xfrm>
            <a:off x="995566" y="4311704"/>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24" name="矩形 23"/>
          <p:cNvSpPr/>
          <p:nvPr/>
        </p:nvSpPr>
        <p:spPr>
          <a:xfrm>
            <a:off x="1416415" y="4311704"/>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25" name="矩形 24"/>
          <p:cNvSpPr/>
          <p:nvPr/>
        </p:nvSpPr>
        <p:spPr>
          <a:xfrm>
            <a:off x="1837264" y="4311704"/>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26" name="矩形 25"/>
          <p:cNvSpPr/>
          <p:nvPr/>
        </p:nvSpPr>
        <p:spPr>
          <a:xfrm>
            <a:off x="2258113" y="4311704"/>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27" name="矩形 26"/>
          <p:cNvSpPr/>
          <p:nvPr/>
        </p:nvSpPr>
        <p:spPr>
          <a:xfrm>
            <a:off x="2678962" y="4311704"/>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28" name="矩形 27"/>
          <p:cNvSpPr/>
          <p:nvPr/>
        </p:nvSpPr>
        <p:spPr>
          <a:xfrm>
            <a:off x="3099811" y="4311704"/>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29" name="矩形 28"/>
          <p:cNvSpPr/>
          <p:nvPr/>
        </p:nvSpPr>
        <p:spPr>
          <a:xfrm>
            <a:off x="3520663" y="4311704"/>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cxnSp>
        <p:nvCxnSpPr>
          <p:cNvPr id="30" name="直線單箭頭接點 35"/>
          <p:cNvCxnSpPr/>
          <p:nvPr/>
        </p:nvCxnSpPr>
        <p:spPr>
          <a:xfrm flipV="1">
            <a:off x="695949" y="3868270"/>
            <a:ext cx="0" cy="408566"/>
          </a:xfrm>
          <a:prstGeom prst="straightConnector1">
            <a:avLst/>
          </a:prstGeom>
          <a:noFill/>
          <a:ln w="38100" cap="flat" cmpd="sng" algn="ctr">
            <a:solidFill>
              <a:srgbClr val="0000FF"/>
            </a:solidFill>
            <a:prstDash val="solid"/>
            <a:tailEnd type="triangle"/>
          </a:ln>
          <a:effectLst/>
        </p:spPr>
      </p:cxnSp>
      <p:cxnSp>
        <p:nvCxnSpPr>
          <p:cNvPr id="31" name="直線單箭頭接點 36"/>
          <p:cNvCxnSpPr/>
          <p:nvPr/>
        </p:nvCxnSpPr>
        <p:spPr>
          <a:xfrm flipV="1">
            <a:off x="1119355" y="3868270"/>
            <a:ext cx="0" cy="408566"/>
          </a:xfrm>
          <a:prstGeom prst="straightConnector1">
            <a:avLst/>
          </a:prstGeom>
          <a:noFill/>
          <a:ln w="38100" cap="flat" cmpd="sng" algn="ctr">
            <a:solidFill>
              <a:srgbClr val="0000FF"/>
            </a:solidFill>
            <a:prstDash val="solid"/>
            <a:tailEnd type="triangle"/>
          </a:ln>
          <a:effectLst/>
        </p:spPr>
      </p:cxnSp>
      <p:cxnSp>
        <p:nvCxnSpPr>
          <p:cNvPr id="14336" name="直線單箭頭接點 37"/>
          <p:cNvCxnSpPr/>
          <p:nvPr/>
        </p:nvCxnSpPr>
        <p:spPr>
          <a:xfrm flipV="1">
            <a:off x="1542761" y="3868270"/>
            <a:ext cx="0" cy="408566"/>
          </a:xfrm>
          <a:prstGeom prst="straightConnector1">
            <a:avLst/>
          </a:prstGeom>
          <a:noFill/>
          <a:ln w="38100" cap="flat" cmpd="sng" algn="ctr">
            <a:solidFill>
              <a:srgbClr val="0000FF"/>
            </a:solidFill>
            <a:prstDash val="solid"/>
            <a:tailEnd type="triangle"/>
          </a:ln>
          <a:effectLst/>
        </p:spPr>
      </p:cxnSp>
      <p:cxnSp>
        <p:nvCxnSpPr>
          <p:cNvPr id="14337" name="直線單箭頭接點 38"/>
          <p:cNvCxnSpPr/>
          <p:nvPr/>
        </p:nvCxnSpPr>
        <p:spPr>
          <a:xfrm flipV="1">
            <a:off x="1966167" y="3868270"/>
            <a:ext cx="0" cy="408566"/>
          </a:xfrm>
          <a:prstGeom prst="straightConnector1">
            <a:avLst/>
          </a:prstGeom>
          <a:noFill/>
          <a:ln w="38100" cap="flat" cmpd="sng" algn="ctr">
            <a:solidFill>
              <a:srgbClr val="0000FF"/>
            </a:solidFill>
            <a:prstDash val="solid"/>
            <a:tailEnd type="triangle"/>
          </a:ln>
          <a:effectLst/>
        </p:spPr>
      </p:cxnSp>
      <p:cxnSp>
        <p:nvCxnSpPr>
          <p:cNvPr id="14338" name="直線單箭頭接點 39"/>
          <p:cNvCxnSpPr/>
          <p:nvPr/>
        </p:nvCxnSpPr>
        <p:spPr>
          <a:xfrm flipV="1">
            <a:off x="2389573" y="3868270"/>
            <a:ext cx="0" cy="408566"/>
          </a:xfrm>
          <a:prstGeom prst="straightConnector1">
            <a:avLst/>
          </a:prstGeom>
          <a:noFill/>
          <a:ln w="38100" cap="flat" cmpd="sng" algn="ctr">
            <a:solidFill>
              <a:srgbClr val="0000FF"/>
            </a:solidFill>
            <a:prstDash val="solid"/>
            <a:tailEnd type="triangle"/>
          </a:ln>
          <a:effectLst/>
        </p:spPr>
      </p:cxnSp>
      <p:cxnSp>
        <p:nvCxnSpPr>
          <p:cNvPr id="14340" name="直線單箭頭接點 40"/>
          <p:cNvCxnSpPr/>
          <p:nvPr/>
        </p:nvCxnSpPr>
        <p:spPr>
          <a:xfrm flipV="1">
            <a:off x="2812979" y="3868270"/>
            <a:ext cx="0" cy="408566"/>
          </a:xfrm>
          <a:prstGeom prst="straightConnector1">
            <a:avLst/>
          </a:prstGeom>
          <a:noFill/>
          <a:ln w="38100" cap="flat" cmpd="sng" algn="ctr">
            <a:solidFill>
              <a:srgbClr val="0000FF"/>
            </a:solidFill>
            <a:prstDash val="solid"/>
            <a:tailEnd type="triangle"/>
          </a:ln>
          <a:effectLst/>
        </p:spPr>
      </p:cxnSp>
      <p:cxnSp>
        <p:nvCxnSpPr>
          <p:cNvPr id="14341" name="直線單箭頭接點 41"/>
          <p:cNvCxnSpPr/>
          <p:nvPr/>
        </p:nvCxnSpPr>
        <p:spPr>
          <a:xfrm flipV="1">
            <a:off x="3236385" y="3868270"/>
            <a:ext cx="0" cy="408566"/>
          </a:xfrm>
          <a:prstGeom prst="straightConnector1">
            <a:avLst/>
          </a:prstGeom>
          <a:noFill/>
          <a:ln w="38100" cap="flat" cmpd="sng" algn="ctr">
            <a:solidFill>
              <a:srgbClr val="0000FF"/>
            </a:solidFill>
            <a:prstDash val="solid"/>
            <a:tailEnd type="triangle"/>
          </a:ln>
          <a:effectLst/>
        </p:spPr>
      </p:cxnSp>
      <p:cxnSp>
        <p:nvCxnSpPr>
          <p:cNvPr id="14342" name="直線單箭頭接點 42"/>
          <p:cNvCxnSpPr/>
          <p:nvPr/>
        </p:nvCxnSpPr>
        <p:spPr>
          <a:xfrm flipV="1">
            <a:off x="3659789" y="3868270"/>
            <a:ext cx="0" cy="408566"/>
          </a:xfrm>
          <a:prstGeom prst="straightConnector1">
            <a:avLst/>
          </a:prstGeom>
          <a:noFill/>
          <a:ln w="38100" cap="flat" cmpd="sng" algn="ctr">
            <a:solidFill>
              <a:srgbClr val="0000FF"/>
            </a:solidFill>
            <a:prstDash val="solid"/>
            <a:tailEnd type="triangle"/>
          </a:ln>
          <a:effectLst/>
        </p:spPr>
      </p:cxnSp>
      <p:sp>
        <p:nvSpPr>
          <p:cNvPr id="14343" name="矩形 14342"/>
          <p:cNvSpPr/>
          <p:nvPr/>
        </p:nvSpPr>
        <p:spPr>
          <a:xfrm>
            <a:off x="5583807" y="4320480"/>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4" name="矩形 14343"/>
          <p:cNvSpPr/>
          <p:nvPr/>
        </p:nvSpPr>
        <p:spPr>
          <a:xfrm>
            <a:off x="6004656" y="4320480"/>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5" name="矩形 14344"/>
          <p:cNvSpPr/>
          <p:nvPr/>
        </p:nvSpPr>
        <p:spPr>
          <a:xfrm>
            <a:off x="6425505" y="4320480"/>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6" name="矩形 14345"/>
          <p:cNvSpPr/>
          <p:nvPr/>
        </p:nvSpPr>
        <p:spPr>
          <a:xfrm>
            <a:off x="6846354" y="4320480"/>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7" name="矩形 14346"/>
          <p:cNvSpPr/>
          <p:nvPr/>
        </p:nvSpPr>
        <p:spPr>
          <a:xfrm>
            <a:off x="7267203" y="4320480"/>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8" name="矩形 14347"/>
          <p:cNvSpPr/>
          <p:nvPr/>
        </p:nvSpPr>
        <p:spPr>
          <a:xfrm>
            <a:off x="7688052" y="4320480"/>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9" name="矩形 14348"/>
          <p:cNvSpPr/>
          <p:nvPr/>
        </p:nvSpPr>
        <p:spPr>
          <a:xfrm>
            <a:off x="8108901" y="4320480"/>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50" name="矩形 14349"/>
          <p:cNvSpPr/>
          <p:nvPr/>
        </p:nvSpPr>
        <p:spPr>
          <a:xfrm>
            <a:off x="8529753" y="4320480"/>
            <a:ext cx="231894" cy="669864"/>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cxnSp>
        <p:nvCxnSpPr>
          <p:cNvPr id="14351" name="直線單箭頭接點 66"/>
          <p:cNvCxnSpPr/>
          <p:nvPr/>
        </p:nvCxnSpPr>
        <p:spPr>
          <a:xfrm flipV="1">
            <a:off x="5705039" y="3877046"/>
            <a:ext cx="0" cy="408566"/>
          </a:xfrm>
          <a:prstGeom prst="straightConnector1">
            <a:avLst/>
          </a:prstGeom>
          <a:noFill/>
          <a:ln w="38100" cap="flat" cmpd="sng" algn="ctr">
            <a:solidFill>
              <a:srgbClr val="0000FF"/>
            </a:solidFill>
            <a:prstDash val="solid"/>
            <a:tailEnd type="triangle"/>
          </a:ln>
          <a:effectLst/>
        </p:spPr>
      </p:cxnSp>
      <p:cxnSp>
        <p:nvCxnSpPr>
          <p:cNvPr id="14352" name="直線單箭頭接點 67"/>
          <p:cNvCxnSpPr/>
          <p:nvPr/>
        </p:nvCxnSpPr>
        <p:spPr>
          <a:xfrm flipV="1">
            <a:off x="6128445" y="3877046"/>
            <a:ext cx="0" cy="408566"/>
          </a:xfrm>
          <a:prstGeom prst="straightConnector1">
            <a:avLst/>
          </a:prstGeom>
          <a:noFill/>
          <a:ln w="38100" cap="flat" cmpd="sng" algn="ctr">
            <a:solidFill>
              <a:srgbClr val="0000FF"/>
            </a:solidFill>
            <a:prstDash val="solid"/>
            <a:tailEnd type="triangle"/>
          </a:ln>
          <a:effectLst/>
        </p:spPr>
      </p:cxnSp>
      <p:cxnSp>
        <p:nvCxnSpPr>
          <p:cNvPr id="14353" name="直線單箭頭接點 68"/>
          <p:cNvCxnSpPr/>
          <p:nvPr/>
        </p:nvCxnSpPr>
        <p:spPr>
          <a:xfrm flipV="1">
            <a:off x="6551851" y="3877046"/>
            <a:ext cx="0" cy="408566"/>
          </a:xfrm>
          <a:prstGeom prst="straightConnector1">
            <a:avLst/>
          </a:prstGeom>
          <a:noFill/>
          <a:ln w="38100" cap="flat" cmpd="sng" algn="ctr">
            <a:solidFill>
              <a:srgbClr val="0000FF"/>
            </a:solidFill>
            <a:prstDash val="solid"/>
            <a:tailEnd type="triangle"/>
          </a:ln>
          <a:effectLst/>
        </p:spPr>
      </p:cxnSp>
      <p:cxnSp>
        <p:nvCxnSpPr>
          <p:cNvPr id="14354" name="直線單箭頭接點 69"/>
          <p:cNvCxnSpPr/>
          <p:nvPr/>
        </p:nvCxnSpPr>
        <p:spPr>
          <a:xfrm flipV="1">
            <a:off x="6975257" y="3877046"/>
            <a:ext cx="0" cy="408566"/>
          </a:xfrm>
          <a:prstGeom prst="straightConnector1">
            <a:avLst/>
          </a:prstGeom>
          <a:noFill/>
          <a:ln w="38100" cap="flat" cmpd="sng" algn="ctr">
            <a:solidFill>
              <a:srgbClr val="0000FF"/>
            </a:solidFill>
            <a:prstDash val="solid"/>
            <a:tailEnd type="triangle"/>
          </a:ln>
          <a:effectLst/>
        </p:spPr>
      </p:cxnSp>
      <p:cxnSp>
        <p:nvCxnSpPr>
          <p:cNvPr id="14355" name="直線單箭頭接點 70"/>
          <p:cNvCxnSpPr/>
          <p:nvPr/>
        </p:nvCxnSpPr>
        <p:spPr>
          <a:xfrm flipV="1">
            <a:off x="7398663" y="3877046"/>
            <a:ext cx="0" cy="408566"/>
          </a:xfrm>
          <a:prstGeom prst="straightConnector1">
            <a:avLst/>
          </a:prstGeom>
          <a:noFill/>
          <a:ln w="38100" cap="flat" cmpd="sng" algn="ctr">
            <a:solidFill>
              <a:srgbClr val="0000FF"/>
            </a:solidFill>
            <a:prstDash val="solid"/>
            <a:tailEnd type="triangle"/>
          </a:ln>
          <a:effectLst/>
        </p:spPr>
      </p:cxnSp>
      <p:cxnSp>
        <p:nvCxnSpPr>
          <p:cNvPr id="14356" name="直線單箭頭接點 71"/>
          <p:cNvCxnSpPr/>
          <p:nvPr/>
        </p:nvCxnSpPr>
        <p:spPr>
          <a:xfrm flipV="1">
            <a:off x="7822069" y="3877046"/>
            <a:ext cx="0" cy="408566"/>
          </a:xfrm>
          <a:prstGeom prst="straightConnector1">
            <a:avLst/>
          </a:prstGeom>
          <a:noFill/>
          <a:ln w="38100" cap="flat" cmpd="sng" algn="ctr">
            <a:solidFill>
              <a:srgbClr val="0000FF"/>
            </a:solidFill>
            <a:prstDash val="solid"/>
            <a:tailEnd type="triangle"/>
          </a:ln>
          <a:effectLst/>
        </p:spPr>
      </p:cxnSp>
      <p:cxnSp>
        <p:nvCxnSpPr>
          <p:cNvPr id="14357" name="直線單箭頭接點 72"/>
          <p:cNvCxnSpPr/>
          <p:nvPr/>
        </p:nvCxnSpPr>
        <p:spPr>
          <a:xfrm flipV="1">
            <a:off x="8245475" y="3877046"/>
            <a:ext cx="0" cy="408566"/>
          </a:xfrm>
          <a:prstGeom prst="straightConnector1">
            <a:avLst/>
          </a:prstGeom>
          <a:noFill/>
          <a:ln w="38100" cap="flat" cmpd="sng" algn="ctr">
            <a:solidFill>
              <a:srgbClr val="0000FF"/>
            </a:solidFill>
            <a:prstDash val="solid"/>
            <a:tailEnd type="triangle"/>
          </a:ln>
          <a:effectLst/>
        </p:spPr>
      </p:cxnSp>
      <p:cxnSp>
        <p:nvCxnSpPr>
          <p:cNvPr id="14358" name="直線單箭頭接點 73"/>
          <p:cNvCxnSpPr/>
          <p:nvPr/>
        </p:nvCxnSpPr>
        <p:spPr>
          <a:xfrm flipV="1">
            <a:off x="8668879" y="3877046"/>
            <a:ext cx="0" cy="408566"/>
          </a:xfrm>
          <a:prstGeom prst="straightConnector1">
            <a:avLst/>
          </a:prstGeom>
          <a:noFill/>
          <a:ln w="38100" cap="flat" cmpd="sng" algn="ctr">
            <a:solidFill>
              <a:srgbClr val="0000FF"/>
            </a:solidFill>
            <a:prstDash val="solid"/>
            <a:tailEnd type="triangle"/>
          </a:ln>
          <a:effectLst/>
        </p:spPr>
      </p:cxnSp>
      <p:sp>
        <p:nvSpPr>
          <p:cNvPr id="14359" name="文字方塊 88"/>
          <p:cNvSpPr txBox="1"/>
          <p:nvPr/>
        </p:nvSpPr>
        <p:spPr>
          <a:xfrm>
            <a:off x="1400110" y="2377077"/>
            <a:ext cx="1385094" cy="461665"/>
          </a:xfrm>
          <a:prstGeom prst="rect">
            <a:avLst/>
          </a:prstGeom>
          <a:noFill/>
        </p:spPr>
        <p:txBody>
          <a:bodyPr wrap="square" rtlCol="0">
            <a:spAutoFit/>
          </a:bodyPr>
          <a:lstStyle/>
          <a:p>
            <a:pPr algn="ctr"/>
            <a:r>
              <a:rPr lang="en-US" altLang="zh-TW" sz="2400" dirty="0">
                <a:solidFill>
                  <a:srgbClr val="2A4A75"/>
                </a:solidFill>
                <a:latin typeface="Arial" panose="020B0604020202020204"/>
                <a:ea typeface="华文楷体" panose="02010600040101010101" charset="-122"/>
                <a:cs typeface="Arial" panose="020B0604020202020204" pitchFamily="34" charset="0"/>
              </a:rPr>
              <a:t>“</a:t>
            </a:r>
            <a:r>
              <a:rPr lang="zh-TW" altLang="en-US" sz="2400" dirty="0">
                <a:solidFill>
                  <a:srgbClr val="2A4A75"/>
                </a:solidFill>
                <a:latin typeface="Arial" panose="020B0604020202020204"/>
                <a:ea typeface="华文楷体" panose="02010600040101010101" charset="-122"/>
                <a:cs typeface="Arial" panose="020B0604020202020204" pitchFamily="34" charset="0"/>
              </a:rPr>
              <a:t>好棒</a:t>
            </a:r>
            <a:r>
              <a:rPr lang="en-US" altLang="zh-TW" sz="2400" dirty="0">
                <a:solidFill>
                  <a:srgbClr val="2A4A75"/>
                </a:solidFill>
                <a:latin typeface="Arial" panose="020B0604020202020204"/>
                <a:ea typeface="华文楷体" panose="02010600040101010101" charset="-122"/>
                <a:cs typeface="Arial" panose="020B0604020202020204" pitchFamily="34" charset="0"/>
              </a:rPr>
              <a:t>”</a:t>
            </a:r>
            <a:endParaRPr lang="zh-TW" altLang="en-US" sz="2400" dirty="0">
              <a:solidFill>
                <a:srgbClr val="2A4A75"/>
              </a:solidFill>
              <a:latin typeface="Arial" panose="020B0604020202020204"/>
              <a:ea typeface="华文楷体" panose="02010600040101010101" charset="-122"/>
              <a:cs typeface="Arial" panose="020B0604020202020204" pitchFamily="34" charset="0"/>
            </a:endParaRPr>
          </a:p>
        </p:txBody>
      </p:sp>
      <p:sp>
        <p:nvSpPr>
          <p:cNvPr id="14360" name="向下箭號 89"/>
          <p:cNvSpPr/>
          <p:nvPr/>
        </p:nvSpPr>
        <p:spPr>
          <a:xfrm flipV="1">
            <a:off x="1854008" y="2892543"/>
            <a:ext cx="477301" cy="455371"/>
          </a:xfrm>
          <a:prstGeom prst="downArrow">
            <a:avLst/>
          </a:prstGeom>
          <a:solidFill>
            <a:srgbClr val="7D3C4A"/>
          </a:solidFill>
          <a:ln w="19050" cap="flat" cmpd="sng" algn="ctr">
            <a:solidFill>
              <a:srgbClr val="7D3C4A">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61" name="文字方塊 90"/>
          <p:cNvSpPr txBox="1"/>
          <p:nvPr/>
        </p:nvSpPr>
        <p:spPr>
          <a:xfrm>
            <a:off x="6467465" y="2324101"/>
            <a:ext cx="1385094" cy="461665"/>
          </a:xfrm>
          <a:prstGeom prst="rect">
            <a:avLst/>
          </a:prstGeom>
          <a:noFill/>
        </p:spPr>
        <p:txBody>
          <a:bodyPr wrap="square" rtlCol="0">
            <a:spAutoFit/>
          </a:bodyPr>
          <a:lstStyle/>
          <a:p>
            <a:pPr algn="ctr"/>
            <a:r>
              <a:rPr lang="en-US" altLang="zh-TW" sz="2400" dirty="0">
                <a:solidFill>
                  <a:srgbClr val="2A4A75"/>
                </a:solidFill>
                <a:latin typeface="Arial" panose="020B0604020202020204"/>
                <a:ea typeface="华文楷体" panose="02010600040101010101" charset="-122"/>
                <a:cs typeface="Arial" panose="020B0604020202020204" pitchFamily="34" charset="0"/>
              </a:rPr>
              <a:t>“</a:t>
            </a:r>
            <a:r>
              <a:rPr lang="zh-TW" altLang="en-US" sz="2400" dirty="0">
                <a:solidFill>
                  <a:srgbClr val="2A4A75"/>
                </a:solidFill>
                <a:latin typeface="Arial" panose="020B0604020202020204"/>
                <a:ea typeface="华文楷体" panose="02010600040101010101" charset="-122"/>
                <a:cs typeface="Arial" panose="020B0604020202020204" pitchFamily="34" charset="0"/>
              </a:rPr>
              <a:t>好棒棒</a:t>
            </a:r>
            <a:r>
              <a:rPr lang="en-US" altLang="zh-TW" sz="2400" dirty="0">
                <a:solidFill>
                  <a:srgbClr val="2A4A75"/>
                </a:solidFill>
                <a:latin typeface="Arial" panose="020B0604020202020204"/>
                <a:ea typeface="华文楷体" panose="02010600040101010101" charset="-122"/>
                <a:cs typeface="Arial" panose="020B0604020202020204" pitchFamily="34" charset="0"/>
              </a:rPr>
              <a:t>”</a:t>
            </a:r>
            <a:endParaRPr lang="zh-TW" altLang="en-US" sz="2400" dirty="0">
              <a:solidFill>
                <a:srgbClr val="2A4A75"/>
              </a:solidFill>
              <a:latin typeface="Arial" panose="020B0604020202020204"/>
              <a:ea typeface="华文楷体" panose="02010600040101010101" charset="-122"/>
              <a:cs typeface="Arial" panose="020B0604020202020204" pitchFamily="34" charset="0"/>
            </a:endParaRPr>
          </a:p>
        </p:txBody>
      </p:sp>
      <p:sp>
        <p:nvSpPr>
          <p:cNvPr id="14362" name="向下箭號 91"/>
          <p:cNvSpPr/>
          <p:nvPr/>
        </p:nvSpPr>
        <p:spPr>
          <a:xfrm flipV="1">
            <a:off x="6921363" y="2839566"/>
            <a:ext cx="477301" cy="454434"/>
          </a:xfrm>
          <a:prstGeom prst="downArrow">
            <a:avLst/>
          </a:prstGeom>
          <a:solidFill>
            <a:srgbClr val="7D3C4A"/>
          </a:solidFill>
          <a:ln w="19050" cap="flat" cmpd="sng" algn="ctr">
            <a:solidFill>
              <a:srgbClr val="7D3C4A">
                <a:shade val="50000"/>
              </a:srgbClr>
            </a:solidFill>
            <a:prstDash val="soli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cxnSp>
        <p:nvCxnSpPr>
          <p:cNvPr id="14363" name="直線接點 92"/>
          <p:cNvCxnSpPr/>
          <p:nvPr/>
        </p:nvCxnSpPr>
        <p:spPr>
          <a:xfrm>
            <a:off x="995567" y="3591420"/>
            <a:ext cx="681369" cy="0"/>
          </a:xfrm>
          <a:prstGeom prst="line">
            <a:avLst/>
          </a:prstGeom>
          <a:noFill/>
          <a:ln w="57150" cap="flat" cmpd="sng" algn="ctr">
            <a:solidFill>
              <a:srgbClr val="00B050"/>
            </a:solidFill>
            <a:prstDash val="solid"/>
          </a:ln>
          <a:effectLst/>
        </p:spPr>
      </p:cxnSp>
      <p:cxnSp>
        <p:nvCxnSpPr>
          <p:cNvPr id="14364" name="直線接點 96"/>
          <p:cNvCxnSpPr/>
          <p:nvPr/>
        </p:nvCxnSpPr>
        <p:spPr>
          <a:xfrm>
            <a:off x="2243135" y="3610425"/>
            <a:ext cx="1523070" cy="0"/>
          </a:xfrm>
          <a:prstGeom prst="line">
            <a:avLst/>
          </a:prstGeom>
          <a:noFill/>
          <a:ln w="57150" cap="flat" cmpd="sng" algn="ctr">
            <a:solidFill>
              <a:srgbClr val="00B050"/>
            </a:solidFill>
            <a:prstDash val="solid"/>
          </a:ln>
          <a:effectLst/>
        </p:spPr>
      </p:cxnSp>
      <p:cxnSp>
        <p:nvCxnSpPr>
          <p:cNvPr id="14365" name="直線接點 99"/>
          <p:cNvCxnSpPr/>
          <p:nvPr/>
        </p:nvCxnSpPr>
        <p:spPr>
          <a:xfrm>
            <a:off x="5992311" y="3619201"/>
            <a:ext cx="665089" cy="0"/>
          </a:xfrm>
          <a:prstGeom prst="line">
            <a:avLst/>
          </a:prstGeom>
          <a:noFill/>
          <a:ln w="57150" cap="flat" cmpd="sng" algn="ctr">
            <a:solidFill>
              <a:srgbClr val="00B050"/>
            </a:solidFill>
            <a:prstDash val="solid"/>
          </a:ln>
          <a:effectLst/>
        </p:spPr>
      </p:cxnSp>
      <p:cxnSp>
        <p:nvCxnSpPr>
          <p:cNvPr id="14366" name="直線接點 101"/>
          <p:cNvCxnSpPr/>
          <p:nvPr/>
        </p:nvCxnSpPr>
        <p:spPr>
          <a:xfrm>
            <a:off x="7232391" y="3643564"/>
            <a:ext cx="332545" cy="0"/>
          </a:xfrm>
          <a:prstGeom prst="line">
            <a:avLst/>
          </a:prstGeom>
          <a:noFill/>
          <a:ln w="57150" cap="flat" cmpd="sng" algn="ctr">
            <a:solidFill>
              <a:srgbClr val="00B050"/>
            </a:solidFill>
            <a:prstDash val="solid"/>
          </a:ln>
          <a:effectLst/>
        </p:spPr>
      </p:cxnSp>
      <p:cxnSp>
        <p:nvCxnSpPr>
          <p:cNvPr id="14367" name="直線接點 102"/>
          <p:cNvCxnSpPr/>
          <p:nvPr/>
        </p:nvCxnSpPr>
        <p:spPr>
          <a:xfrm>
            <a:off x="8156683" y="3643564"/>
            <a:ext cx="665089" cy="0"/>
          </a:xfrm>
          <a:prstGeom prst="line">
            <a:avLst/>
          </a:prstGeom>
          <a:noFill/>
          <a:ln w="57150" cap="flat" cmpd="sng" algn="ctr">
            <a:solidFill>
              <a:srgbClr val="00B050"/>
            </a:solidFill>
            <a:prstDash val="solid"/>
          </a:ln>
          <a:effectLst/>
        </p:spPr>
      </p:cxnSp>
      <p:grpSp>
        <p:nvGrpSpPr>
          <p:cNvPr id="14368" name="群組 106"/>
          <p:cNvGrpSpPr/>
          <p:nvPr/>
        </p:nvGrpSpPr>
        <p:grpSpPr bwMode="auto">
          <a:xfrm>
            <a:off x="671404" y="5174927"/>
            <a:ext cx="3173419" cy="457065"/>
            <a:chOff x="467932" y="3914400"/>
            <a:chExt cx="2909888" cy="576263"/>
          </a:xfrm>
        </p:grpSpPr>
        <p:pic>
          <p:nvPicPr>
            <p:cNvPr id="1436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1" name="群組 106"/>
          <p:cNvGrpSpPr/>
          <p:nvPr/>
        </p:nvGrpSpPr>
        <p:grpSpPr bwMode="auto">
          <a:xfrm>
            <a:off x="5568892" y="5154787"/>
            <a:ext cx="3173419" cy="457065"/>
            <a:chOff x="467932" y="3914400"/>
            <a:chExt cx="2909888" cy="576263"/>
          </a:xfrm>
        </p:grpSpPr>
        <p:pic>
          <p:nvPicPr>
            <p:cNvPr id="1437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74" name="文本框 14373"/>
          <p:cNvSpPr txBox="1"/>
          <p:nvPr/>
        </p:nvSpPr>
        <p:spPr>
          <a:xfrm>
            <a:off x="3766206" y="2377076"/>
            <a:ext cx="1620957" cy="523220"/>
          </a:xfrm>
          <a:prstGeom prst="rect">
            <a:avLst/>
          </a:prstGeom>
          <a:noFill/>
        </p:spPr>
        <p:txBody>
          <a:bodyPr wrap="none" rtlCol="0">
            <a:spAutoFit/>
          </a:bodyPr>
          <a:lstStyle/>
          <a:p>
            <a:r>
              <a:rPr lang="zh-CN" altLang="en-US" sz="2800" dirty="0">
                <a:solidFill>
                  <a:srgbClr val="2A4A75"/>
                </a:solidFill>
                <a:latin typeface="Arial" panose="020B0604020202020204"/>
                <a:ea typeface="华文楷体" panose="02010600040101010101" charset="-122"/>
                <a:cs typeface="Arial" panose="020B0604020202020204" pitchFamily="34" charset="0"/>
              </a:rPr>
              <a:t>语音识别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3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3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3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3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3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3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3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3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3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3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3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3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3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3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35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3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35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35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35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35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35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436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3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436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3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14343" grpId="0" animBg="1"/>
      <p:bldP spid="14344" grpId="0" animBg="1"/>
      <p:bldP spid="14345" grpId="0" animBg="1"/>
      <p:bldP spid="14346" grpId="0" animBg="1"/>
      <p:bldP spid="14347" grpId="0" animBg="1"/>
      <p:bldP spid="14348" grpId="0" animBg="1"/>
      <p:bldP spid="14349" grpId="0" animBg="1"/>
      <p:bldP spid="14350" grpId="0" animBg="1"/>
      <p:bldP spid="14359" grpId="0"/>
      <p:bldP spid="14360" grpId="0" animBg="1"/>
      <p:bldP spid="14361" grpId="0"/>
      <p:bldP spid="14362"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80728"/>
            <a:ext cx="5400600" cy="369332"/>
          </a:xfrm>
          <a:prstGeom prst="rect">
            <a:avLst/>
          </a:prstGeom>
          <a:noFill/>
        </p:spPr>
        <p:txBody>
          <a:bodyPr wrap="square">
            <a:spAutoFit/>
          </a:bodyPr>
          <a:lstStyle/>
          <a:p>
            <a:pPr marR="0" lvl="0" algn="l" defTabSz="914400" rtl="0" eaLnBrk="1" fontAlgn="base" latinLnBrk="0" hangingPunct="1">
              <a:lnSpc>
                <a:spcPct val="100000"/>
              </a:lnSpc>
              <a:spcBef>
                <a:spcPts val="340"/>
              </a:spcBef>
              <a:spcAft>
                <a:spcPct val="0"/>
              </a:spcAft>
              <a:buClr>
                <a:srgbClr val="1C314E"/>
              </a:buClr>
              <a:buSzPct val="76000"/>
              <a:defRPr/>
            </a:pPr>
            <a:r>
              <a:rPr kumimoji="0" lang="zh-CN" altLang="en-US" b="1" i="0" u="none" strike="noStrike" kern="1200" cap="none" spc="0" normalizeH="0" baseline="0" noProof="0" dirty="0">
                <a:ln>
                  <a:noFill/>
                </a:ln>
                <a:solidFill>
                  <a:srgbClr val="000000"/>
                </a:solidFill>
                <a:effectLst/>
                <a:uLnTx/>
                <a:uFillTx/>
                <a:latin typeface="+mn-ea"/>
                <a:ea typeface="+mn-ea"/>
                <a:cs typeface="Arial" panose="020B0604020202020204" pitchFamily="34" charset="0"/>
              </a:rPr>
              <a:t>异步的序列到序列模式</a:t>
            </a:r>
            <a:r>
              <a:rPr kumimoji="0" lang="en-US" altLang="zh-CN" b="1" i="0" u="none" strike="noStrike" kern="1200" cap="none" spc="0" normalizeH="0" baseline="0" noProof="0" dirty="0">
                <a:ln>
                  <a:noFill/>
                </a:ln>
                <a:solidFill>
                  <a:srgbClr val="000000"/>
                </a:solidFill>
                <a:effectLst/>
                <a:uLnTx/>
                <a:uFillTx/>
                <a:latin typeface="+mn-ea"/>
                <a:ea typeface="+mn-ea"/>
                <a:cs typeface="Arial" panose="020B0604020202020204" pitchFamily="34" charset="0"/>
              </a:rPr>
              <a:t>——</a:t>
            </a:r>
            <a:r>
              <a:rPr kumimoji="0" lang="zh-CN" altLang="en-US" b="1" i="0" u="none" strike="noStrike" kern="1200" cap="none" spc="0" normalizeH="0" baseline="0" noProof="0" dirty="0">
                <a:ln>
                  <a:noFill/>
                </a:ln>
                <a:solidFill>
                  <a:srgbClr val="000000"/>
                </a:solidFill>
                <a:effectLst/>
                <a:uLnTx/>
                <a:uFillTx/>
                <a:latin typeface="+mn-ea"/>
                <a:ea typeface="+mn-ea"/>
                <a:cs typeface="Arial" panose="020B0604020202020204" pitchFamily="34" charset="0"/>
              </a:rPr>
              <a:t>机器翻译</a:t>
            </a:r>
          </a:p>
        </p:txBody>
      </p:sp>
      <p:grpSp>
        <p:nvGrpSpPr>
          <p:cNvPr id="4" name="群組 8"/>
          <p:cNvGrpSpPr/>
          <p:nvPr/>
        </p:nvGrpSpPr>
        <p:grpSpPr>
          <a:xfrm>
            <a:off x="3018777" y="4181454"/>
            <a:ext cx="461665" cy="1413164"/>
            <a:chOff x="2700170" y="5157068"/>
            <a:chExt cx="461665" cy="1413164"/>
          </a:xfrm>
        </p:grpSpPr>
        <p:sp>
          <p:nvSpPr>
            <p:cNvPr id="5" name="矩形 4"/>
            <p:cNvSpPr/>
            <p:nvPr/>
          </p:nvSpPr>
          <p:spPr>
            <a:xfrm>
              <a:off x="2750045" y="5231884"/>
              <a:ext cx="299260" cy="1271848"/>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sp>
          <p:nvSpPr>
            <p:cNvPr id="6" name="文字方塊 11"/>
            <p:cNvSpPr txBox="1"/>
            <p:nvPr/>
          </p:nvSpPr>
          <p:spPr>
            <a:xfrm rot="5400000">
              <a:off x="2224421" y="5632817"/>
              <a:ext cx="1413164" cy="461665"/>
            </a:xfrm>
            <a:prstGeom prst="rect">
              <a:avLst/>
            </a:prstGeom>
            <a:gradFill rotWithShape="1">
              <a:gsLst>
                <a:gs pos="0">
                  <a:srgbClr val="EB641B">
                    <a:tint val="45000"/>
                    <a:satMod val="200000"/>
                  </a:srgbClr>
                </a:gs>
                <a:gs pos="30000">
                  <a:srgbClr val="EB641B">
                    <a:tint val="61000"/>
                    <a:satMod val="200000"/>
                  </a:srgbClr>
                </a:gs>
                <a:gs pos="45000">
                  <a:srgbClr val="EB641B">
                    <a:tint val="66000"/>
                    <a:satMod val="200000"/>
                  </a:srgbClr>
                </a:gs>
                <a:gs pos="55000">
                  <a:srgbClr val="EB641B">
                    <a:tint val="66000"/>
                    <a:satMod val="200000"/>
                  </a:srgbClr>
                </a:gs>
                <a:gs pos="73000">
                  <a:srgbClr val="EB641B">
                    <a:tint val="61000"/>
                    <a:satMod val="200000"/>
                  </a:srgbClr>
                </a:gs>
                <a:gs pos="100000">
                  <a:srgbClr val="EB641B">
                    <a:tint val="45000"/>
                    <a:satMod val="200000"/>
                  </a:srgbClr>
                </a:gs>
              </a:gsLst>
              <a:lin ang="950000" scaled="1"/>
            </a:gradFill>
            <a:ln w="9525" cap="flat" cmpd="sng" algn="ctr">
              <a:solidFill>
                <a:srgbClr val="EB641B"/>
              </a:solidFill>
              <a:prstDash val="solid"/>
            </a:ln>
            <a:effectLst>
              <a:outerShdw blurRad="38100" dist="25400" dir="5400000" rotWithShape="0">
                <a:srgbClr val="000000">
                  <a:alpha val="40000"/>
                </a:srgbClr>
              </a:outerShdw>
            </a:effectLst>
          </p:spPr>
          <p:txBody>
            <a:bodyPr wrap="square" rtlCol="0">
              <a:spAutoFit/>
            </a:bodyPr>
            <a:lstStyle/>
            <a:p>
              <a:pPr algn="ctr">
                <a:defRPr/>
              </a:pPr>
              <a:r>
                <a:rPr lang="en-US" altLang="zh-TW" sz="2400" kern="0" dirty="0">
                  <a:solidFill>
                    <a:srgbClr val="2A4A75"/>
                  </a:solidFill>
                  <a:latin typeface="Times New Roman" panose="02020603050405020304"/>
                  <a:ea typeface="华文楷体" panose="02010600040101010101" charset="-122"/>
                </a:rPr>
                <a:t>learning</a:t>
              </a:r>
              <a:endParaRPr lang="zh-TW" altLang="en-US" sz="2400" kern="0" dirty="0">
                <a:solidFill>
                  <a:srgbClr val="2A4A75"/>
                </a:solidFill>
                <a:latin typeface="Times New Roman" panose="02020603050405020304"/>
                <a:ea typeface="华文楷体" panose="02010600040101010101" charset="-122"/>
              </a:endParaRPr>
            </a:p>
          </p:txBody>
        </p:sp>
      </p:grpSp>
      <p:grpSp>
        <p:nvGrpSpPr>
          <p:cNvPr id="7" name="群組 7"/>
          <p:cNvGrpSpPr/>
          <p:nvPr/>
        </p:nvGrpSpPr>
        <p:grpSpPr>
          <a:xfrm>
            <a:off x="2051721" y="4181455"/>
            <a:ext cx="461665" cy="1413164"/>
            <a:chOff x="1417239" y="5157069"/>
            <a:chExt cx="461665" cy="1413164"/>
          </a:xfrm>
        </p:grpSpPr>
        <p:sp>
          <p:nvSpPr>
            <p:cNvPr id="8" name="矩形 7"/>
            <p:cNvSpPr/>
            <p:nvPr/>
          </p:nvSpPr>
          <p:spPr>
            <a:xfrm>
              <a:off x="1467114" y="5231885"/>
              <a:ext cx="299260" cy="1271848"/>
            </a:xfrm>
            <a:prstGeom prst="rect">
              <a:avLst/>
            </a:prstGeom>
            <a:solidFill>
              <a:srgbClr val="1C314E"/>
            </a:solidFill>
            <a:ln w="19050" cap="flat" cmpd="sng" algn="ctr">
              <a:solidFill>
                <a:srgbClr val="1C314E">
                  <a:shade val="50000"/>
                </a:srgbClr>
              </a:solidFill>
              <a:prstDash val="solid"/>
            </a:ln>
            <a:effectLst/>
          </p:spPr>
          <p:txBody>
            <a:bodyPr rtlCol="0" anchor="ctr"/>
            <a:lstStyle/>
            <a:p>
              <a:pPr algn="ctr">
                <a:defRPr/>
              </a:pPr>
              <a:endParaRPr lang="zh-TW" altLang="en-US" kern="0" dirty="0">
                <a:solidFill>
                  <a:prstClr val="white"/>
                </a:solidFill>
                <a:latin typeface="Times New Roman" panose="02020603050405020304"/>
                <a:ea typeface="华文楷体" panose="02010600040101010101" charset="-122"/>
              </a:endParaRPr>
            </a:p>
          </p:txBody>
        </p:sp>
        <p:sp>
          <p:nvSpPr>
            <p:cNvPr id="9" name="文字方塊 5"/>
            <p:cNvSpPr txBox="1"/>
            <p:nvPr/>
          </p:nvSpPr>
          <p:spPr>
            <a:xfrm rot="5400000">
              <a:off x="941490" y="5632818"/>
              <a:ext cx="1413164" cy="461665"/>
            </a:xfrm>
            <a:prstGeom prst="rect">
              <a:avLst/>
            </a:prstGeom>
            <a:gradFill rotWithShape="1">
              <a:gsLst>
                <a:gs pos="0">
                  <a:srgbClr val="EB641B">
                    <a:tint val="45000"/>
                    <a:satMod val="200000"/>
                  </a:srgbClr>
                </a:gs>
                <a:gs pos="30000">
                  <a:srgbClr val="EB641B">
                    <a:tint val="61000"/>
                    <a:satMod val="200000"/>
                  </a:srgbClr>
                </a:gs>
                <a:gs pos="45000">
                  <a:srgbClr val="EB641B">
                    <a:tint val="66000"/>
                    <a:satMod val="200000"/>
                  </a:srgbClr>
                </a:gs>
                <a:gs pos="55000">
                  <a:srgbClr val="EB641B">
                    <a:tint val="66000"/>
                    <a:satMod val="200000"/>
                  </a:srgbClr>
                </a:gs>
                <a:gs pos="73000">
                  <a:srgbClr val="EB641B">
                    <a:tint val="61000"/>
                    <a:satMod val="200000"/>
                  </a:srgbClr>
                </a:gs>
                <a:gs pos="100000">
                  <a:srgbClr val="EB641B">
                    <a:tint val="45000"/>
                    <a:satMod val="200000"/>
                  </a:srgbClr>
                </a:gs>
              </a:gsLst>
              <a:lin ang="950000" scaled="1"/>
            </a:gradFill>
            <a:ln w="9525" cap="flat" cmpd="sng" algn="ctr">
              <a:solidFill>
                <a:srgbClr val="EB641B"/>
              </a:solidFill>
              <a:prstDash val="solid"/>
            </a:ln>
            <a:effectLst>
              <a:outerShdw blurRad="38100" dist="25400" dir="5400000" rotWithShape="0">
                <a:srgbClr val="000000">
                  <a:alpha val="40000"/>
                </a:srgbClr>
              </a:outerShdw>
            </a:effectLst>
          </p:spPr>
          <p:txBody>
            <a:bodyPr wrap="square" rtlCol="0">
              <a:spAutoFit/>
            </a:bodyPr>
            <a:lstStyle/>
            <a:p>
              <a:pPr algn="ctr">
                <a:defRPr/>
              </a:pPr>
              <a:r>
                <a:rPr lang="en-US" altLang="zh-TW" sz="2400" kern="0" dirty="0">
                  <a:solidFill>
                    <a:srgbClr val="2A4A75"/>
                  </a:solidFill>
                  <a:latin typeface="Times New Roman" panose="02020603050405020304"/>
                  <a:ea typeface="华文楷体" panose="02010600040101010101" charset="-122"/>
                </a:rPr>
                <a:t>machine</a:t>
              </a:r>
              <a:endParaRPr lang="zh-TW" altLang="en-US" sz="2400" kern="0" dirty="0">
                <a:solidFill>
                  <a:srgbClr val="2A4A75"/>
                </a:solidFill>
                <a:latin typeface="Times New Roman" panose="02020603050405020304"/>
                <a:ea typeface="华文楷体" panose="02010600040101010101" charset="-122"/>
              </a:endParaRPr>
            </a:p>
          </p:txBody>
        </p:sp>
      </p:grpSp>
      <p:sp>
        <p:nvSpPr>
          <p:cNvPr id="10" name="矩形 9"/>
          <p:cNvSpPr/>
          <p:nvPr/>
        </p:nvSpPr>
        <p:spPr>
          <a:xfrm>
            <a:off x="2051720" y="3272851"/>
            <a:ext cx="461666" cy="605813"/>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11" name="矩形 10"/>
          <p:cNvSpPr/>
          <p:nvPr/>
        </p:nvSpPr>
        <p:spPr>
          <a:xfrm>
            <a:off x="3010645" y="3272850"/>
            <a:ext cx="465153" cy="605814"/>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12" name="矩形 11"/>
          <p:cNvSpPr/>
          <p:nvPr/>
        </p:nvSpPr>
        <p:spPr>
          <a:xfrm>
            <a:off x="3973056" y="3272850"/>
            <a:ext cx="465153" cy="605814"/>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13" name="矩形 12"/>
          <p:cNvSpPr/>
          <p:nvPr/>
        </p:nvSpPr>
        <p:spPr>
          <a:xfrm>
            <a:off x="4935467" y="3272850"/>
            <a:ext cx="465153" cy="605814"/>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14" name="矩形 13"/>
          <p:cNvSpPr/>
          <p:nvPr/>
        </p:nvSpPr>
        <p:spPr>
          <a:xfrm>
            <a:off x="5897878" y="3272850"/>
            <a:ext cx="465153" cy="605814"/>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15" name="矩形 14"/>
          <p:cNvSpPr/>
          <p:nvPr/>
        </p:nvSpPr>
        <p:spPr>
          <a:xfrm>
            <a:off x="3024778" y="2237231"/>
            <a:ext cx="465153" cy="665474"/>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16" name="矩形 15"/>
          <p:cNvSpPr/>
          <p:nvPr/>
        </p:nvSpPr>
        <p:spPr>
          <a:xfrm>
            <a:off x="5892557" y="2224666"/>
            <a:ext cx="465153" cy="677590"/>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17" name="文字方塊 21"/>
          <p:cNvSpPr txBox="1"/>
          <p:nvPr/>
        </p:nvSpPr>
        <p:spPr>
          <a:xfrm>
            <a:off x="2943028" y="2340791"/>
            <a:ext cx="628650" cy="461665"/>
          </a:xfrm>
          <a:prstGeom prst="rect">
            <a:avLst/>
          </a:prstGeom>
          <a:noFill/>
        </p:spPr>
        <p:txBody>
          <a:bodyPr wrap="square" rtlCol="0">
            <a:spAutoFit/>
          </a:bodyPr>
          <a:lstStyle/>
          <a:p>
            <a:pPr algn="ctr"/>
            <a:r>
              <a:rPr lang="zh-CN" altLang="en-US" sz="2400" dirty="0">
                <a:solidFill>
                  <a:srgbClr val="2A4A75"/>
                </a:solidFill>
                <a:latin typeface="Arial" panose="020B0604020202020204"/>
                <a:ea typeface="华文楷体" panose="02010600040101010101" charset="-122"/>
                <a:cs typeface="Arial" panose="020B0604020202020204" pitchFamily="34" charset="0"/>
              </a:rPr>
              <a:t>机</a:t>
            </a:r>
            <a:endParaRPr lang="zh-TW" altLang="en-US" sz="2400" dirty="0">
              <a:solidFill>
                <a:srgbClr val="2A4A75"/>
              </a:solidFill>
              <a:latin typeface="Arial" panose="020B0604020202020204"/>
              <a:ea typeface="华文楷体" panose="02010600040101010101" charset="-122"/>
              <a:cs typeface="Arial" panose="020B0604020202020204" pitchFamily="34" charset="0"/>
            </a:endParaRPr>
          </a:p>
        </p:txBody>
      </p:sp>
      <p:sp>
        <p:nvSpPr>
          <p:cNvPr id="18" name="文字方塊 46"/>
          <p:cNvSpPr txBox="1"/>
          <p:nvPr/>
        </p:nvSpPr>
        <p:spPr>
          <a:xfrm>
            <a:off x="5797515" y="2340340"/>
            <a:ext cx="628650" cy="461665"/>
          </a:xfrm>
          <a:prstGeom prst="rect">
            <a:avLst/>
          </a:prstGeom>
          <a:noFill/>
        </p:spPr>
        <p:txBody>
          <a:bodyPr wrap="square" rtlCol="0">
            <a:spAutoFit/>
          </a:bodyPr>
          <a:lstStyle/>
          <a:p>
            <a:pPr algn="ctr"/>
            <a:r>
              <a:rPr lang="zh-CN" altLang="en-US" sz="2400" dirty="0">
                <a:solidFill>
                  <a:srgbClr val="2A4A75"/>
                </a:solidFill>
                <a:latin typeface="Arial" panose="020B0604020202020204"/>
                <a:ea typeface="华文楷体" panose="02010600040101010101" charset="-122"/>
                <a:cs typeface="Arial" panose="020B0604020202020204" pitchFamily="34" charset="0"/>
              </a:rPr>
              <a:t>习</a:t>
            </a:r>
            <a:endParaRPr lang="zh-TW" altLang="en-US" sz="2400" dirty="0">
              <a:solidFill>
                <a:srgbClr val="2A4A75"/>
              </a:solidFill>
              <a:latin typeface="Arial" panose="020B0604020202020204"/>
              <a:ea typeface="华文楷体" panose="02010600040101010101" charset="-122"/>
              <a:cs typeface="Arial" panose="020B0604020202020204" pitchFamily="34" charset="0"/>
            </a:endParaRPr>
          </a:p>
        </p:txBody>
      </p:sp>
      <p:cxnSp>
        <p:nvCxnSpPr>
          <p:cNvPr id="19" name="直線單箭頭接點 2047"/>
          <p:cNvCxnSpPr/>
          <p:nvPr/>
        </p:nvCxnSpPr>
        <p:spPr>
          <a:xfrm flipV="1">
            <a:off x="2297955" y="3868745"/>
            <a:ext cx="0" cy="312708"/>
          </a:xfrm>
          <a:prstGeom prst="straightConnector1">
            <a:avLst/>
          </a:prstGeom>
          <a:noFill/>
          <a:ln w="25400" cap="flat" cmpd="sng" algn="ctr">
            <a:solidFill>
              <a:srgbClr val="FF0000"/>
            </a:solidFill>
            <a:prstDash val="solid"/>
            <a:tailEnd type="triangle"/>
          </a:ln>
          <a:effectLst/>
        </p:spPr>
      </p:cxnSp>
      <p:cxnSp>
        <p:nvCxnSpPr>
          <p:cNvPr id="20" name="直線單箭頭接點 50"/>
          <p:cNvCxnSpPr/>
          <p:nvPr/>
        </p:nvCxnSpPr>
        <p:spPr>
          <a:xfrm flipV="1">
            <a:off x="3253307" y="3868745"/>
            <a:ext cx="0" cy="312708"/>
          </a:xfrm>
          <a:prstGeom prst="straightConnector1">
            <a:avLst/>
          </a:prstGeom>
          <a:noFill/>
          <a:ln w="25400" cap="flat" cmpd="sng" algn="ctr">
            <a:solidFill>
              <a:srgbClr val="FF0000"/>
            </a:solidFill>
            <a:prstDash val="solid"/>
            <a:tailEnd type="triangle"/>
          </a:ln>
          <a:effectLst/>
        </p:spPr>
      </p:cxnSp>
      <p:cxnSp>
        <p:nvCxnSpPr>
          <p:cNvPr id="21" name="直線單箭頭接點 51"/>
          <p:cNvCxnSpPr/>
          <p:nvPr/>
        </p:nvCxnSpPr>
        <p:spPr>
          <a:xfrm flipV="1">
            <a:off x="3262747" y="2941527"/>
            <a:ext cx="0" cy="312708"/>
          </a:xfrm>
          <a:prstGeom prst="straightConnector1">
            <a:avLst/>
          </a:prstGeom>
          <a:noFill/>
          <a:ln w="25400" cap="flat" cmpd="sng" algn="ctr">
            <a:solidFill>
              <a:srgbClr val="0000FF"/>
            </a:solidFill>
            <a:prstDash val="solid"/>
            <a:tailEnd type="triangle"/>
          </a:ln>
          <a:effectLst/>
        </p:spPr>
      </p:cxnSp>
      <p:grpSp>
        <p:nvGrpSpPr>
          <p:cNvPr id="22" name="群組 9"/>
          <p:cNvGrpSpPr/>
          <p:nvPr/>
        </p:nvGrpSpPr>
        <p:grpSpPr>
          <a:xfrm>
            <a:off x="3871630" y="2243213"/>
            <a:ext cx="628650" cy="1029120"/>
            <a:chOff x="3859511" y="3051365"/>
            <a:chExt cx="628650" cy="1029120"/>
          </a:xfrm>
        </p:grpSpPr>
        <p:sp>
          <p:nvSpPr>
            <p:cNvPr id="23" name="矩形 22"/>
            <p:cNvSpPr/>
            <p:nvPr/>
          </p:nvSpPr>
          <p:spPr>
            <a:xfrm>
              <a:off x="3941260" y="3051365"/>
              <a:ext cx="465153" cy="677590"/>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24" name="文字方塊 44"/>
            <p:cNvSpPr txBox="1"/>
            <p:nvPr/>
          </p:nvSpPr>
          <p:spPr>
            <a:xfrm>
              <a:off x="3859511" y="3171950"/>
              <a:ext cx="628650" cy="461665"/>
            </a:xfrm>
            <a:prstGeom prst="rect">
              <a:avLst/>
            </a:prstGeom>
            <a:noFill/>
          </p:spPr>
          <p:txBody>
            <a:bodyPr wrap="square" rtlCol="0">
              <a:spAutoFit/>
            </a:bodyPr>
            <a:lstStyle/>
            <a:p>
              <a:pPr algn="ctr">
                <a:defRPr/>
              </a:pPr>
              <a:r>
                <a:rPr lang="zh-TW" altLang="en-US" sz="2400" kern="0" dirty="0">
                  <a:solidFill>
                    <a:srgbClr val="2A4A75"/>
                  </a:solidFill>
                  <a:latin typeface="Arial" panose="020B0604020202020204"/>
                  <a:ea typeface="华文楷体" panose="02010600040101010101" charset="-122"/>
                  <a:cs typeface="Arial" panose="020B0604020202020204" pitchFamily="34" charset="0"/>
                </a:rPr>
                <a:t>器</a:t>
              </a:r>
            </a:p>
          </p:txBody>
        </p:sp>
        <p:cxnSp>
          <p:nvCxnSpPr>
            <p:cNvPr id="25" name="直線單箭頭接點 52"/>
            <p:cNvCxnSpPr/>
            <p:nvPr/>
          </p:nvCxnSpPr>
          <p:spPr>
            <a:xfrm flipV="1">
              <a:off x="4179230" y="3767777"/>
              <a:ext cx="0" cy="312708"/>
            </a:xfrm>
            <a:prstGeom prst="straightConnector1">
              <a:avLst/>
            </a:prstGeom>
            <a:noFill/>
            <a:ln w="25400" cap="flat" cmpd="sng" algn="ctr">
              <a:solidFill>
                <a:srgbClr val="0000FF"/>
              </a:solidFill>
              <a:prstDash val="solid"/>
              <a:tailEnd type="triangle"/>
            </a:ln>
            <a:effectLst/>
          </p:spPr>
        </p:cxnSp>
      </p:grpSp>
      <p:grpSp>
        <p:nvGrpSpPr>
          <p:cNvPr id="26" name="群組 12"/>
          <p:cNvGrpSpPr/>
          <p:nvPr/>
        </p:nvGrpSpPr>
        <p:grpSpPr>
          <a:xfrm>
            <a:off x="4827231" y="2204864"/>
            <a:ext cx="628650" cy="1012422"/>
            <a:chOff x="4815276" y="3051365"/>
            <a:chExt cx="628650" cy="1012422"/>
          </a:xfrm>
        </p:grpSpPr>
        <p:sp>
          <p:nvSpPr>
            <p:cNvPr id="27" name="矩形 26"/>
            <p:cNvSpPr/>
            <p:nvPr/>
          </p:nvSpPr>
          <p:spPr>
            <a:xfrm>
              <a:off x="4903671" y="3051365"/>
              <a:ext cx="465153" cy="677590"/>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28" name="文字方塊 45"/>
            <p:cNvSpPr txBox="1"/>
            <p:nvPr/>
          </p:nvSpPr>
          <p:spPr>
            <a:xfrm>
              <a:off x="4815276" y="3167039"/>
              <a:ext cx="628650" cy="461665"/>
            </a:xfrm>
            <a:prstGeom prst="rect">
              <a:avLst/>
            </a:prstGeom>
            <a:noFill/>
          </p:spPr>
          <p:txBody>
            <a:bodyPr wrap="square" rtlCol="0">
              <a:spAutoFit/>
            </a:bodyPr>
            <a:lstStyle/>
            <a:p>
              <a:pPr algn="ctr">
                <a:defRPr/>
              </a:pPr>
              <a:r>
                <a:rPr lang="zh-CN" altLang="en-US" sz="2400" kern="0" dirty="0">
                  <a:solidFill>
                    <a:srgbClr val="2A4A75"/>
                  </a:solidFill>
                  <a:latin typeface="Arial" panose="020B0604020202020204"/>
                  <a:ea typeface="华文楷体" panose="02010600040101010101" charset="-122"/>
                  <a:cs typeface="Arial" panose="020B0604020202020204" pitchFamily="34" charset="0"/>
                </a:rPr>
                <a:t>学</a:t>
              </a:r>
              <a:endParaRPr lang="zh-TW" altLang="en-US" sz="2400" kern="0" dirty="0">
                <a:solidFill>
                  <a:srgbClr val="2A4A75"/>
                </a:solidFill>
                <a:latin typeface="Arial" panose="020B0604020202020204"/>
                <a:ea typeface="华文楷体" panose="02010600040101010101" charset="-122"/>
                <a:cs typeface="Arial" panose="020B0604020202020204" pitchFamily="34" charset="0"/>
              </a:endParaRPr>
            </a:p>
          </p:txBody>
        </p:sp>
        <p:cxnSp>
          <p:nvCxnSpPr>
            <p:cNvPr id="29" name="直線單箭頭接點 53"/>
            <p:cNvCxnSpPr/>
            <p:nvPr/>
          </p:nvCxnSpPr>
          <p:spPr>
            <a:xfrm flipV="1">
              <a:off x="5141641" y="3751079"/>
              <a:ext cx="0" cy="312708"/>
            </a:xfrm>
            <a:prstGeom prst="straightConnector1">
              <a:avLst/>
            </a:prstGeom>
            <a:noFill/>
            <a:ln w="25400" cap="flat" cmpd="sng" algn="ctr">
              <a:solidFill>
                <a:srgbClr val="0000FF"/>
              </a:solidFill>
              <a:prstDash val="solid"/>
              <a:tailEnd type="triangle"/>
            </a:ln>
            <a:effectLst/>
          </p:spPr>
        </p:cxnSp>
      </p:grpSp>
      <p:cxnSp>
        <p:nvCxnSpPr>
          <p:cNvPr id="30" name="直線單箭頭接點 54"/>
          <p:cNvCxnSpPr/>
          <p:nvPr/>
        </p:nvCxnSpPr>
        <p:spPr>
          <a:xfrm flipV="1">
            <a:off x="6143379" y="2941078"/>
            <a:ext cx="0" cy="312708"/>
          </a:xfrm>
          <a:prstGeom prst="straightConnector1">
            <a:avLst/>
          </a:prstGeom>
          <a:noFill/>
          <a:ln w="25400" cap="flat" cmpd="sng" algn="ctr">
            <a:solidFill>
              <a:srgbClr val="0000FF"/>
            </a:solidFill>
            <a:prstDash val="solid"/>
            <a:tailEnd type="triangle"/>
          </a:ln>
          <a:effectLst/>
        </p:spPr>
      </p:cxnSp>
      <p:cxnSp>
        <p:nvCxnSpPr>
          <p:cNvPr id="31" name="直線單箭頭接點 56"/>
          <p:cNvCxnSpPr/>
          <p:nvPr/>
        </p:nvCxnSpPr>
        <p:spPr>
          <a:xfrm>
            <a:off x="2531686" y="3559291"/>
            <a:ext cx="478958" cy="0"/>
          </a:xfrm>
          <a:prstGeom prst="straightConnector1">
            <a:avLst/>
          </a:prstGeom>
          <a:noFill/>
          <a:ln w="25400" cap="flat" cmpd="sng" algn="ctr">
            <a:solidFill>
              <a:srgbClr val="00B050"/>
            </a:solidFill>
            <a:prstDash val="solid"/>
            <a:tailEnd type="triangle"/>
          </a:ln>
          <a:effectLst/>
        </p:spPr>
      </p:cxnSp>
      <p:cxnSp>
        <p:nvCxnSpPr>
          <p:cNvPr id="14336" name="直線單箭頭接點 58"/>
          <p:cNvCxnSpPr/>
          <p:nvPr/>
        </p:nvCxnSpPr>
        <p:spPr>
          <a:xfrm>
            <a:off x="3482107" y="3562066"/>
            <a:ext cx="478958" cy="0"/>
          </a:xfrm>
          <a:prstGeom prst="straightConnector1">
            <a:avLst/>
          </a:prstGeom>
          <a:noFill/>
          <a:ln w="38100" cap="flat" cmpd="sng" algn="ctr">
            <a:solidFill>
              <a:srgbClr val="FFC000"/>
            </a:solidFill>
            <a:prstDash val="solid"/>
            <a:tailEnd type="triangle"/>
          </a:ln>
          <a:effectLst/>
        </p:spPr>
      </p:cxnSp>
      <p:cxnSp>
        <p:nvCxnSpPr>
          <p:cNvPr id="14337" name="直線單箭頭接點 59"/>
          <p:cNvCxnSpPr/>
          <p:nvPr/>
        </p:nvCxnSpPr>
        <p:spPr>
          <a:xfrm>
            <a:off x="4449153" y="3564841"/>
            <a:ext cx="478958" cy="0"/>
          </a:xfrm>
          <a:prstGeom prst="straightConnector1">
            <a:avLst/>
          </a:prstGeom>
          <a:noFill/>
          <a:ln w="38100" cap="flat" cmpd="sng" algn="ctr">
            <a:solidFill>
              <a:srgbClr val="FFC000"/>
            </a:solidFill>
            <a:prstDash val="solid"/>
            <a:tailEnd type="triangle"/>
          </a:ln>
          <a:effectLst/>
        </p:spPr>
      </p:cxnSp>
      <p:cxnSp>
        <p:nvCxnSpPr>
          <p:cNvPr id="14338" name="直線單箭頭接點 60"/>
          <p:cNvCxnSpPr/>
          <p:nvPr/>
        </p:nvCxnSpPr>
        <p:spPr>
          <a:xfrm>
            <a:off x="5399567" y="3567616"/>
            <a:ext cx="478958" cy="0"/>
          </a:xfrm>
          <a:prstGeom prst="straightConnector1">
            <a:avLst/>
          </a:prstGeom>
          <a:noFill/>
          <a:ln w="38100" cap="flat" cmpd="sng" algn="ctr">
            <a:solidFill>
              <a:srgbClr val="FFC000"/>
            </a:solidFill>
            <a:prstDash val="solid"/>
            <a:tailEnd type="triangle"/>
          </a:ln>
          <a:effectLst/>
        </p:spPr>
      </p:cxnSp>
      <p:sp>
        <p:nvSpPr>
          <p:cNvPr id="14340" name="矩形 14339"/>
          <p:cNvSpPr/>
          <p:nvPr/>
        </p:nvSpPr>
        <p:spPr>
          <a:xfrm>
            <a:off x="6888859" y="3272850"/>
            <a:ext cx="465153" cy="605814"/>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14341" name="矩形 14340"/>
          <p:cNvSpPr/>
          <p:nvPr/>
        </p:nvSpPr>
        <p:spPr>
          <a:xfrm>
            <a:off x="6854042" y="2236782"/>
            <a:ext cx="465153" cy="665474"/>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algn="ctr">
              <a:defRPr/>
            </a:pPr>
            <a:endParaRPr lang="zh-TW" altLang="en-US" kern="0" dirty="0">
              <a:solidFill>
                <a:srgbClr val="2A4A75"/>
              </a:solidFill>
              <a:latin typeface="Times New Roman" panose="02020603050405020304"/>
              <a:ea typeface="华文楷体" panose="02010600040101010101" charset="-122"/>
            </a:endParaRPr>
          </a:p>
        </p:txBody>
      </p:sp>
      <p:sp>
        <p:nvSpPr>
          <p:cNvPr id="14342" name="文字方塊 43"/>
          <p:cNvSpPr txBox="1"/>
          <p:nvPr/>
        </p:nvSpPr>
        <p:spPr>
          <a:xfrm>
            <a:off x="6759000" y="2340340"/>
            <a:ext cx="628650" cy="461665"/>
          </a:xfrm>
          <a:prstGeom prst="rect">
            <a:avLst/>
          </a:prstGeom>
          <a:noFill/>
        </p:spPr>
        <p:txBody>
          <a:bodyPr wrap="square" rtlCol="0">
            <a:spAutoFit/>
          </a:bodyPr>
          <a:lstStyle/>
          <a:p>
            <a:pPr algn="ctr"/>
            <a:r>
              <a:rPr lang="zh-CN" altLang="en-US" sz="2400" dirty="0">
                <a:solidFill>
                  <a:srgbClr val="2A4A75"/>
                </a:solidFill>
                <a:latin typeface="Arial" panose="020B0604020202020204"/>
                <a:ea typeface="华文楷体" panose="02010600040101010101" charset="-122"/>
                <a:cs typeface="Arial" panose="020B0604020202020204" pitchFamily="34" charset="0"/>
              </a:rPr>
              <a:t>。</a:t>
            </a:r>
            <a:endParaRPr lang="zh-TW" altLang="en-US" sz="2400" dirty="0">
              <a:solidFill>
                <a:srgbClr val="2A4A75"/>
              </a:solidFill>
              <a:latin typeface="Arial" panose="020B0604020202020204"/>
              <a:ea typeface="华文楷体" panose="02010600040101010101" charset="-122"/>
              <a:cs typeface="Arial" panose="020B0604020202020204" pitchFamily="34" charset="0"/>
            </a:endParaRPr>
          </a:p>
        </p:txBody>
      </p:sp>
      <p:cxnSp>
        <p:nvCxnSpPr>
          <p:cNvPr id="14343" name="直線單箭頭接點 47"/>
          <p:cNvCxnSpPr/>
          <p:nvPr/>
        </p:nvCxnSpPr>
        <p:spPr>
          <a:xfrm flipV="1">
            <a:off x="7092011" y="2924380"/>
            <a:ext cx="0" cy="312708"/>
          </a:xfrm>
          <a:prstGeom prst="straightConnector1">
            <a:avLst/>
          </a:prstGeom>
          <a:noFill/>
          <a:ln w="25400" cap="flat" cmpd="sng" algn="ctr">
            <a:solidFill>
              <a:srgbClr val="0000FF"/>
            </a:solidFill>
            <a:prstDash val="solid"/>
            <a:tailEnd type="triangle"/>
          </a:ln>
          <a:effectLst/>
        </p:spPr>
      </p:cxnSp>
      <p:cxnSp>
        <p:nvCxnSpPr>
          <p:cNvPr id="14344" name="直線單箭頭接點 48"/>
          <p:cNvCxnSpPr/>
          <p:nvPr/>
        </p:nvCxnSpPr>
        <p:spPr>
          <a:xfrm>
            <a:off x="6390548" y="3567616"/>
            <a:ext cx="478958" cy="0"/>
          </a:xfrm>
          <a:prstGeom prst="straightConnector1">
            <a:avLst/>
          </a:prstGeom>
          <a:noFill/>
          <a:ln w="38100" cap="flat" cmpd="sng" algn="ctr">
            <a:solidFill>
              <a:srgbClr val="FFC000"/>
            </a:solidFill>
            <a:prstDash val="solid"/>
            <a:tailEnd type="triangle"/>
          </a:ln>
          <a:effectLst/>
        </p:spPr>
      </p:cxnSp>
      <p:sp>
        <p:nvSpPr>
          <p:cNvPr id="14345" name="手繪多邊形 6"/>
          <p:cNvSpPr/>
          <p:nvPr/>
        </p:nvSpPr>
        <p:spPr>
          <a:xfrm>
            <a:off x="3458971" y="2582499"/>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cap="flat" cmpd="sng" algn="ctr">
            <a:solidFill>
              <a:srgbClr val="2A4A75"/>
            </a:solidFill>
            <a:prstDash val="solid"/>
            <a:headEnd type="none" w="med" len="med"/>
            <a:tailEnd type="triangle" w="med" len="me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6" name="手繪多邊形 88"/>
          <p:cNvSpPr/>
          <p:nvPr/>
        </p:nvSpPr>
        <p:spPr>
          <a:xfrm>
            <a:off x="4429049" y="2563461"/>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cap="flat" cmpd="sng" algn="ctr">
            <a:solidFill>
              <a:srgbClr val="2A4A75"/>
            </a:solidFill>
            <a:prstDash val="solid"/>
            <a:headEnd type="none" w="med" len="med"/>
            <a:tailEnd type="triangle" w="med" len="me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7" name="手繪多邊形 89"/>
          <p:cNvSpPr/>
          <p:nvPr/>
        </p:nvSpPr>
        <p:spPr>
          <a:xfrm>
            <a:off x="5400429" y="2582499"/>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cap="flat" cmpd="sng" algn="ctr">
            <a:solidFill>
              <a:srgbClr val="2A4A75"/>
            </a:solidFill>
            <a:prstDash val="solid"/>
            <a:headEnd type="none" w="med" len="med"/>
            <a:tailEnd type="triangle" w="med" len="me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
        <p:nvSpPr>
          <p:cNvPr id="14348" name="手繪多邊形 90"/>
          <p:cNvSpPr/>
          <p:nvPr/>
        </p:nvSpPr>
        <p:spPr>
          <a:xfrm>
            <a:off x="6371895" y="2540119"/>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cap="flat" cmpd="sng" algn="ctr">
            <a:solidFill>
              <a:srgbClr val="2A4A75"/>
            </a:solidFill>
            <a:prstDash val="solid"/>
            <a:headEnd type="none" w="med" len="med"/>
            <a:tailEnd type="triangle" w="med" len="med"/>
          </a:ln>
          <a:effectLst/>
        </p:spPr>
        <p:txBody>
          <a:bodyPr rtlCol="0" anchor="ctr"/>
          <a:lstStyle/>
          <a:p>
            <a:pPr algn="ctr">
              <a:defRPr/>
            </a:pPr>
            <a:endParaRPr lang="zh-TW" altLang="en-US" kern="0">
              <a:solidFill>
                <a:prstClr val="white"/>
              </a:solidFill>
              <a:latin typeface="Times New Roman" panose="02020603050405020304"/>
              <a:ea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3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3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3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3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3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p:bldP spid="18" grpId="0"/>
      <p:bldP spid="14340" grpId="0" animBg="1"/>
      <p:bldP spid="14341" grpId="0" animBg="1"/>
      <p:bldP spid="14342" grpId="0"/>
      <p:bldP spid="14345" grpId="0" animBg="1"/>
      <p:bldP spid="14346" grpId="0" animBg="1"/>
      <p:bldP spid="14347" grpId="0" animBg="1"/>
      <p:bldP spid="1434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80728"/>
            <a:ext cx="5400600" cy="369332"/>
          </a:xfrm>
          <a:prstGeom prst="rect">
            <a:avLst/>
          </a:prstGeom>
          <a:noFill/>
        </p:spPr>
        <p:txBody>
          <a:bodyPr wrap="square">
            <a:spAutoFit/>
          </a:bodyPr>
          <a:lstStyle/>
          <a:p>
            <a:pPr marL="0" marR="0" lvl="0" indent="0" algn="l" defTabSz="914400" rtl="0" eaLnBrk="1" fontAlgn="base" latinLnBrk="0" hangingPunct="1">
              <a:lnSpc>
                <a:spcPct val="100000"/>
              </a:lnSpc>
              <a:spcBef>
                <a:spcPts val="340"/>
              </a:spcBef>
              <a:spcAft>
                <a:spcPct val="0"/>
              </a:spcAft>
              <a:buClr>
                <a:srgbClr val="1C314E"/>
              </a:buClr>
              <a:buSzPct val="76000"/>
              <a:buFontTx/>
              <a:buNone/>
              <a:defRPr/>
            </a:pPr>
            <a:r>
              <a:rPr lang="zh-CN" altLang="en-US" b="1" dirty="0">
                <a:solidFill>
                  <a:srgbClr val="000000"/>
                </a:solidFill>
                <a:latin typeface="宋体" panose="02010600030101010101" pitchFamily="2" charset="-122"/>
                <a:cs typeface="Arial" panose="020B0604020202020204" pitchFamily="34" charset="0"/>
              </a:rPr>
              <a:t>搭建循环神经网络</a:t>
            </a:r>
            <a:r>
              <a:rPr lang="en-US" altLang="zh-CN" b="1" dirty="0">
                <a:solidFill>
                  <a:srgbClr val="000000"/>
                </a:solidFill>
                <a:latin typeface="宋体" panose="02010600030101010101" pitchFamily="2" charset="-122"/>
                <a:cs typeface="Arial" panose="020B0604020202020204" pitchFamily="34" charset="0"/>
              </a:rPr>
              <a:t>RNN</a:t>
            </a:r>
            <a:endPar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14349" name="文本框 14348"/>
          <p:cNvSpPr txBox="1"/>
          <p:nvPr/>
        </p:nvSpPr>
        <p:spPr>
          <a:xfrm>
            <a:off x="755576" y="1556792"/>
            <a:ext cx="6408266" cy="3315267"/>
          </a:xfrm>
          <a:prstGeom prst="rect">
            <a:avLst/>
          </a:prstGeom>
          <a:noFill/>
        </p:spPr>
        <p:txBody>
          <a:bodyPr wrap="square">
            <a:spAutoFit/>
          </a:bodyPr>
          <a:lstStyle/>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import </a:t>
            </a:r>
            <a:r>
              <a:rPr lang="en-US" altLang="zh-CN" sz="1600" dirty="0" err="1">
                <a:solidFill>
                  <a:srgbClr val="000000"/>
                </a:solidFill>
                <a:latin typeface="Arial" panose="020B0604020202020204"/>
                <a:ea typeface="微软雅黑" panose="020B0503020204020204" pitchFamily="34" charset="-122"/>
              </a:rPr>
              <a:t>torch.nn</a:t>
            </a:r>
            <a:r>
              <a:rPr lang="en-US" altLang="zh-CN" sz="1600" dirty="0">
                <a:solidFill>
                  <a:srgbClr val="000000"/>
                </a:solidFill>
                <a:latin typeface="Arial" panose="020B0604020202020204"/>
                <a:ea typeface="微软雅黑" panose="020B0503020204020204" pitchFamily="34" charset="-122"/>
              </a:rPr>
              <a:t> as </a:t>
            </a:r>
            <a:r>
              <a:rPr lang="en-US" altLang="zh-CN" sz="1600" dirty="0" err="1">
                <a:solidFill>
                  <a:srgbClr val="000000"/>
                </a:solidFill>
                <a:latin typeface="Arial" panose="020B0604020202020204"/>
                <a:ea typeface="微软雅黑" panose="020B0503020204020204" pitchFamily="34" charset="-122"/>
              </a:rPr>
              <a:t>nn</a:t>
            </a:r>
            <a:endParaRPr lang="en-US" altLang="zh-CN" sz="1600" dirty="0">
              <a:solidFill>
                <a:srgbClr val="000000"/>
              </a:solidFill>
              <a:latin typeface="Arial" panose="020B0604020202020204"/>
              <a:ea typeface="微软雅黑" panose="020B0503020204020204" pitchFamily="34" charset="-122"/>
            </a:endParaRPr>
          </a:p>
          <a:p>
            <a:pPr eaLnBrk="1" fontAlgn="auto" hangingPunct="1">
              <a:lnSpc>
                <a:spcPct val="120000"/>
              </a:lnSpc>
              <a:spcBef>
                <a:spcPts val="0"/>
              </a:spcBef>
              <a:spcAft>
                <a:spcPts val="0"/>
              </a:spcAft>
            </a:pPr>
            <a:endParaRPr lang="en-US" altLang="zh-CN" sz="1600" dirty="0">
              <a:solidFill>
                <a:srgbClr val="000000"/>
              </a:solidFill>
              <a:latin typeface="Arial" panose="020B0604020202020204"/>
              <a:ea typeface="微软雅黑" panose="020B0503020204020204" pitchFamily="34" charset="-122"/>
            </a:endParaRP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class RNN(</a:t>
            </a:r>
            <a:r>
              <a:rPr lang="en-US" altLang="zh-CN" sz="1600" dirty="0" err="1">
                <a:solidFill>
                  <a:srgbClr val="000000"/>
                </a:solidFill>
                <a:latin typeface="Arial" panose="020B0604020202020204"/>
                <a:ea typeface="微软雅黑" panose="020B0503020204020204" pitchFamily="34" charset="-122"/>
              </a:rPr>
              <a:t>nn.Module</a:t>
            </a:r>
            <a:r>
              <a:rPr lang="en-US" altLang="zh-CN" sz="1600" dirty="0">
                <a:solidFill>
                  <a:srgbClr val="000000"/>
                </a:solidFill>
                <a:latin typeface="Arial" panose="020B0604020202020204"/>
                <a:ea typeface="微软雅黑" panose="020B0503020204020204" pitchFamily="34" charset="-122"/>
              </a:rPr>
              <a:t>):</a:t>
            </a: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def __</a:t>
            </a:r>
            <a:r>
              <a:rPr lang="en-US" altLang="zh-CN" sz="1600" dirty="0" err="1">
                <a:solidFill>
                  <a:srgbClr val="000000"/>
                </a:solidFill>
                <a:latin typeface="Arial" panose="020B0604020202020204"/>
                <a:ea typeface="微软雅黑" panose="020B0503020204020204" pitchFamily="34" charset="-122"/>
              </a:rPr>
              <a:t>init</a:t>
            </a:r>
            <a:r>
              <a:rPr lang="en-US" altLang="zh-CN" sz="1600" dirty="0">
                <a:solidFill>
                  <a:srgbClr val="000000"/>
                </a:solidFill>
                <a:latin typeface="Arial" panose="020B0604020202020204"/>
                <a:ea typeface="微软雅黑" panose="020B0503020204020204" pitchFamily="34" charset="-122"/>
              </a:rPr>
              <a:t>__(self, </a:t>
            </a:r>
            <a:r>
              <a:rPr lang="en-US" altLang="zh-CN" sz="1600" dirty="0" err="1">
                <a:solidFill>
                  <a:srgbClr val="000000"/>
                </a:solidFill>
                <a:latin typeface="Arial" panose="020B0604020202020204"/>
                <a:ea typeface="微软雅黑" panose="020B0503020204020204" pitchFamily="34" charset="-122"/>
              </a:rPr>
              <a:t>input_size</a:t>
            </a:r>
            <a:r>
              <a:rPr lang="en-US" altLang="zh-CN" sz="1600" dirty="0">
                <a:solidFill>
                  <a:srgbClr val="000000"/>
                </a:solidFill>
                <a:latin typeface="Arial" panose="020B0604020202020204"/>
                <a:ea typeface="微软雅黑" panose="020B0503020204020204" pitchFamily="34" charset="-122"/>
              </a:rPr>
              <a:t>, </a:t>
            </a:r>
            <a:r>
              <a:rPr lang="en-US" altLang="zh-CN" sz="1600" dirty="0" err="1">
                <a:solidFill>
                  <a:srgbClr val="000000"/>
                </a:solidFill>
                <a:latin typeface="Arial" panose="020B0604020202020204"/>
                <a:ea typeface="微软雅黑" panose="020B0503020204020204" pitchFamily="34" charset="-122"/>
              </a:rPr>
              <a:t>hidden_size</a:t>
            </a:r>
            <a:r>
              <a:rPr lang="en-US" altLang="zh-CN" sz="1600" dirty="0">
                <a:solidFill>
                  <a:srgbClr val="000000"/>
                </a:solidFill>
                <a:latin typeface="Arial" panose="020B0604020202020204"/>
                <a:ea typeface="微软雅黑" panose="020B0503020204020204" pitchFamily="34" charset="-122"/>
              </a:rPr>
              <a:t>, </a:t>
            </a:r>
            <a:r>
              <a:rPr lang="en-US" altLang="zh-CN" sz="1600" dirty="0" err="1">
                <a:solidFill>
                  <a:srgbClr val="000000"/>
                </a:solidFill>
                <a:latin typeface="Arial" panose="020B0604020202020204"/>
                <a:ea typeface="微软雅黑" panose="020B0503020204020204" pitchFamily="34" charset="-122"/>
              </a:rPr>
              <a:t>output_size</a:t>
            </a:r>
            <a:r>
              <a:rPr lang="en-US" altLang="zh-CN" sz="1600" dirty="0">
                <a:solidFill>
                  <a:srgbClr val="000000"/>
                </a:solidFill>
                <a:latin typeface="Arial" panose="020B0604020202020204"/>
                <a:ea typeface="微软雅黑" panose="020B0503020204020204" pitchFamily="34" charset="-122"/>
              </a:rPr>
              <a:t>):</a:t>
            </a: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super(RNN, self).__</a:t>
            </a:r>
            <a:r>
              <a:rPr lang="en-US" altLang="zh-CN" sz="1600" dirty="0" err="1">
                <a:solidFill>
                  <a:srgbClr val="000000"/>
                </a:solidFill>
                <a:latin typeface="Arial" panose="020B0604020202020204"/>
                <a:ea typeface="微软雅黑" panose="020B0503020204020204" pitchFamily="34" charset="-122"/>
              </a:rPr>
              <a:t>init</a:t>
            </a:r>
            <a:r>
              <a:rPr lang="en-US" altLang="zh-CN" sz="1600" dirty="0">
                <a:solidFill>
                  <a:srgbClr val="000000"/>
                </a:solidFill>
                <a:latin typeface="Arial" panose="020B0604020202020204"/>
                <a:ea typeface="微软雅黑" panose="020B0503020204020204" pitchFamily="34" charset="-122"/>
              </a:rPr>
              <a:t>__()</a:t>
            </a:r>
          </a:p>
          <a:p>
            <a:pPr eaLnBrk="1" fontAlgn="auto" hangingPunct="1">
              <a:lnSpc>
                <a:spcPct val="120000"/>
              </a:lnSpc>
              <a:spcBef>
                <a:spcPts val="0"/>
              </a:spcBef>
              <a:spcAft>
                <a:spcPts val="0"/>
              </a:spcAft>
            </a:pPr>
            <a:endParaRPr lang="en-US" altLang="zh-CN" sz="1600" dirty="0">
              <a:solidFill>
                <a:srgbClr val="000000"/>
              </a:solidFill>
              <a:latin typeface="Arial" panose="020B0604020202020204"/>
              <a:ea typeface="微软雅黑" panose="020B0503020204020204" pitchFamily="34" charset="-122"/>
            </a:endParaRP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a:t>
            </a:r>
            <a:r>
              <a:rPr lang="en-US" altLang="zh-CN" sz="1600" dirty="0" err="1">
                <a:solidFill>
                  <a:srgbClr val="000000"/>
                </a:solidFill>
                <a:latin typeface="Arial" panose="020B0604020202020204"/>
                <a:ea typeface="微软雅黑" panose="020B0503020204020204" pitchFamily="34" charset="-122"/>
              </a:rPr>
              <a:t>self.hidden_size</a:t>
            </a:r>
            <a:r>
              <a:rPr lang="en-US" altLang="zh-CN" sz="1600" dirty="0">
                <a:solidFill>
                  <a:srgbClr val="000000"/>
                </a:solidFill>
                <a:latin typeface="Arial" panose="020B0604020202020204"/>
                <a:ea typeface="微软雅黑" panose="020B0503020204020204" pitchFamily="34" charset="-122"/>
              </a:rPr>
              <a:t> = </a:t>
            </a:r>
            <a:r>
              <a:rPr lang="en-US" altLang="zh-CN" sz="1600" dirty="0" err="1">
                <a:solidFill>
                  <a:srgbClr val="000000"/>
                </a:solidFill>
                <a:latin typeface="Arial" panose="020B0604020202020204"/>
                <a:ea typeface="微软雅黑" panose="020B0503020204020204" pitchFamily="34" charset="-122"/>
              </a:rPr>
              <a:t>hidden_size</a:t>
            </a:r>
            <a:endParaRPr lang="en-US" altLang="zh-CN" sz="1600" dirty="0">
              <a:solidFill>
                <a:srgbClr val="000000"/>
              </a:solidFill>
              <a:latin typeface="Arial" panose="020B0604020202020204"/>
              <a:ea typeface="微软雅黑" panose="020B0503020204020204" pitchFamily="34" charset="-122"/>
            </a:endParaRPr>
          </a:p>
          <a:p>
            <a:pPr eaLnBrk="1" fontAlgn="auto" hangingPunct="1">
              <a:lnSpc>
                <a:spcPct val="120000"/>
              </a:lnSpc>
              <a:spcBef>
                <a:spcPts val="0"/>
              </a:spcBef>
              <a:spcAft>
                <a:spcPts val="0"/>
              </a:spcAft>
            </a:pPr>
            <a:endParaRPr lang="en-US" altLang="zh-CN" sz="1600" dirty="0">
              <a:solidFill>
                <a:srgbClr val="000000"/>
              </a:solidFill>
              <a:latin typeface="Arial" panose="020B0604020202020204"/>
              <a:ea typeface="微软雅黑" panose="020B0503020204020204" pitchFamily="34" charset="-122"/>
            </a:endParaRP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self.i2h = </a:t>
            </a:r>
            <a:r>
              <a:rPr lang="en-US" altLang="zh-CN" sz="1600" dirty="0" err="1">
                <a:solidFill>
                  <a:srgbClr val="000000"/>
                </a:solidFill>
                <a:latin typeface="Arial" panose="020B0604020202020204"/>
                <a:ea typeface="微软雅黑" panose="020B0503020204020204" pitchFamily="34" charset="-122"/>
              </a:rPr>
              <a:t>nn.Linear</a:t>
            </a:r>
            <a:r>
              <a:rPr lang="en-US" altLang="zh-CN" sz="1600" dirty="0">
                <a:solidFill>
                  <a:srgbClr val="000000"/>
                </a:solidFill>
                <a:latin typeface="Arial" panose="020B0604020202020204"/>
                <a:ea typeface="微软雅黑" panose="020B0503020204020204" pitchFamily="34" charset="-122"/>
              </a:rPr>
              <a:t>(</a:t>
            </a:r>
            <a:r>
              <a:rPr lang="en-US" altLang="zh-CN" sz="1600" dirty="0" err="1">
                <a:solidFill>
                  <a:srgbClr val="000000"/>
                </a:solidFill>
                <a:latin typeface="Arial" panose="020B0604020202020204"/>
                <a:ea typeface="微软雅黑" panose="020B0503020204020204" pitchFamily="34" charset="-122"/>
              </a:rPr>
              <a:t>input_size</a:t>
            </a:r>
            <a:r>
              <a:rPr lang="en-US" altLang="zh-CN" sz="1600" dirty="0">
                <a:solidFill>
                  <a:srgbClr val="000000"/>
                </a:solidFill>
                <a:latin typeface="Arial" panose="020B0604020202020204"/>
                <a:ea typeface="微软雅黑" panose="020B0503020204020204" pitchFamily="34" charset="-122"/>
              </a:rPr>
              <a:t> + </a:t>
            </a:r>
            <a:r>
              <a:rPr lang="en-US" altLang="zh-CN" sz="1600" dirty="0" err="1">
                <a:solidFill>
                  <a:srgbClr val="000000"/>
                </a:solidFill>
                <a:latin typeface="Arial" panose="020B0604020202020204"/>
                <a:ea typeface="微软雅黑" panose="020B0503020204020204" pitchFamily="34" charset="-122"/>
              </a:rPr>
              <a:t>hidden_size</a:t>
            </a:r>
            <a:r>
              <a:rPr lang="en-US" altLang="zh-CN" sz="1600" dirty="0">
                <a:solidFill>
                  <a:srgbClr val="000000"/>
                </a:solidFill>
                <a:latin typeface="Arial" panose="020B0604020202020204"/>
                <a:ea typeface="微软雅黑" panose="020B0503020204020204" pitchFamily="34" charset="-122"/>
              </a:rPr>
              <a:t>, </a:t>
            </a:r>
            <a:r>
              <a:rPr lang="en-US" altLang="zh-CN" sz="1600" dirty="0" err="1">
                <a:solidFill>
                  <a:srgbClr val="000000"/>
                </a:solidFill>
                <a:latin typeface="Arial" panose="020B0604020202020204"/>
                <a:ea typeface="微软雅黑" panose="020B0503020204020204" pitchFamily="34" charset="-122"/>
              </a:rPr>
              <a:t>hidden_size</a:t>
            </a:r>
            <a:r>
              <a:rPr lang="en-US" altLang="zh-CN" sz="1600" dirty="0">
                <a:solidFill>
                  <a:srgbClr val="000000"/>
                </a:solidFill>
                <a:latin typeface="Arial" panose="020B0604020202020204"/>
                <a:ea typeface="微软雅黑" panose="020B0503020204020204" pitchFamily="34" charset="-122"/>
              </a:rPr>
              <a:t>)</a:t>
            </a: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self.i2o = </a:t>
            </a:r>
            <a:r>
              <a:rPr lang="en-US" altLang="zh-CN" sz="1600" dirty="0" err="1">
                <a:solidFill>
                  <a:srgbClr val="000000"/>
                </a:solidFill>
                <a:latin typeface="Arial" panose="020B0604020202020204"/>
                <a:ea typeface="微软雅黑" panose="020B0503020204020204" pitchFamily="34" charset="-122"/>
              </a:rPr>
              <a:t>nn.Linear</a:t>
            </a:r>
            <a:r>
              <a:rPr lang="en-US" altLang="zh-CN" sz="1600" dirty="0">
                <a:solidFill>
                  <a:srgbClr val="000000"/>
                </a:solidFill>
                <a:latin typeface="Arial" panose="020B0604020202020204"/>
                <a:ea typeface="微软雅黑" panose="020B0503020204020204" pitchFamily="34" charset="-122"/>
              </a:rPr>
              <a:t>(</a:t>
            </a:r>
            <a:r>
              <a:rPr lang="en-US" altLang="zh-CN" sz="1600" dirty="0" err="1">
                <a:solidFill>
                  <a:srgbClr val="000000"/>
                </a:solidFill>
                <a:latin typeface="Arial" panose="020B0604020202020204"/>
                <a:ea typeface="微软雅黑" panose="020B0503020204020204" pitchFamily="34" charset="-122"/>
              </a:rPr>
              <a:t>input_size</a:t>
            </a:r>
            <a:r>
              <a:rPr lang="en-US" altLang="zh-CN" sz="1600" dirty="0">
                <a:solidFill>
                  <a:srgbClr val="000000"/>
                </a:solidFill>
                <a:latin typeface="Arial" panose="020B0604020202020204"/>
                <a:ea typeface="微软雅黑" panose="020B0503020204020204" pitchFamily="34" charset="-122"/>
              </a:rPr>
              <a:t> + </a:t>
            </a:r>
            <a:r>
              <a:rPr lang="en-US" altLang="zh-CN" sz="1600" dirty="0" err="1">
                <a:solidFill>
                  <a:srgbClr val="000000"/>
                </a:solidFill>
                <a:latin typeface="Arial" panose="020B0604020202020204"/>
                <a:ea typeface="微软雅黑" panose="020B0503020204020204" pitchFamily="34" charset="-122"/>
              </a:rPr>
              <a:t>hidden_size</a:t>
            </a:r>
            <a:r>
              <a:rPr lang="en-US" altLang="zh-CN" sz="1600" dirty="0">
                <a:solidFill>
                  <a:srgbClr val="000000"/>
                </a:solidFill>
                <a:latin typeface="Arial" panose="020B0604020202020204"/>
                <a:ea typeface="微软雅黑" panose="020B0503020204020204" pitchFamily="34" charset="-122"/>
              </a:rPr>
              <a:t>, </a:t>
            </a:r>
            <a:r>
              <a:rPr lang="en-US" altLang="zh-CN" sz="1600" dirty="0" err="1">
                <a:solidFill>
                  <a:srgbClr val="000000"/>
                </a:solidFill>
                <a:latin typeface="Arial" panose="020B0604020202020204"/>
                <a:ea typeface="微软雅黑" panose="020B0503020204020204" pitchFamily="34" charset="-122"/>
              </a:rPr>
              <a:t>output_size</a:t>
            </a:r>
            <a:r>
              <a:rPr lang="en-US" altLang="zh-CN" sz="1600" dirty="0">
                <a:solidFill>
                  <a:srgbClr val="000000"/>
                </a:solidFill>
                <a:latin typeface="Arial" panose="020B0604020202020204"/>
                <a:ea typeface="微软雅黑" panose="020B0503020204020204" pitchFamily="34" charset="-122"/>
              </a:rPr>
              <a:t>)</a:t>
            </a: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a:t>
            </a:r>
            <a:r>
              <a:rPr lang="en-US" altLang="zh-CN" sz="1600" dirty="0" err="1">
                <a:solidFill>
                  <a:srgbClr val="000000"/>
                </a:solidFill>
                <a:latin typeface="Arial" panose="020B0604020202020204"/>
                <a:ea typeface="微软雅黑" panose="020B0503020204020204" pitchFamily="34" charset="-122"/>
              </a:rPr>
              <a:t>self.softmax</a:t>
            </a:r>
            <a:r>
              <a:rPr lang="en-US" altLang="zh-CN" sz="1600" dirty="0">
                <a:solidFill>
                  <a:srgbClr val="000000"/>
                </a:solidFill>
                <a:latin typeface="Arial" panose="020B0604020202020204"/>
                <a:ea typeface="微软雅黑" panose="020B0503020204020204" pitchFamily="34" charset="-122"/>
              </a:rPr>
              <a:t> = </a:t>
            </a:r>
            <a:r>
              <a:rPr lang="en-US" altLang="zh-CN" sz="1600" dirty="0" err="1">
                <a:solidFill>
                  <a:srgbClr val="000000"/>
                </a:solidFill>
                <a:latin typeface="Arial" panose="020B0604020202020204"/>
                <a:ea typeface="微软雅黑" panose="020B0503020204020204" pitchFamily="34" charset="-122"/>
              </a:rPr>
              <a:t>nn.LogSoftmax</a:t>
            </a:r>
            <a:r>
              <a:rPr lang="en-US" altLang="zh-CN" sz="1600" dirty="0">
                <a:solidFill>
                  <a:srgbClr val="000000"/>
                </a:solidFill>
                <a:latin typeface="Arial" panose="020B0604020202020204"/>
                <a:ea typeface="微软雅黑" panose="020B0503020204020204" pitchFamily="34" charset="-122"/>
              </a:rPr>
              <a:t>(dim=1)</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80728"/>
            <a:ext cx="5400600" cy="369332"/>
          </a:xfrm>
          <a:prstGeom prst="rect">
            <a:avLst/>
          </a:prstGeom>
          <a:noFill/>
        </p:spPr>
        <p:txBody>
          <a:bodyPr wrap="square">
            <a:spAutoFit/>
          </a:bodyPr>
          <a:lstStyle/>
          <a:p>
            <a:pPr marL="0" marR="0" lvl="0" indent="0" algn="l" defTabSz="914400" rtl="0" eaLnBrk="1" fontAlgn="base" latinLnBrk="0" hangingPunct="1">
              <a:lnSpc>
                <a:spcPct val="100000"/>
              </a:lnSpc>
              <a:spcBef>
                <a:spcPts val="340"/>
              </a:spcBef>
              <a:spcAft>
                <a:spcPct val="0"/>
              </a:spcAft>
              <a:buClr>
                <a:srgbClr val="1C314E"/>
              </a:buClr>
              <a:buSzPct val="76000"/>
              <a:buFontTx/>
              <a:buNone/>
              <a:defRPr/>
            </a:pP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搭建循环神经网络</a:t>
            </a: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RNN</a:t>
            </a:r>
            <a:endPar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14350" name="文本框 14349"/>
          <p:cNvSpPr txBox="1"/>
          <p:nvPr/>
        </p:nvSpPr>
        <p:spPr>
          <a:xfrm>
            <a:off x="1259632" y="1645494"/>
            <a:ext cx="5256584" cy="305340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def forward(self, input, hidden):</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combined = torch.cat((input, hidden), 1)</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hidden = self.i2h(combined)</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output = self.i2o(combined)</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output = </a:t>
            </a:r>
            <a:r>
              <a:rPr kumimoji="0" lang="en-US" altLang="zh-CN" sz="1800" b="0" i="0" u="none" strike="noStrike" kern="1200" cap="none" spc="0" normalizeH="0" baseline="0" noProof="0" dirty="0" err="1">
                <a:ln>
                  <a:noFill/>
                </a:ln>
                <a:solidFill>
                  <a:srgbClr val="000000"/>
                </a:solidFill>
                <a:effectLst/>
                <a:uLnTx/>
                <a:uFillTx/>
                <a:latin typeface="Arial" panose="020B0604020202020204"/>
                <a:ea typeface="微软雅黑" panose="020B0503020204020204" pitchFamily="34" charset="-122"/>
                <a:cs typeface="+mn-cs"/>
              </a:rPr>
              <a:t>self.softmax</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(output)</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return output, hidden</a:t>
            </a: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def </a:t>
            </a:r>
            <a:r>
              <a:rPr kumimoji="0" lang="en-US" altLang="zh-CN" sz="1800" b="0" i="0" u="none" strike="noStrike" kern="1200" cap="none" spc="0" normalizeH="0" baseline="0" noProof="0" dirty="0" err="1">
                <a:ln>
                  <a:noFill/>
                </a:ln>
                <a:solidFill>
                  <a:srgbClr val="000000"/>
                </a:solidFill>
                <a:effectLst/>
                <a:uLnTx/>
                <a:uFillTx/>
                <a:latin typeface="Arial" panose="020B0604020202020204"/>
                <a:ea typeface="微软雅黑" panose="020B0503020204020204" pitchFamily="34" charset="-122"/>
                <a:cs typeface="+mn-cs"/>
              </a:rPr>
              <a:t>initHidden</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(self):</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return </a:t>
            </a:r>
            <a:r>
              <a:rPr kumimoji="0" lang="en-US" altLang="zh-CN" sz="1800" b="0" i="0" u="none" strike="noStrike" kern="1200" cap="none" spc="0" normalizeH="0" baseline="0" noProof="0" dirty="0" err="1">
                <a:ln>
                  <a:noFill/>
                </a:ln>
                <a:solidFill>
                  <a:srgbClr val="000000"/>
                </a:solidFill>
                <a:effectLst/>
                <a:uLnTx/>
                <a:uFillTx/>
                <a:latin typeface="Arial" panose="020B0604020202020204"/>
                <a:ea typeface="微软雅黑" panose="020B0503020204020204" pitchFamily="34" charset="-122"/>
                <a:cs typeface="+mn-cs"/>
              </a:rPr>
              <a:t>torch.zeros</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(1, </a:t>
            </a:r>
            <a:r>
              <a:rPr kumimoji="0" lang="en-US" altLang="zh-CN" sz="1800" b="0" i="0" u="none" strike="noStrike" kern="1200" cap="none" spc="0" normalizeH="0" baseline="0" noProof="0" dirty="0" err="1">
                <a:ln>
                  <a:noFill/>
                </a:ln>
                <a:solidFill>
                  <a:srgbClr val="000000"/>
                </a:solidFill>
                <a:effectLst/>
                <a:uLnTx/>
                <a:uFillTx/>
                <a:latin typeface="Arial" panose="020B0604020202020204"/>
                <a:ea typeface="微软雅黑" panose="020B0503020204020204" pitchFamily="34" charset="-122"/>
                <a:cs typeface="+mn-cs"/>
              </a:rPr>
              <a:t>self.hidden_size</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80728"/>
            <a:ext cx="5400600" cy="369332"/>
          </a:xfrm>
          <a:prstGeom prst="rect">
            <a:avLst/>
          </a:prstGeom>
          <a:noFill/>
        </p:spPr>
        <p:txBody>
          <a:bodyPr wrap="square">
            <a:spAutoFit/>
          </a:bodyPr>
          <a:lstStyle/>
          <a:p>
            <a:pPr marL="0" marR="0" lvl="0" indent="0" algn="l" defTabSz="914400" rtl="0" eaLnBrk="1" fontAlgn="base" latinLnBrk="0" hangingPunct="1">
              <a:lnSpc>
                <a:spcPct val="100000"/>
              </a:lnSpc>
              <a:spcBef>
                <a:spcPts val="340"/>
              </a:spcBef>
              <a:spcAft>
                <a:spcPct val="0"/>
              </a:spcAft>
              <a:buClr>
                <a:srgbClr val="1C314E"/>
              </a:buClr>
              <a:buSzPct val="76000"/>
              <a:buFontTx/>
              <a:buNone/>
              <a:defRPr/>
            </a:pP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搭建循环神经网络</a:t>
            </a: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RNN</a:t>
            </a:r>
            <a:endPar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2" name="文本框 1"/>
          <p:cNvSpPr txBox="1"/>
          <p:nvPr/>
        </p:nvSpPr>
        <p:spPr>
          <a:xfrm>
            <a:off x="1043608" y="1645494"/>
            <a:ext cx="6578706" cy="2724336"/>
          </a:xfrm>
          <a:prstGeom prst="rect">
            <a:avLst/>
          </a:prstGeom>
          <a:noFill/>
        </p:spPr>
        <p:txBody>
          <a:bodyPr wrap="square">
            <a:spAutoFit/>
          </a:bodyPr>
          <a:lstStyle/>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a:t>
            </a:r>
            <a:r>
              <a:rPr lang="zh-CN" altLang="en-US" sz="1600" dirty="0">
                <a:solidFill>
                  <a:srgbClr val="000000"/>
                </a:solidFill>
                <a:latin typeface="Arial" panose="020B0604020202020204"/>
                <a:ea typeface="微软雅黑" panose="020B0503020204020204" pitchFamily="34" charset="-122"/>
              </a:rPr>
              <a:t>实例化</a:t>
            </a:r>
            <a:r>
              <a:rPr lang="en-US" altLang="zh-CN" sz="1600" dirty="0">
                <a:solidFill>
                  <a:srgbClr val="000000"/>
                </a:solidFill>
                <a:latin typeface="Arial" panose="020B0604020202020204"/>
                <a:ea typeface="微软雅黑" panose="020B0503020204020204" pitchFamily="34" charset="-122"/>
              </a:rPr>
              <a:t>RNN</a:t>
            </a:r>
            <a:r>
              <a:rPr lang="zh-CN" altLang="en-US" sz="1600" dirty="0">
                <a:solidFill>
                  <a:srgbClr val="000000"/>
                </a:solidFill>
                <a:latin typeface="Arial" panose="020B0604020202020204"/>
                <a:ea typeface="微软雅黑" panose="020B0503020204020204" pitchFamily="34" charset="-122"/>
              </a:rPr>
              <a:t>，并将模型放在 </a:t>
            </a:r>
            <a:r>
              <a:rPr lang="en-US" altLang="zh-CN" sz="1600" dirty="0">
                <a:solidFill>
                  <a:srgbClr val="000000"/>
                </a:solidFill>
                <a:latin typeface="Arial" panose="020B0604020202020204"/>
                <a:ea typeface="微软雅黑" panose="020B0503020204020204" pitchFamily="34" charset="-122"/>
              </a:rPr>
              <a:t>GPU </a:t>
            </a:r>
            <a:r>
              <a:rPr lang="zh-CN" altLang="en-US" sz="1600" dirty="0">
                <a:solidFill>
                  <a:srgbClr val="000000"/>
                </a:solidFill>
                <a:latin typeface="Arial" panose="020B0604020202020204"/>
                <a:ea typeface="微软雅黑" panose="020B0503020204020204" pitchFamily="34" charset="-122"/>
              </a:rPr>
              <a:t>上训练</a:t>
            </a:r>
          </a:p>
          <a:p>
            <a:pPr eaLnBrk="1" fontAlgn="auto" hangingPunct="1">
              <a:lnSpc>
                <a:spcPct val="120000"/>
              </a:lnSpc>
              <a:spcBef>
                <a:spcPts val="0"/>
              </a:spcBef>
              <a:spcAft>
                <a:spcPts val="0"/>
              </a:spcAft>
            </a:pPr>
            <a:r>
              <a:rPr lang="nl-NL" altLang="zh-CN" sz="1600" dirty="0">
                <a:solidFill>
                  <a:srgbClr val="000000"/>
                </a:solidFill>
                <a:latin typeface="Arial" panose="020B0604020202020204"/>
                <a:ea typeface="微软雅黑" panose="020B0503020204020204" pitchFamily="34" charset="-122"/>
              </a:rPr>
              <a:t>n_hidden = 128</a:t>
            </a:r>
          </a:p>
          <a:p>
            <a:pPr eaLnBrk="1" fontAlgn="auto" hangingPunct="1">
              <a:lnSpc>
                <a:spcPct val="120000"/>
              </a:lnSpc>
              <a:spcBef>
                <a:spcPts val="0"/>
              </a:spcBef>
              <a:spcAft>
                <a:spcPts val="0"/>
              </a:spcAft>
            </a:pPr>
            <a:r>
              <a:rPr lang="nl-NL" altLang="zh-CN" sz="1600" dirty="0">
                <a:solidFill>
                  <a:srgbClr val="000000"/>
                </a:solidFill>
                <a:latin typeface="Arial" panose="020B0604020202020204"/>
                <a:ea typeface="微软雅黑" panose="020B0503020204020204" pitchFamily="34" charset="-122"/>
              </a:rPr>
              <a:t>rnn = RNN(n_letters, n_hidden, n_categories)</a:t>
            </a:r>
            <a:endParaRPr lang="en-US" altLang="zh-CN" sz="1600" dirty="0">
              <a:solidFill>
                <a:srgbClr val="000000"/>
              </a:solidFill>
              <a:latin typeface="Arial" panose="020B0604020202020204"/>
              <a:ea typeface="微软雅黑" panose="020B0503020204020204" pitchFamily="34" charset="-122"/>
            </a:endParaRP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a:t>
            </a:r>
            <a:r>
              <a:rPr lang="zh-CN" altLang="en-US" sz="1600" dirty="0">
                <a:solidFill>
                  <a:srgbClr val="000000"/>
                </a:solidFill>
                <a:latin typeface="Arial" panose="020B0604020202020204"/>
                <a:ea typeface="微软雅黑" panose="020B0503020204020204" pitchFamily="34" charset="-122"/>
              </a:rPr>
              <a:t>使用交叉熵损失，同样，将损失函数放在 </a:t>
            </a:r>
            <a:r>
              <a:rPr lang="en-US" altLang="zh-CN" sz="1600" dirty="0">
                <a:solidFill>
                  <a:srgbClr val="000000"/>
                </a:solidFill>
                <a:latin typeface="Arial" panose="020B0604020202020204"/>
                <a:ea typeface="微软雅黑" panose="020B0503020204020204" pitchFamily="34" charset="-122"/>
              </a:rPr>
              <a:t>GPU </a:t>
            </a:r>
            <a:r>
              <a:rPr lang="zh-CN" altLang="en-US" sz="1600" dirty="0">
                <a:solidFill>
                  <a:srgbClr val="000000"/>
                </a:solidFill>
                <a:latin typeface="Arial" panose="020B0604020202020204"/>
                <a:ea typeface="微软雅黑" panose="020B0503020204020204" pitchFamily="34" charset="-122"/>
              </a:rPr>
              <a:t>上</a:t>
            </a:r>
          </a:p>
          <a:p>
            <a:pPr eaLnBrk="1" fontAlgn="auto" hangingPunct="1">
              <a:lnSpc>
                <a:spcPct val="120000"/>
              </a:lnSpc>
              <a:spcBef>
                <a:spcPts val="0"/>
              </a:spcBef>
              <a:spcAft>
                <a:spcPts val="0"/>
              </a:spcAft>
            </a:pPr>
            <a:r>
              <a:rPr lang="en-US" altLang="zh-CN" sz="1600" dirty="0" err="1">
                <a:solidFill>
                  <a:srgbClr val="000000"/>
                </a:solidFill>
                <a:latin typeface="Arial" panose="020B0604020202020204"/>
                <a:ea typeface="微软雅黑" panose="020B0503020204020204" pitchFamily="34" charset="-122"/>
              </a:rPr>
              <a:t>loss_fn</a:t>
            </a:r>
            <a:r>
              <a:rPr lang="en-US" altLang="zh-CN" sz="1600" dirty="0">
                <a:solidFill>
                  <a:srgbClr val="000000"/>
                </a:solidFill>
                <a:latin typeface="Arial" panose="020B0604020202020204"/>
                <a:ea typeface="微软雅黑" panose="020B0503020204020204" pitchFamily="34" charset="-122"/>
              </a:rPr>
              <a:t> = </a:t>
            </a:r>
            <a:r>
              <a:rPr lang="en-US" altLang="zh-CN" sz="1600" dirty="0" err="1">
                <a:solidFill>
                  <a:srgbClr val="000000"/>
                </a:solidFill>
                <a:latin typeface="Arial" panose="020B0604020202020204"/>
                <a:ea typeface="微软雅黑" panose="020B0503020204020204" pitchFamily="34" charset="-122"/>
              </a:rPr>
              <a:t>nn.CrossEntropyLoss</a:t>
            </a:r>
            <a:r>
              <a:rPr lang="en-US" altLang="zh-CN" sz="1600" dirty="0">
                <a:solidFill>
                  <a:srgbClr val="000000"/>
                </a:solidFill>
                <a:latin typeface="Arial" panose="020B0604020202020204"/>
                <a:ea typeface="微软雅黑" panose="020B0503020204020204" pitchFamily="34" charset="-122"/>
              </a:rPr>
              <a:t>().to(device)</a:t>
            </a: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a:t>
            </a:r>
            <a:r>
              <a:rPr lang="zh-CN" altLang="en-US" sz="1600" dirty="0">
                <a:solidFill>
                  <a:srgbClr val="000000"/>
                </a:solidFill>
                <a:latin typeface="Arial" panose="020B0604020202020204"/>
                <a:ea typeface="微软雅黑" panose="020B0503020204020204" pitchFamily="34" charset="-122"/>
              </a:rPr>
              <a:t>使用 </a:t>
            </a:r>
            <a:r>
              <a:rPr lang="en-US" altLang="zh-CN" sz="1600" dirty="0">
                <a:solidFill>
                  <a:srgbClr val="000000"/>
                </a:solidFill>
                <a:latin typeface="Arial" panose="020B0604020202020204"/>
                <a:ea typeface="微软雅黑" panose="020B0503020204020204" pitchFamily="34" charset="-122"/>
              </a:rPr>
              <a:t>Adam </a:t>
            </a:r>
            <a:r>
              <a:rPr lang="zh-CN" altLang="en-US" sz="1600" dirty="0">
                <a:solidFill>
                  <a:srgbClr val="000000"/>
                </a:solidFill>
                <a:latin typeface="Arial" panose="020B0604020202020204"/>
                <a:ea typeface="微软雅黑" panose="020B0503020204020204" pitchFamily="34" charset="-122"/>
              </a:rPr>
              <a:t>优化器</a:t>
            </a: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optimizer = </a:t>
            </a:r>
            <a:r>
              <a:rPr lang="en-US" altLang="zh-CN" sz="1600" dirty="0" err="1">
                <a:solidFill>
                  <a:srgbClr val="000000"/>
                </a:solidFill>
                <a:latin typeface="Arial" panose="020B0604020202020204"/>
                <a:ea typeface="微软雅黑" panose="020B0503020204020204" pitchFamily="34" charset="-122"/>
              </a:rPr>
              <a:t>torch.optim.Adam</a:t>
            </a:r>
            <a:r>
              <a:rPr lang="en-US" altLang="zh-CN" sz="1600" dirty="0">
                <a:solidFill>
                  <a:srgbClr val="000000"/>
                </a:solidFill>
                <a:latin typeface="Arial" panose="020B0604020202020204"/>
                <a:ea typeface="微软雅黑" panose="020B0503020204020204" pitchFamily="34" charset="-122"/>
              </a:rPr>
              <a:t>(</a:t>
            </a: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a:t>
            </a:r>
            <a:r>
              <a:rPr lang="en-US" altLang="zh-CN" sz="1600" dirty="0" err="1">
                <a:solidFill>
                  <a:srgbClr val="000000"/>
                </a:solidFill>
                <a:latin typeface="Arial" panose="020B0604020202020204"/>
                <a:ea typeface="微软雅黑" panose="020B0503020204020204" pitchFamily="34" charset="-122"/>
              </a:rPr>
              <a:t>model.parameters</a:t>
            </a:r>
            <a:r>
              <a:rPr lang="en-US" altLang="zh-CN" sz="1600" dirty="0">
                <a:solidFill>
                  <a:srgbClr val="000000"/>
                </a:solidFill>
                <a:latin typeface="Arial" panose="020B0604020202020204"/>
                <a:ea typeface="微软雅黑" panose="020B0503020204020204" pitchFamily="34" charset="-122"/>
              </a:rPr>
              <a:t>(),</a:t>
            </a:r>
          </a:p>
          <a:p>
            <a:pPr eaLnBrk="1" fontAlgn="auto" hangingPunct="1">
              <a:lnSpc>
                <a:spcPct val="120000"/>
              </a:lnSpc>
              <a:spcBef>
                <a:spcPts val="0"/>
              </a:spcBef>
              <a:spcAft>
                <a:spcPts val="0"/>
              </a:spcAft>
            </a:pPr>
            <a:r>
              <a:rPr lang="en-US" altLang="zh-CN" sz="1600" dirty="0">
                <a:solidFill>
                  <a:srgbClr val="000000"/>
                </a:solidFill>
                <a:latin typeface="Arial" panose="020B0604020202020204"/>
                <a:ea typeface="微软雅黑" panose="020B0503020204020204" pitchFamily="34" charset="-122"/>
              </a:rPr>
              <a:t>		 </a:t>
            </a:r>
            <a:r>
              <a:rPr lang="en-US" altLang="zh-CN" sz="1600" dirty="0" err="1">
                <a:solidFill>
                  <a:srgbClr val="000000"/>
                </a:solidFill>
                <a:latin typeface="Arial" panose="020B0604020202020204"/>
                <a:ea typeface="微软雅黑" panose="020B0503020204020204" pitchFamily="34" charset="-122"/>
              </a:rPr>
              <a:t>lr</a:t>
            </a:r>
            <a:r>
              <a:rPr lang="en-US" altLang="zh-CN" sz="1600" dirty="0">
                <a:solidFill>
                  <a:srgbClr val="000000"/>
                </a:solidFill>
                <a:latin typeface="Arial" panose="020B0604020202020204"/>
                <a:ea typeface="微软雅黑" panose="020B0503020204020204" pitchFamily="34" charset="-122"/>
              </a:rPr>
              <a:t>=LEARN_RATE)</a:t>
            </a:r>
            <a:endParaRPr lang="zh-CN" altLang="en-US" sz="1600" dirty="0">
              <a:solidFill>
                <a:srgbClr val="000000"/>
              </a:solidFill>
              <a:latin typeface="Arial" panose="020B0604020202020204"/>
              <a:ea typeface="微软雅黑" panose="020B0503020204020204" pitchFamily="34"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80728"/>
            <a:ext cx="5400600" cy="369332"/>
          </a:xfrm>
          <a:prstGeom prst="rect">
            <a:avLst/>
          </a:prstGeom>
          <a:noFill/>
        </p:spPr>
        <p:txBody>
          <a:bodyPr wrap="square">
            <a:spAutoFit/>
          </a:bodyPr>
          <a:lstStyle/>
          <a:p>
            <a:pPr marL="0" marR="0" lvl="0" indent="0" algn="l" defTabSz="914400" rtl="0" eaLnBrk="1" fontAlgn="base" latinLnBrk="0" hangingPunct="1">
              <a:lnSpc>
                <a:spcPct val="100000"/>
              </a:lnSpc>
              <a:spcBef>
                <a:spcPts val="340"/>
              </a:spcBef>
              <a:spcAft>
                <a:spcPct val="0"/>
              </a:spcAft>
              <a:buClr>
                <a:srgbClr val="1C314E"/>
              </a:buClr>
              <a:buSzPct val="76000"/>
              <a:buFontTx/>
              <a:buNone/>
              <a:defRPr/>
            </a:pP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搭建循环神经网络</a:t>
            </a: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RNN</a:t>
            </a:r>
            <a:endPar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4" name="文本框 3"/>
          <p:cNvSpPr txBox="1"/>
          <p:nvPr/>
        </p:nvSpPr>
        <p:spPr>
          <a:xfrm>
            <a:off x="1043608" y="1662262"/>
            <a:ext cx="662033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训练网络模型</a:t>
            </a:r>
            <a:endParaRPr kumimoji="0"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for i in range(EPOCHS):</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for step, data in enumerate(train_loader):</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 分别得到训练数据的x和y的取值</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x, y = data</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x, y = x.to(device), y.to(device)</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x = x.view(-1, 28, 28)  # reshape x to (batch, time_step, input_size)</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output = model(x).to(device)      # 调用模型预测</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loss = loss_fn(output, y.long())  # 计算损失值</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optimizer.zero_grad()             # 每一次循环之前，将梯度清零</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loss.backward()   # 反向传播</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optimizer.step()  # 梯度下降</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8424490" cy="2262158"/>
          </a:xfrm>
          <a:prstGeom prst="rect">
            <a:avLst/>
          </a:prstGeom>
          <a:noFill/>
        </p:spPr>
        <p:txBody>
          <a:bodyPr wrap="square">
            <a:spAutoFit/>
          </a:bodyPr>
          <a:lstStyle/>
          <a:p>
            <a:pPr marL="153670" marR="0" lvl="0" indent="-153670" algn="l" defTabSz="914400" rtl="0" eaLnBrk="1" fontAlgn="base" latinLnBrk="0" hangingPunct="1">
              <a:lnSpc>
                <a:spcPct val="100000"/>
              </a:lnSpc>
              <a:spcBef>
                <a:spcPts val="340"/>
              </a:spcBef>
              <a:spcAft>
                <a:spcPct val="0"/>
              </a:spcAft>
              <a:buClr>
                <a:srgbClr val="1C314E"/>
              </a:buClr>
              <a:buSzPct val="76000"/>
              <a:buFont typeface="Wingdings 3" panose="05040102010807070707" pitchFamily="18" charset="2"/>
              <a:buChar char=""/>
              <a:defRPr/>
            </a:pP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由于优化算法和计算能力的限制，神经网络在实践中很难达到通用近似的能力。</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endParaRPr>
          </a:p>
          <a:p>
            <a:pPr marL="307975" marR="0" lvl="1" indent="-153670" algn="l" defTabSz="914400" rtl="0" eaLnBrk="1" fontAlgn="base" latinLnBrk="0" hangingPunct="1">
              <a:lnSpc>
                <a:spcPct val="100000"/>
              </a:lnSpc>
              <a:spcBef>
                <a:spcPts val="280"/>
              </a:spcBef>
              <a:spcAft>
                <a:spcPct val="0"/>
              </a:spcAft>
              <a:buClr>
                <a:srgbClr val="EB641B"/>
              </a:buClr>
              <a:buSzPct val="76000"/>
              <a:buFont typeface="Wingdings 3" panose="05040102010807070707" pitchFamily="18" charset="2"/>
              <a:buChar char=""/>
              <a:defRPr/>
            </a:pPr>
            <a:r>
              <a:rPr kumimoji="0" lang="zh-CN" altLang="en-US" b="0" i="0" u="none" strike="noStrike" kern="1200" cap="none" spc="0" normalizeH="0" baseline="0" noProof="0" dirty="0">
                <a:ln>
                  <a:noFill/>
                </a:ln>
                <a:solidFill>
                  <a:srgbClr val="5C8FC7"/>
                </a:solidFill>
                <a:effectLst/>
                <a:uLnTx/>
                <a:uFillTx/>
                <a:latin typeface="宋体" panose="02010600030101010101" pitchFamily="2" charset="-122"/>
                <a:cs typeface="Arial" panose="020B0604020202020204" pitchFamily="34" charset="0"/>
              </a:rPr>
              <a:t>网络不能太复杂（参数太多）</a:t>
            </a:r>
            <a:endParaRPr kumimoji="0" lang="en-US" altLang="zh-CN" b="0" i="0" u="none" strike="noStrike" kern="1200" cap="none" spc="0" normalizeH="0" baseline="0" noProof="0" dirty="0">
              <a:ln>
                <a:noFill/>
              </a:ln>
              <a:solidFill>
                <a:srgbClr val="5C8FC7"/>
              </a:solidFill>
              <a:effectLst/>
              <a:uLnTx/>
              <a:uFillTx/>
              <a:latin typeface="宋体" panose="02010600030101010101" pitchFamily="2" charset="-122"/>
              <a:cs typeface="Arial" panose="020B0604020202020204" pitchFamily="34" charset="0"/>
            </a:endParaRPr>
          </a:p>
          <a:p>
            <a:pPr marL="153670" marR="0" lvl="0" indent="-153670" algn="l" defTabSz="914400" rtl="0" eaLnBrk="1" fontAlgn="base" latinLnBrk="0" hangingPunct="1">
              <a:lnSpc>
                <a:spcPct val="100000"/>
              </a:lnSpc>
              <a:spcBef>
                <a:spcPts val="340"/>
              </a:spcBef>
              <a:spcAft>
                <a:spcPct val="0"/>
              </a:spcAft>
              <a:buClr>
                <a:srgbClr val="1C314E"/>
              </a:buClr>
              <a:buSzPct val="76000"/>
              <a:buFont typeface="Wingdings 3" panose="05040102010807070707" pitchFamily="18" charset="2"/>
              <a:buChar char=""/>
              <a:defRPr/>
            </a:pP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如何提高网络能力</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endParaRPr>
          </a:p>
          <a:p>
            <a:pPr marL="307975" marR="0" lvl="1" indent="-153670" algn="l" defTabSz="914400" rtl="0" eaLnBrk="1" fontAlgn="base" latinLnBrk="0" hangingPunct="1">
              <a:lnSpc>
                <a:spcPct val="100000"/>
              </a:lnSpc>
              <a:spcBef>
                <a:spcPts val="280"/>
              </a:spcBef>
              <a:spcAft>
                <a:spcPct val="0"/>
              </a:spcAft>
              <a:buClr>
                <a:srgbClr val="EB641B"/>
              </a:buClr>
              <a:buSzPct val="76000"/>
              <a:buFont typeface="Wingdings 3" panose="05040102010807070707" pitchFamily="18" charset="2"/>
              <a:buChar char=""/>
              <a:defRPr/>
            </a:pPr>
            <a:r>
              <a:rPr kumimoji="0" lang="zh-CN" altLang="en-US" b="0" i="0" u="none" strike="noStrike" kern="1200" cap="none" spc="0" normalizeH="0" baseline="0" noProof="0" dirty="0">
                <a:ln>
                  <a:noFill/>
                </a:ln>
                <a:solidFill>
                  <a:srgbClr val="5C8FC7"/>
                </a:solidFill>
                <a:effectLst/>
                <a:uLnTx/>
                <a:uFillTx/>
                <a:latin typeface="宋体" panose="02010600030101010101" pitchFamily="2" charset="-122"/>
                <a:cs typeface="Arial" panose="020B0604020202020204" pitchFamily="34" charset="0"/>
              </a:rPr>
              <a:t>局部连接</a:t>
            </a:r>
            <a:endParaRPr kumimoji="0" lang="en-US" altLang="zh-CN" b="0" i="0" u="none" strike="noStrike" kern="1200" cap="none" spc="0" normalizeH="0" baseline="0" noProof="0" dirty="0">
              <a:ln>
                <a:noFill/>
              </a:ln>
              <a:solidFill>
                <a:srgbClr val="5C8FC7"/>
              </a:solidFill>
              <a:effectLst/>
              <a:uLnTx/>
              <a:uFillTx/>
              <a:latin typeface="宋体" panose="02010600030101010101" pitchFamily="2" charset="-122"/>
              <a:cs typeface="Arial" panose="020B0604020202020204" pitchFamily="34" charset="0"/>
            </a:endParaRPr>
          </a:p>
          <a:p>
            <a:pPr marL="307975" marR="0" lvl="1" indent="-153670" algn="l" defTabSz="914400" rtl="0" eaLnBrk="1" fontAlgn="base" latinLnBrk="0" hangingPunct="1">
              <a:lnSpc>
                <a:spcPct val="100000"/>
              </a:lnSpc>
              <a:spcBef>
                <a:spcPts val="280"/>
              </a:spcBef>
              <a:spcAft>
                <a:spcPct val="0"/>
              </a:spcAft>
              <a:buClr>
                <a:srgbClr val="EB641B"/>
              </a:buClr>
              <a:buSzPct val="76000"/>
              <a:buFont typeface="Wingdings 3" panose="05040102010807070707" pitchFamily="18" charset="2"/>
              <a:buChar char=""/>
              <a:defRPr/>
            </a:pPr>
            <a:r>
              <a:rPr kumimoji="0" lang="zh-CN" altLang="en-US" b="0" i="0" u="none" strike="noStrike" kern="1200" cap="none" spc="0" normalizeH="0" baseline="0" noProof="0" dirty="0">
                <a:ln>
                  <a:noFill/>
                </a:ln>
                <a:solidFill>
                  <a:srgbClr val="5C8FC7"/>
                </a:solidFill>
                <a:effectLst/>
                <a:uLnTx/>
                <a:uFillTx/>
                <a:latin typeface="宋体" panose="02010600030101010101" pitchFamily="2" charset="-122"/>
                <a:cs typeface="Arial" panose="020B0604020202020204" pitchFamily="34" charset="0"/>
              </a:rPr>
              <a:t>权重共享</a:t>
            </a:r>
            <a:endParaRPr kumimoji="0" lang="en-US" altLang="zh-CN" b="0" i="0" u="none" strike="noStrike" kern="1200" cap="none" spc="0" normalizeH="0" baseline="0" noProof="0" dirty="0">
              <a:ln>
                <a:noFill/>
              </a:ln>
              <a:solidFill>
                <a:srgbClr val="5C8FC7"/>
              </a:solidFill>
              <a:effectLst/>
              <a:uLnTx/>
              <a:uFillTx/>
              <a:latin typeface="宋体" panose="02010600030101010101" pitchFamily="2" charset="-122"/>
              <a:cs typeface="Arial" panose="020B0604020202020204" pitchFamily="34" charset="0"/>
            </a:endParaRPr>
          </a:p>
          <a:p>
            <a:pPr marL="307975" marR="0" lvl="1" indent="-153670" algn="l" defTabSz="914400" rtl="0" eaLnBrk="1" fontAlgn="base" latinLnBrk="0" hangingPunct="1">
              <a:lnSpc>
                <a:spcPct val="100000"/>
              </a:lnSpc>
              <a:spcBef>
                <a:spcPts val="280"/>
              </a:spcBef>
              <a:spcAft>
                <a:spcPct val="0"/>
              </a:spcAft>
              <a:buClr>
                <a:srgbClr val="EB641B"/>
              </a:buClr>
              <a:buSzPct val="76000"/>
              <a:buFont typeface="Wingdings 3" panose="05040102010807070707" pitchFamily="18" charset="2"/>
              <a:buChar char=""/>
              <a:defRPr/>
            </a:pPr>
            <a:r>
              <a:rPr kumimoji="0" lang="zh-CN" altLang="en-US" b="0" i="0" u="none" strike="noStrike" kern="1200" cap="none" spc="0" normalizeH="0" baseline="0" noProof="0" dirty="0">
                <a:ln>
                  <a:noFill/>
                </a:ln>
                <a:solidFill>
                  <a:srgbClr val="5C8FC7"/>
                </a:solidFill>
                <a:effectLst/>
                <a:uLnTx/>
                <a:uFillTx/>
                <a:latin typeface="宋体" panose="02010600030101010101" pitchFamily="2" charset="-122"/>
                <a:cs typeface="Arial" panose="020B0604020202020204" pitchFamily="34" charset="0"/>
              </a:rPr>
              <a:t>汇聚操作</a:t>
            </a:r>
            <a:endParaRPr kumimoji="0" lang="en-US" altLang="zh-CN" b="0" i="0" u="none" strike="noStrike" kern="1200" cap="none" spc="0" normalizeH="0" baseline="0" noProof="0" dirty="0">
              <a:ln>
                <a:noFill/>
              </a:ln>
              <a:solidFill>
                <a:srgbClr val="5C8FC7"/>
              </a:solidFill>
              <a:effectLst/>
              <a:uLnTx/>
              <a:uFillTx/>
              <a:latin typeface="宋体" panose="02010600030101010101" pitchFamily="2" charset="-122"/>
              <a:cs typeface="Arial" panose="020B0604020202020204" pitchFamily="34" charset="0"/>
            </a:endParaRPr>
          </a:p>
          <a:p>
            <a:pPr marL="307975" marR="0" lvl="1" indent="-153670" algn="l" defTabSz="914400" rtl="0" eaLnBrk="1" fontAlgn="base" latinLnBrk="0" hangingPunct="1">
              <a:lnSpc>
                <a:spcPct val="100000"/>
              </a:lnSpc>
              <a:spcBef>
                <a:spcPts val="280"/>
              </a:spcBef>
              <a:spcAft>
                <a:spcPct val="0"/>
              </a:spcAft>
              <a:buClr>
                <a:srgbClr val="EB641B"/>
              </a:buClr>
              <a:buSzPct val="76000"/>
              <a:buFont typeface="Wingdings 3" panose="05040102010807070707" pitchFamily="18" charset="2"/>
              <a:buChar char=""/>
              <a:defRPr/>
            </a:pPr>
            <a:r>
              <a:rPr kumimoji="0" lang="zh-CN" altLang="en-US" b="0" i="0" u="none" strike="noStrike" kern="1200" cap="none" spc="0" normalizeH="0" baseline="0" noProof="0" dirty="0">
                <a:ln>
                  <a:noFill/>
                </a:ln>
                <a:solidFill>
                  <a:srgbClr val="5C8FC7"/>
                </a:solidFill>
                <a:effectLst/>
                <a:uLnTx/>
                <a:uFillTx/>
                <a:latin typeface="宋体" panose="02010600030101010101" pitchFamily="2" charset="-122"/>
                <a:cs typeface="Arial" panose="020B0604020202020204" pitchFamily="34" charset="0"/>
              </a:rPr>
              <a:t>？</a:t>
            </a:r>
            <a:endParaRPr lang="zh-CN" altLang="en-US" dirty="0">
              <a:latin typeface="宋体" panose="02010600030101010101" pitchFamily="2" charset="-122"/>
            </a:endParaRPr>
          </a:p>
        </p:txBody>
      </p:sp>
      <p:pic>
        <p:nvPicPr>
          <p:cNvPr id="4" name="图片 3"/>
          <p:cNvPicPr>
            <a:picLocks noChangeAspect="1"/>
          </p:cNvPicPr>
          <p:nvPr/>
        </p:nvPicPr>
        <p:blipFill>
          <a:blip r:embed="rId2"/>
          <a:stretch>
            <a:fillRect/>
          </a:stretch>
        </p:blipFill>
        <p:spPr>
          <a:xfrm>
            <a:off x="4860032" y="1772816"/>
            <a:ext cx="2448272" cy="2022055"/>
          </a:xfrm>
          <a:prstGeom prst="rect">
            <a:avLst/>
          </a:prstGeom>
        </p:spPr>
      </p:pic>
      <p:pic>
        <p:nvPicPr>
          <p:cNvPr id="5" name="图片 4"/>
          <p:cNvPicPr>
            <a:picLocks noChangeAspect="1"/>
          </p:cNvPicPr>
          <p:nvPr/>
        </p:nvPicPr>
        <p:blipFill>
          <a:blip r:embed="rId3"/>
          <a:stretch>
            <a:fillRect/>
          </a:stretch>
        </p:blipFill>
        <p:spPr>
          <a:xfrm>
            <a:off x="1403648" y="3273482"/>
            <a:ext cx="6372712" cy="2945428"/>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14349" name="文本框 14348"/>
          <p:cNvSpPr txBox="1"/>
          <p:nvPr/>
        </p:nvSpPr>
        <p:spPr>
          <a:xfrm>
            <a:off x="107950" y="908720"/>
            <a:ext cx="4610100" cy="369332"/>
          </a:xfrm>
          <a:prstGeom prst="rect">
            <a:avLst/>
          </a:prstGeom>
          <a:noFill/>
        </p:spPr>
        <p:txBody>
          <a:bodyPr wrap="square">
            <a:spAutoFit/>
          </a:bodyPr>
          <a:lstStyle/>
          <a:p>
            <a:r>
              <a:rPr lang="zh-CN" altLang="en-US" b="1" dirty="0">
                <a:latin typeface="宋体" panose="02010600030101010101" pitchFamily="2" charset="-122"/>
              </a:rPr>
              <a:t>长短期记忆网络</a:t>
            </a:r>
            <a:r>
              <a:rPr lang="en-US" altLang="zh-CN" b="1" dirty="0">
                <a:latin typeface="宋体" panose="02010600030101010101" pitchFamily="2" charset="-122"/>
              </a:rPr>
              <a:t>(LSTM)</a:t>
            </a:r>
            <a:endParaRPr lang="zh-CN" altLang="en-US" b="1" dirty="0">
              <a:latin typeface="宋体" panose="02010600030101010101" pitchFamily="2" charset="-122"/>
            </a:endParaRPr>
          </a:p>
        </p:txBody>
      </p:sp>
      <p:pic>
        <p:nvPicPr>
          <p:cNvPr id="14350" name="图片 14349" descr="cell_state"/>
          <p:cNvPicPr>
            <a:picLocks noChangeAspect="1"/>
          </p:cNvPicPr>
          <p:nvPr/>
        </p:nvPicPr>
        <p:blipFill>
          <a:blip r:embed="rId2"/>
          <a:stretch>
            <a:fillRect/>
          </a:stretch>
        </p:blipFill>
        <p:spPr>
          <a:xfrm>
            <a:off x="971600" y="1412776"/>
            <a:ext cx="6840760" cy="3600841"/>
          </a:xfrm>
          <a:prstGeom prst="rect">
            <a:avLst/>
          </a:prstGeom>
        </p:spPr>
      </p:pic>
      <p:sp>
        <p:nvSpPr>
          <p:cNvPr id="14352" name="文本框 14351"/>
          <p:cNvSpPr txBox="1"/>
          <p:nvPr/>
        </p:nvSpPr>
        <p:spPr>
          <a:xfrm>
            <a:off x="-6129" y="5355073"/>
            <a:ext cx="9065991" cy="923330"/>
          </a:xfrm>
          <a:prstGeom prst="rect">
            <a:avLst/>
          </a:prstGeom>
          <a:noFill/>
        </p:spPr>
        <p:txBody>
          <a:bodyPr wrap="square">
            <a:spAutoFit/>
          </a:bodyPr>
          <a:lstStyle/>
          <a:p>
            <a:pPr algn="just"/>
            <a:r>
              <a:rPr kumimoji="0" lang="zh-CN" altLang="en-US" sz="1800" b="1" i="0" u="none" strike="noStrike" kern="1200" cap="none" spc="0" normalizeH="0" baseline="0" noProof="0" dirty="0">
                <a:ln>
                  <a:noFill/>
                </a:ln>
                <a:solidFill>
                  <a:srgbClr val="FF0000"/>
                </a:solidFill>
                <a:effectLst/>
                <a:uLnTx/>
                <a:uFillTx/>
                <a:latin typeface="+mn-ea"/>
                <a:ea typeface="+mn-ea"/>
                <a:cs typeface="+mn-cs"/>
              </a:rPr>
              <a:t>简单循环神经网络存在长期依赖问题</a:t>
            </a: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,LSTM</a:t>
            </a:r>
            <a:r>
              <a:rPr kumimoji="0" lang="zh-CN" altLang="en-US" sz="1800" b="1" i="0" u="none" strike="noStrike" kern="1200" cap="none" spc="0" normalizeH="0" baseline="0" noProof="0" dirty="0">
                <a:ln>
                  <a:noFill/>
                </a:ln>
                <a:solidFill>
                  <a:srgbClr val="FF0000"/>
                </a:solidFill>
                <a:effectLst/>
                <a:uLnTx/>
                <a:uFillTx/>
                <a:latin typeface="+mn-ea"/>
                <a:ea typeface="+mn-ea"/>
                <a:cs typeface="+mn-cs"/>
              </a:rPr>
              <a:t>网络引入一个近似线性依赖的记忆单元来存储远距离的信息。记忆单元的存储能力和其大小相关。如果增加记忆单元的大小，网络的参数也随之增加</a:t>
            </a:r>
            <a:endParaRPr lang="zh-CN" altLang="en-US" dirty="0">
              <a:latin typeface="+mn-ea"/>
              <a:ea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32545" y="1052736"/>
            <a:ext cx="8927318" cy="4525962"/>
          </a:xfrm>
        </p:spPr>
        <p:txBody>
          <a:bodyPr/>
          <a:lstStyle/>
          <a:p>
            <a:pPr marL="0" indent="0" algn="just">
              <a:buFont typeface="Arial" panose="020B0604020202020204" pitchFamily="34" charset="0"/>
              <a:buNone/>
            </a:pPr>
            <a:r>
              <a:rPr lang="zh-CN" altLang="en-US" sz="1800" dirty="0"/>
              <a:t>分析无经验的新问题（</a:t>
            </a:r>
            <a:r>
              <a:rPr lang="zh-CN" altLang="en-US" sz="1800" b="1" dirty="0">
                <a:solidFill>
                  <a:srgbClr val="FF0000"/>
                </a:solidFill>
              </a:rPr>
              <a:t>无监督学习</a:t>
            </a:r>
            <a:r>
              <a:rPr lang="zh-CN" altLang="en-US" sz="1800" dirty="0"/>
              <a:t>）：监督学习需要给数据打标签，而无监督学习不需要给数据打标签无监督学习。无监督学习是一种机器学习的训练方式，它本质上是一个统计手段，在没有标签的数据里可以发现潜在的一些结构的一种训练方式。</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pic>
        <p:nvPicPr>
          <p:cNvPr id="2" name="图片 1"/>
          <p:cNvPicPr>
            <a:picLocks noChangeAspect="1"/>
          </p:cNvPicPr>
          <p:nvPr/>
        </p:nvPicPr>
        <p:blipFill>
          <a:blip r:embed="rId3"/>
          <a:stretch>
            <a:fillRect/>
          </a:stretch>
        </p:blipFill>
        <p:spPr>
          <a:xfrm>
            <a:off x="944766" y="2708920"/>
            <a:ext cx="7302875" cy="2451226"/>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79512" y="1052736"/>
            <a:ext cx="8568952" cy="1277273"/>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340"/>
              </a:spcBef>
              <a:spcAft>
                <a:spcPct val="0"/>
              </a:spcAft>
              <a:buClr>
                <a:srgbClr val="1C314E"/>
              </a:buClr>
              <a:buSzPct val="76000"/>
              <a:buFont typeface="Arial" panose="020B0604020202020204" pitchFamily="34" charset="0"/>
              <a:buChar char="•"/>
              <a:defRPr/>
            </a:pP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人脑每个时刻接收的外界输入信息非常多，包括来源于视觉、听觉、触觉的各种各样的信息。</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endParaRPr>
          </a:p>
          <a:p>
            <a:pPr marL="285750" marR="0" lvl="0" indent="-285750" algn="l" defTabSz="914400" rtl="0" eaLnBrk="1" fontAlgn="base" latinLnBrk="0" hangingPunct="1">
              <a:lnSpc>
                <a:spcPct val="100000"/>
              </a:lnSpc>
              <a:spcBef>
                <a:spcPts val="340"/>
              </a:spcBef>
              <a:spcAft>
                <a:spcPct val="0"/>
              </a:spcAft>
              <a:buClr>
                <a:srgbClr val="1C314E"/>
              </a:buClr>
              <a:buSzPct val="76000"/>
              <a:buFont typeface="Arial" panose="020B0604020202020204" pitchFamily="34" charset="0"/>
              <a:buChar char="•"/>
              <a:defRPr/>
            </a:pP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但就视觉来说，眼睛每秒钟都会发送千万比特的信息给视觉神经系统。</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endParaRPr>
          </a:p>
          <a:p>
            <a:pPr marL="285750" marR="0" lvl="0" indent="-285750" algn="l" defTabSz="914400" rtl="0" eaLnBrk="1" fontAlgn="base" latinLnBrk="0" hangingPunct="1">
              <a:lnSpc>
                <a:spcPct val="100000"/>
              </a:lnSpc>
              <a:spcBef>
                <a:spcPts val="340"/>
              </a:spcBef>
              <a:spcAft>
                <a:spcPct val="0"/>
              </a:spcAft>
              <a:buClr>
                <a:srgbClr val="1C314E"/>
              </a:buClr>
              <a:buSzPct val="76000"/>
              <a:buFont typeface="Arial" panose="020B0604020202020204" pitchFamily="34" charset="0"/>
              <a:buChar char="•"/>
              <a:defRPr/>
            </a:pP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人脑通过</a:t>
            </a:r>
            <a:r>
              <a:rPr kumimoji="0" lang="zh-CN" altLang="en-US" b="0" i="0" u="none" strike="noStrike" kern="1200" cap="none" spc="0" normalizeH="0" baseline="0" noProof="0" dirty="0">
                <a:ln>
                  <a:noFill/>
                </a:ln>
                <a:solidFill>
                  <a:srgbClr val="FF0000"/>
                </a:solidFill>
                <a:effectLst/>
                <a:uLnTx/>
                <a:uFillTx/>
                <a:latin typeface="宋体" panose="02010600030101010101" pitchFamily="2" charset="-122"/>
                <a:cs typeface="Arial" panose="020B0604020202020204" pitchFamily="34" charset="0"/>
              </a:rPr>
              <a:t>注意力</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来解决</a:t>
            </a:r>
            <a:r>
              <a:rPr kumimoji="0" lang="zh-CN" altLang="en-US" b="0" i="0" u="none" strike="noStrike" kern="1200" cap="none" spc="0" normalizeH="0" baseline="0" noProof="0" dirty="0">
                <a:ln>
                  <a:noFill/>
                </a:ln>
                <a:solidFill>
                  <a:srgbClr val="FF0000"/>
                </a:solidFill>
                <a:effectLst/>
                <a:uLnTx/>
                <a:uFillTx/>
                <a:latin typeface="宋体" panose="02010600030101010101" pitchFamily="2" charset="-122"/>
                <a:cs typeface="Arial" panose="020B0604020202020204" pitchFamily="34" charset="0"/>
              </a:rPr>
              <a:t>信息超载问题</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a:t>
            </a:r>
          </a:p>
        </p:txBody>
      </p:sp>
      <p:pic>
        <p:nvPicPr>
          <p:cNvPr id="4" name="Picture 2" descr="https://images.fastcompany.com/upload/nyt-heatmap.jpg"/>
          <p:cNvPicPr>
            <a:picLocks noChangeAspect="1" noChangeArrowheads="1"/>
          </p:cNvPicPr>
          <p:nvPr/>
        </p:nvPicPr>
        <p:blipFill>
          <a:blip r:embed="rId2"/>
          <a:srcRect/>
          <a:stretch>
            <a:fillRect/>
          </a:stretch>
        </p:blipFill>
        <p:spPr bwMode="auto">
          <a:xfrm>
            <a:off x="2490787" y="2697451"/>
            <a:ext cx="4162425" cy="2846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5" name="文本框 4"/>
          <p:cNvSpPr txBox="1"/>
          <p:nvPr/>
        </p:nvSpPr>
        <p:spPr>
          <a:xfrm>
            <a:off x="107950" y="980728"/>
            <a:ext cx="4610100" cy="369332"/>
          </a:xfrm>
          <a:prstGeom prst="rect">
            <a:avLst/>
          </a:prstGeom>
          <a:noFill/>
        </p:spPr>
        <p:txBody>
          <a:bodyPr wrap="square">
            <a:spAutoFit/>
          </a:bodyPr>
          <a:lstStyle/>
          <a:p>
            <a:r>
              <a:rPr lang="zh-CN" altLang="en-US" dirty="0">
                <a:latin typeface="宋体" panose="02010600030101010101" pitchFamily="2" charset="-122"/>
              </a:rPr>
              <a:t>多头（</a:t>
            </a:r>
            <a:r>
              <a:rPr lang="en-US" altLang="zh-CN" dirty="0">
                <a:latin typeface="宋体" panose="02010600030101010101" pitchFamily="2" charset="-122"/>
              </a:rPr>
              <a:t>multi-head</a:t>
            </a:r>
            <a:r>
              <a:rPr lang="zh-CN" altLang="en-US" dirty="0">
                <a:latin typeface="宋体" panose="02010600030101010101" pitchFamily="2" charset="-122"/>
              </a:rPr>
              <a:t>）自注意力</a:t>
            </a:r>
          </a:p>
        </p:txBody>
      </p:sp>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8073" y="2869707"/>
            <a:ext cx="1753342" cy="1360517"/>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6593" y="1337393"/>
            <a:ext cx="1753342" cy="1360517"/>
          </a:xfrm>
          <a:prstGeom prst="rect">
            <a:avLst/>
          </a:prstGeom>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8073" y="4376873"/>
            <a:ext cx="1753342" cy="1360517"/>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741680"/>
            <a:ext cx="767463" cy="1616571"/>
          </a:xfrm>
          <a:prstGeom prst="rect">
            <a:avLst/>
          </a:prstGeom>
        </p:spPr>
      </p:pic>
      <p:cxnSp>
        <p:nvCxnSpPr>
          <p:cNvPr id="25" name="直接箭头连接符 24"/>
          <p:cNvCxnSpPr>
            <a:stCxn id="24" idx="3"/>
          </p:cNvCxnSpPr>
          <p:nvPr/>
        </p:nvCxnSpPr>
        <p:spPr>
          <a:xfrm flipV="1">
            <a:off x="1667055" y="2042800"/>
            <a:ext cx="1351018" cy="1507166"/>
          </a:xfrm>
          <a:prstGeom prst="straightConnector1">
            <a:avLst/>
          </a:prstGeom>
          <a:noFill/>
          <a:ln w="9525" cap="flat" cmpd="sng" algn="ctr">
            <a:solidFill>
              <a:srgbClr val="1C314E"/>
            </a:solidFill>
            <a:prstDash val="solid"/>
            <a:tailEnd type="triangle"/>
          </a:ln>
          <a:effectLst/>
        </p:spPr>
      </p:cxnSp>
      <p:cxnSp>
        <p:nvCxnSpPr>
          <p:cNvPr id="26" name="直接箭头连接符 25"/>
          <p:cNvCxnSpPr>
            <a:stCxn id="24" idx="3"/>
            <a:endCxn id="21" idx="1"/>
          </p:cNvCxnSpPr>
          <p:nvPr/>
        </p:nvCxnSpPr>
        <p:spPr>
          <a:xfrm>
            <a:off x="1667055" y="3549966"/>
            <a:ext cx="1351018" cy="0"/>
          </a:xfrm>
          <a:prstGeom prst="straightConnector1">
            <a:avLst/>
          </a:prstGeom>
          <a:noFill/>
          <a:ln w="9525" cap="flat" cmpd="sng" algn="ctr">
            <a:solidFill>
              <a:srgbClr val="1C314E"/>
            </a:solidFill>
            <a:prstDash val="solid"/>
            <a:tailEnd type="triangle"/>
          </a:ln>
          <a:effectLst/>
        </p:spPr>
      </p:cxnSp>
      <p:cxnSp>
        <p:nvCxnSpPr>
          <p:cNvPr id="27" name="直接箭头连接符 26"/>
          <p:cNvCxnSpPr>
            <a:stCxn id="24" idx="3"/>
            <a:endCxn id="23" idx="1"/>
          </p:cNvCxnSpPr>
          <p:nvPr/>
        </p:nvCxnSpPr>
        <p:spPr>
          <a:xfrm>
            <a:off x="1667055" y="3549966"/>
            <a:ext cx="1351018" cy="1507166"/>
          </a:xfrm>
          <a:prstGeom prst="straightConnector1">
            <a:avLst/>
          </a:prstGeom>
          <a:noFill/>
          <a:ln w="9525" cap="flat" cmpd="sng" algn="ctr">
            <a:solidFill>
              <a:srgbClr val="1C314E"/>
            </a:solidFill>
            <a:prstDash val="solid"/>
            <a:tailEnd type="triangle"/>
          </a:ln>
          <a:effectLst/>
        </p:spPr>
      </p:cxn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433" y="2423264"/>
            <a:ext cx="391896" cy="751134"/>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433" y="3174398"/>
            <a:ext cx="391896" cy="751134"/>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433" y="3925532"/>
            <a:ext cx="391896" cy="751134"/>
          </a:xfrm>
          <a:prstGeom prst="rect">
            <a:avLst/>
          </a:prstGeom>
        </p:spPr>
      </p:pic>
      <p:cxnSp>
        <p:nvCxnSpPr>
          <p:cNvPr id="31" name="直接箭头连接符 30"/>
          <p:cNvCxnSpPr>
            <a:endCxn id="28" idx="1"/>
          </p:cNvCxnSpPr>
          <p:nvPr/>
        </p:nvCxnSpPr>
        <p:spPr>
          <a:xfrm>
            <a:off x="4771415" y="2042800"/>
            <a:ext cx="1351018" cy="756031"/>
          </a:xfrm>
          <a:prstGeom prst="straightConnector1">
            <a:avLst/>
          </a:prstGeom>
          <a:noFill/>
          <a:ln w="9525" cap="flat" cmpd="sng" algn="ctr">
            <a:solidFill>
              <a:srgbClr val="1C314E"/>
            </a:solidFill>
            <a:prstDash val="solid"/>
            <a:tailEnd type="triangle"/>
          </a:ln>
          <a:effectLst/>
        </p:spPr>
      </p:cxnSp>
      <p:cxnSp>
        <p:nvCxnSpPr>
          <p:cNvPr id="14336" name="直接箭头连接符 14335"/>
          <p:cNvCxnSpPr>
            <a:stCxn id="23" idx="3"/>
            <a:endCxn id="30" idx="1"/>
          </p:cNvCxnSpPr>
          <p:nvPr/>
        </p:nvCxnSpPr>
        <p:spPr>
          <a:xfrm flipV="1">
            <a:off x="4771415" y="4301099"/>
            <a:ext cx="1351018" cy="756033"/>
          </a:xfrm>
          <a:prstGeom prst="straightConnector1">
            <a:avLst/>
          </a:prstGeom>
          <a:noFill/>
          <a:ln w="9525" cap="flat" cmpd="sng" algn="ctr">
            <a:solidFill>
              <a:srgbClr val="1C314E"/>
            </a:solidFill>
            <a:prstDash val="solid"/>
            <a:tailEnd type="triangle"/>
          </a:ln>
          <a:effectLst/>
        </p:spPr>
      </p:cxnSp>
      <p:cxnSp>
        <p:nvCxnSpPr>
          <p:cNvPr id="14337" name="直接箭头连接符 14336"/>
          <p:cNvCxnSpPr>
            <a:stCxn id="21" idx="3"/>
            <a:endCxn id="29" idx="1"/>
          </p:cNvCxnSpPr>
          <p:nvPr/>
        </p:nvCxnSpPr>
        <p:spPr>
          <a:xfrm flipV="1">
            <a:off x="4771415" y="3549965"/>
            <a:ext cx="1351018" cy="1"/>
          </a:xfrm>
          <a:prstGeom prst="straightConnector1">
            <a:avLst/>
          </a:prstGeom>
          <a:noFill/>
          <a:ln w="9525" cap="flat" cmpd="sng" algn="ctr">
            <a:solidFill>
              <a:srgbClr val="1C314E"/>
            </a:solidFill>
            <a:prstDash val="solid"/>
            <a:tailEnd type="triangle"/>
          </a:ln>
          <a:effectLst/>
        </p:spPr>
      </p:cxnSp>
      <p:pic>
        <p:nvPicPr>
          <p:cNvPr id="14338" name="图片 143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792" y="3174398"/>
            <a:ext cx="391896" cy="751134"/>
          </a:xfrm>
          <a:prstGeom prst="rect">
            <a:avLst/>
          </a:prstGeom>
        </p:spPr>
      </p:pic>
      <p:cxnSp>
        <p:nvCxnSpPr>
          <p:cNvPr id="14340" name="直接箭头连接符 14339"/>
          <p:cNvCxnSpPr/>
          <p:nvPr/>
        </p:nvCxnSpPr>
        <p:spPr>
          <a:xfrm flipV="1">
            <a:off x="6689051" y="3549965"/>
            <a:ext cx="1351018" cy="1"/>
          </a:xfrm>
          <a:prstGeom prst="straightConnector1">
            <a:avLst/>
          </a:prstGeom>
          <a:noFill/>
          <a:ln w="9525" cap="flat" cmpd="sng" algn="ctr">
            <a:solidFill>
              <a:srgbClr val="1C314E"/>
            </a:solidFill>
            <a:prstDash val="solid"/>
            <a:tailEnd type="triangle"/>
          </a:ln>
          <a:effectLst/>
        </p:spPr>
      </p:cxnSp>
      <mc:AlternateContent xmlns:mc="http://schemas.openxmlformats.org/markup-compatibility/2006" xmlns:a14="http://schemas.microsoft.com/office/drawing/2010/main">
        <mc:Choice Requires="a14">
          <p:sp>
            <p:nvSpPr>
              <p:cNvPr id="14341" name="矩形 14340"/>
              <p:cNvSpPr/>
              <p:nvPr/>
            </p:nvSpPr>
            <p:spPr>
              <a:xfrm>
                <a:off x="7128716" y="3267541"/>
                <a:ext cx="477438" cy="369332"/>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n-US" altLang="zh-CN" i="1" dirty="0" smtClean="0">
                          <a:solidFill>
                            <a:srgbClr val="2A4A75"/>
                          </a:solidFill>
                          <a:latin typeface="Cambria Math" panose="02040503050406030204" pitchFamily="18" charset="0"/>
                          <a:ea typeface="STIX Two Math" panose="02020603050405020304" pitchFamily="18" charset="0"/>
                          <a:cs typeface="STIX Two Math" panose="02020603050405020304" pitchFamily="18" charset="0"/>
                        </a:rPr>
                        <m:t>𝑊</m:t>
                      </m:r>
                    </m:oMath>
                  </m:oMathPara>
                </a14:m>
                <a:endParaRPr lang="zh-CN" altLang="en-US" dirty="0">
                  <a:solidFill>
                    <a:srgbClr val="2A4A75"/>
                  </a:solidFill>
                  <a:latin typeface="STIX Two Math" panose="02020603050405020304" pitchFamily="18" charset="0"/>
                  <a:ea typeface="华文楷体" panose="02010600040101010101" charset="-122"/>
                  <a:cs typeface="STIX Two Math" panose="02020603050405020304" pitchFamily="18" charset="0"/>
                </a:endParaRPr>
              </a:p>
            </p:txBody>
          </p:sp>
        </mc:Choice>
        <mc:Fallback xmlns="">
          <p:sp>
            <p:nvSpPr>
              <p:cNvPr id="14341" name="矩形 14340"/>
              <p:cNvSpPr>
                <a:spLocks noRot="1" noChangeAspect="1" noMove="1" noResize="1" noEditPoints="1" noAdjustHandles="1" noChangeArrowheads="1" noChangeShapeType="1" noTextEdit="1"/>
              </p:cNvSpPr>
              <p:nvPr/>
            </p:nvSpPr>
            <p:spPr>
              <a:xfrm>
                <a:off x="7128716" y="3267541"/>
                <a:ext cx="477438" cy="369332"/>
              </a:xfrm>
              <a:prstGeom prst="rect">
                <a:avLst/>
              </a:prstGeom>
              <a:blipFill rotWithShape="1">
                <a:blip r:embed="rId5"/>
                <a:stretch>
                  <a:fillRect l="-43" t="-126" r="26" b="62"/>
                </a:stretch>
              </a:blipFill>
            </p:spPr>
            <p:txBody>
              <a:bodyPr/>
              <a:lstStyle/>
              <a:p>
                <a:r>
                  <a:rPr lang="zh-CN" altLang="en-US">
                    <a:noFill/>
                  </a:rPr>
                  <a:t> </a:t>
                </a:r>
              </a:p>
            </p:txBody>
          </p:sp>
        </mc:Fallback>
      </mc:AlternateContent>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14349" name="文本框 14348"/>
          <p:cNvSpPr txBox="1"/>
          <p:nvPr/>
        </p:nvSpPr>
        <p:spPr>
          <a:xfrm>
            <a:off x="107950" y="908720"/>
            <a:ext cx="597621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Transforme</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基于多头自注意力机制的深度学习模型</a:t>
            </a:r>
          </a:p>
        </p:txBody>
      </p:sp>
      <p:pic>
        <p:nvPicPr>
          <p:cNvPr id="3" name="Picture 2" descr="âattention mechanism Transformer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0352" y="1542702"/>
            <a:ext cx="4641928" cy="4127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14349" name="文本框 14348"/>
          <p:cNvSpPr txBox="1"/>
          <p:nvPr/>
        </p:nvSpPr>
        <p:spPr>
          <a:xfrm>
            <a:off x="107950" y="908720"/>
            <a:ext cx="597621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Transforme</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基于多头自注意力机制的深度学习模型</a:t>
            </a:r>
          </a:p>
        </p:txBody>
      </p:sp>
      <p:pic>
        <p:nvPicPr>
          <p:cNvPr id="2" name="Picture 2" descr="Image result for transformer self atten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501478"/>
            <a:ext cx="7631385" cy="41922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4" name="文本框 3"/>
          <p:cNvSpPr txBox="1"/>
          <p:nvPr/>
        </p:nvSpPr>
        <p:spPr>
          <a:xfrm>
            <a:off x="28402" y="908720"/>
            <a:ext cx="9061946" cy="2108269"/>
          </a:xfrm>
          <a:prstGeom prst="rect">
            <a:avLst/>
          </a:prstGeom>
          <a:noFill/>
        </p:spPr>
        <p:txBody>
          <a:bodyPr wrap="square">
            <a:spAutoFit/>
          </a:bodyPr>
          <a:lstStyle/>
          <a:p>
            <a:pPr marL="342900" marR="0" lvl="0" indent="-342900" algn="just" defTabSz="914400" rtl="0" eaLnBrk="1" fontAlgn="base" latinLnBrk="0" hangingPunct="1">
              <a:lnSpc>
                <a:spcPct val="100000"/>
              </a:lnSpc>
              <a:spcBef>
                <a:spcPts val="340"/>
              </a:spcBef>
              <a:spcAft>
                <a:spcPct val="0"/>
              </a:spcAft>
              <a:buClr>
                <a:srgbClr val="1C314E"/>
              </a:buClr>
              <a:buSzPct val="76000"/>
              <a:buFont typeface="Arial" panose="020B0604020202020204" pitchFamily="34" charset="0"/>
              <a:buChar char="•"/>
              <a:defRPr/>
            </a:pP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GAN</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启发自博弈论中的二人零和博弈</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是由</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Ian Goodfellow </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于</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2014</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年开创性的提出。</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GAN</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是由两部分主成：生成模型</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G</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generative model</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）和判别模型</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D</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discriminative model</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cs typeface="Arial" panose="020B0604020202020204" pitchFamily="34" charset="0"/>
              </a:rPr>
              <a:t>）。</a:t>
            </a:r>
            <a:endParaRPr lang="en-US" altLang="zh-CN" dirty="0">
              <a:solidFill>
                <a:srgbClr val="000000"/>
              </a:solidFill>
              <a:latin typeface="宋体" panose="02010600030101010101" pitchFamily="2" charset="-122"/>
              <a:cs typeface="Arial" panose="020B0604020202020204" pitchFamily="34" charset="0"/>
            </a:endParaRPr>
          </a:p>
          <a:p>
            <a:pPr marL="342900" marR="0" lvl="0" indent="-342900" algn="just" defTabSz="914400" rtl="0" eaLnBrk="1" fontAlgn="base" latinLnBrk="0" hangingPunct="1">
              <a:lnSpc>
                <a:spcPct val="100000"/>
              </a:lnSpc>
              <a:spcBef>
                <a:spcPts val="340"/>
              </a:spcBef>
              <a:spcAft>
                <a:spcPct val="0"/>
              </a:spcAft>
              <a:buClr>
                <a:srgbClr val="1C314E"/>
              </a:buClr>
              <a:buSzPct val="76000"/>
              <a:buFont typeface="Arial" panose="020B0604020202020204" pitchFamily="34" charset="0"/>
              <a:buChar char="•"/>
              <a:defRPr/>
            </a:pP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ndParaRPr>
          </a:p>
          <a:p>
            <a:pPr marL="342900" marR="0" lvl="0" indent="-342900" algn="just" defTabSz="914400" rtl="0" eaLnBrk="1" fontAlgn="base" latinLnBrk="0" hangingPunct="1">
              <a:lnSpc>
                <a:spcPct val="100000"/>
              </a:lnSpc>
              <a:spcBef>
                <a:spcPts val="340"/>
              </a:spcBef>
              <a:spcAft>
                <a:spcPct val="0"/>
              </a:spcAft>
              <a:buClr>
                <a:srgbClr val="1C314E"/>
              </a:buClr>
              <a:buSzPct val="76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在训练过程中，生成网络</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G</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的目标就是尽量生成真实的图片去欺骗判别网络</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D</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。而</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D</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的目标就是尽量把</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G</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生成的图片和真实的图片分别开来。这样，</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G</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和</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D</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构成了一个动态的“博弈过程”</a:t>
            </a:r>
          </a:p>
        </p:txBody>
      </p:sp>
      <p:pic>
        <p:nvPicPr>
          <p:cNvPr id="5" name="图片 4"/>
          <p:cNvPicPr>
            <a:picLocks noChangeAspect="1"/>
          </p:cNvPicPr>
          <p:nvPr/>
        </p:nvPicPr>
        <p:blipFill>
          <a:blip r:embed="rId2"/>
          <a:stretch>
            <a:fillRect/>
          </a:stretch>
        </p:blipFill>
        <p:spPr>
          <a:xfrm>
            <a:off x="2123728" y="3240415"/>
            <a:ext cx="5375495" cy="2418973"/>
          </a:xfrm>
          <a:prstGeom prst="rect">
            <a:avLst/>
          </a:prstGeom>
        </p:spPr>
      </p:pic>
      <p:sp>
        <p:nvSpPr>
          <p:cNvPr id="6" name="文本框 5"/>
          <p:cNvSpPr txBox="1"/>
          <p:nvPr/>
        </p:nvSpPr>
        <p:spPr>
          <a:xfrm>
            <a:off x="3131840" y="5659388"/>
            <a:ext cx="3816424" cy="307777"/>
          </a:xfrm>
          <a:prstGeom prst="rect">
            <a:avLst/>
          </a:prstGeom>
          <a:noFill/>
        </p:spPr>
        <p:txBody>
          <a:bodyPr wrap="square" rtlCol="0">
            <a:spAutoFit/>
          </a:bodyPr>
          <a:lstStyle/>
          <a:p>
            <a:pPr algn="ctr"/>
            <a:r>
              <a:rPr lang="zh-CN" altLang="en-US" sz="1400" b="1" dirty="0"/>
              <a:t>生成对抗网络</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84137" y="908720"/>
            <a:ext cx="9059863" cy="1296144"/>
          </a:xfrm>
          <a:prstGeom prst="rect">
            <a:avLst/>
          </a:prstGeom>
          <a:noFill/>
        </p:spPr>
        <p:txBody>
          <a:bodyPr wrap="square">
            <a:spAutoFit/>
          </a:bodyPr>
          <a:lstStyle/>
          <a:p>
            <a:pPr marL="440055" marR="0" lvl="1" indent="-285750" algn="l" defTabSz="914400" rtl="0" eaLnBrk="1" fontAlgn="base" latinLnBrk="0" hangingPunct="1">
              <a:lnSpc>
                <a:spcPct val="100000"/>
              </a:lnSpc>
              <a:spcBef>
                <a:spcPts val="280"/>
              </a:spcBef>
              <a:spcAft>
                <a:spcPct val="0"/>
              </a:spcAft>
              <a:buClr>
                <a:srgbClr val="EB641B"/>
              </a:buClr>
              <a:buSzPct val="76000"/>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宋体" panose="02010600030101010101" pitchFamily="2" charset="-122"/>
              </a:rPr>
              <a:t>生成网络要尽可能地欺骗判别网络。</a:t>
            </a:r>
            <a:endParaRPr kumimoji="0" lang="en-US" altLang="zh-CN" sz="1800" b="0" i="0" u="none" strike="noStrike" kern="1200" cap="none" spc="0" normalizeH="0" baseline="0" noProof="0" dirty="0">
              <a:ln>
                <a:noFill/>
              </a:ln>
              <a:effectLst/>
              <a:uLnTx/>
              <a:uFillTx/>
              <a:latin typeface="宋体" panose="02010600030101010101" pitchFamily="2" charset="-122"/>
            </a:endParaRPr>
          </a:p>
          <a:p>
            <a:pPr marL="440055" marR="0" lvl="1" indent="-285750" algn="l" defTabSz="914400" rtl="0" eaLnBrk="1" fontAlgn="base" latinLnBrk="0" hangingPunct="1">
              <a:lnSpc>
                <a:spcPct val="100000"/>
              </a:lnSpc>
              <a:spcBef>
                <a:spcPts val="280"/>
              </a:spcBef>
              <a:spcAft>
                <a:spcPct val="0"/>
              </a:spcAft>
              <a:buClr>
                <a:srgbClr val="EB641B"/>
              </a:buClr>
              <a:buSzPct val="76000"/>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宋体" panose="02010600030101010101" pitchFamily="2" charset="-122"/>
              </a:rPr>
              <a:t>判别网络将生成网络生成的样本与真实样本中尽可能区分出来。</a:t>
            </a:r>
            <a:endParaRPr kumimoji="0" lang="en-US" altLang="zh-CN" sz="1800" b="0" i="0" u="none" strike="noStrike" kern="1200" cap="none" spc="0" normalizeH="0" baseline="0" noProof="0" dirty="0">
              <a:ln>
                <a:noFill/>
              </a:ln>
              <a:effectLst/>
              <a:uLnTx/>
              <a:uFillTx/>
              <a:latin typeface="宋体" panose="02010600030101010101" pitchFamily="2" charset="-122"/>
            </a:endParaRPr>
          </a:p>
          <a:p>
            <a:pPr marL="440055" marR="0" lvl="1" indent="-285750" algn="l" defTabSz="914400" rtl="0" eaLnBrk="1" fontAlgn="base" latinLnBrk="0" hangingPunct="1">
              <a:lnSpc>
                <a:spcPct val="100000"/>
              </a:lnSpc>
              <a:spcBef>
                <a:spcPts val="280"/>
              </a:spcBef>
              <a:spcAft>
                <a:spcPct val="0"/>
              </a:spcAft>
              <a:buClr>
                <a:srgbClr val="EB641B"/>
              </a:buClr>
              <a:buSzPct val="76000"/>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宋体" panose="02010600030101010101" pitchFamily="2" charset="-122"/>
              </a:rPr>
              <a:t>两个网络相互对抗、不断调整参数，最终目的是使判别网络无法判断生成网络的输出结果是否真实</a:t>
            </a:r>
            <a:endParaRPr kumimoji="0" lang="en-US" altLang="zh-CN" sz="1800" b="0" i="0" u="none" strike="noStrike" kern="1200" cap="none" spc="0" normalizeH="0" baseline="0" noProof="0" dirty="0">
              <a:ln>
                <a:noFill/>
              </a:ln>
              <a:effectLst/>
              <a:uLnTx/>
              <a:uFillTx/>
              <a:latin typeface="宋体" panose="02010600030101010101" pitchFamily="2" charset="-122"/>
            </a:endParaRPr>
          </a:p>
        </p:txBody>
      </p:sp>
      <p:pic>
        <p:nvPicPr>
          <p:cNvPr id="4" name="图片 3"/>
          <p:cNvPicPr>
            <a:picLocks noChangeAspect="1"/>
          </p:cNvPicPr>
          <p:nvPr/>
        </p:nvPicPr>
        <p:blipFill>
          <a:blip r:embed="rId2"/>
          <a:stretch>
            <a:fillRect/>
          </a:stretch>
        </p:blipFill>
        <p:spPr>
          <a:xfrm>
            <a:off x="611560" y="2518782"/>
            <a:ext cx="7380312" cy="3401154"/>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5" name="文本框 4"/>
          <p:cNvSpPr txBox="1"/>
          <p:nvPr/>
        </p:nvSpPr>
        <p:spPr>
          <a:xfrm>
            <a:off x="21728" y="980728"/>
            <a:ext cx="8870751" cy="646331"/>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最后博弈的结果是什么？在最理想的状态下，</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G</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可以生成足以“以假乱真”的图片</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G(z)</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。对于</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D</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来说，它难以判定</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G</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生成的图片究竟是不是真实的，因此</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rPr>
              <a:t>D(G(z)) = 0.5</a:t>
            </a:r>
          </a:p>
        </p:txBody>
      </p:sp>
      <p:pic>
        <p:nvPicPr>
          <p:cNvPr id="6" name="图片 5"/>
          <p:cNvPicPr>
            <a:picLocks noChangeAspect="1"/>
          </p:cNvPicPr>
          <p:nvPr/>
        </p:nvPicPr>
        <p:blipFill>
          <a:blip r:embed="rId2"/>
          <a:stretch>
            <a:fillRect/>
          </a:stretch>
        </p:blipFill>
        <p:spPr>
          <a:xfrm>
            <a:off x="1835695" y="2060689"/>
            <a:ext cx="5710209" cy="3456543"/>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908720"/>
            <a:ext cx="8856538" cy="33669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应用神经网络模型到机器学习时存在的难点．主要分为两大类：</a:t>
            </a:r>
            <a:endParaRPr kumimoji="0" lang="en-US" altLang="zh-CN" sz="180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mn-ea"/>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FF0000"/>
                </a:solidFill>
                <a:effectLst/>
                <a:uLnTx/>
                <a:uFillTx/>
                <a:latin typeface="+mn-ea"/>
                <a:ea typeface="+mn-ea"/>
                <a:cs typeface="+mn-cs"/>
              </a:rPr>
              <a:t>优化问题</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首先，神经网络的损失函数是一个非凸函数，找到全局最优解通常比较困难．其次，深度神经网络的参数通常非常多，训练数据也比较大．此外，深度神经网络存在梯度消失或爆炸问题，导致基于梯度的优化方法经常失效。</a:t>
            </a:r>
            <a:endParaRPr kumimoji="0" lang="en-US" altLang="zh-CN" sz="1800" b="0" i="0" u="none" strike="noStrike" kern="1200" cap="none" spc="0" normalizeH="0" baseline="0" noProof="0" dirty="0">
              <a:ln>
                <a:noFill/>
              </a:ln>
              <a:solidFill>
                <a:srgbClr val="000000"/>
              </a:solidFill>
              <a:effectLst/>
              <a:uLnTx/>
              <a:uFillTx/>
              <a:latin typeface="+mn-e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800" b="0" i="0" u="none" strike="noStrike" kern="1200" cap="none" spc="0" normalizeH="0" baseline="0" noProof="0" dirty="0">
              <a:ln>
                <a:noFill/>
              </a:ln>
              <a:solidFill>
                <a:srgbClr val="000000"/>
              </a:solidFill>
              <a:effectLst/>
              <a:uLnTx/>
              <a:uFillTx/>
              <a:latin typeface="+mn-ea"/>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FF0000"/>
                </a:solidFill>
                <a:effectLst/>
                <a:uLnTx/>
                <a:uFillTx/>
                <a:latin typeface="+mn-ea"/>
                <a:ea typeface="+mn-ea"/>
                <a:cs typeface="+mn-cs"/>
              </a:rPr>
              <a:t>泛化问题</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：由于深度神经网络的复杂度比较高，并且拟合能力很强，很容易在训练集上产生过拟合．因此在训练深度神经网络时，同时也需要通过一定的正则化方法来改进网络的泛化能力</a:t>
            </a:r>
            <a:endParaRPr kumimoji="0" lang="en-US" altLang="zh-CN" sz="1800" b="0" i="0" u="none" strike="noStrike" kern="1200" cap="none" spc="0" normalizeH="0" baseline="0" noProof="0" dirty="0">
              <a:ln>
                <a:noFill/>
              </a:ln>
              <a:solidFill>
                <a:srgbClr val="000000"/>
              </a:solidFill>
              <a:effectLst/>
              <a:uLnTx/>
              <a:uFillTx/>
              <a:latin typeface="+mn-ea"/>
              <a:ea typeface="+mn-ea"/>
              <a:cs typeface="+mn-c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36922" y="908720"/>
            <a:ext cx="46101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sym typeface="+mn-ea"/>
              </a:rPr>
              <a:t>优化方法</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2" name="文本框 1">
            <a:extLst>
              <a:ext uri="{FF2B5EF4-FFF2-40B4-BE49-F238E27FC236}">
                <a16:creationId xmlns:a16="http://schemas.microsoft.com/office/drawing/2014/main" id="{A4B6848B-DF03-0525-9876-4196DC0B5CBB}"/>
              </a:ext>
            </a:extLst>
          </p:cNvPr>
          <p:cNvSpPr txBox="1"/>
          <p:nvPr/>
        </p:nvSpPr>
        <p:spPr>
          <a:xfrm>
            <a:off x="136922" y="1412776"/>
            <a:ext cx="6626848" cy="3231654"/>
          </a:xfrm>
          <a:prstGeom prst="rect">
            <a:avLst/>
          </a:prstGeom>
          <a:noFill/>
        </p:spPr>
        <p:txBody>
          <a:bodyPr wrap="square" rtlCol="0">
            <a:spAutoFit/>
          </a:bodyPr>
          <a:lstStyle/>
          <a:p>
            <a:pPr marL="342900" indent="-342900" eaLnBrk="1" fontAlgn="auto" hangingPunct="1">
              <a:spcBef>
                <a:spcPts val="0"/>
              </a:spcBef>
              <a:spcAft>
                <a:spcPts val="0"/>
              </a:spcAft>
              <a:buFont typeface="Arial" panose="020B0604020202020204" pitchFamily="34" charset="0"/>
              <a:buChar char="•"/>
            </a:pPr>
            <a:r>
              <a:rPr lang="en-US" altLang="zh-CN" dirty="0">
                <a:solidFill>
                  <a:prstClr val="black"/>
                </a:solidFill>
                <a:latin typeface="Times New Roman" panose="02020603050405020304" pitchFamily="18" charset="0"/>
                <a:ea typeface="微软雅黑"/>
                <a:cs typeface="Times New Roman" panose="02020603050405020304" pitchFamily="18" charset="0"/>
              </a:rPr>
              <a:t>SGD</a:t>
            </a:r>
            <a:r>
              <a:rPr lang="zh-CN" altLang="en-US" dirty="0">
                <a:solidFill>
                  <a:prstClr val="black"/>
                </a:solidFill>
                <a:latin typeface="Times New Roman" panose="02020603050405020304" pitchFamily="18" charset="0"/>
                <a:ea typeface="微软雅黑"/>
                <a:cs typeface="Times New Roman" panose="02020603050405020304" pitchFamily="18" charset="0"/>
              </a:rPr>
              <a:t>（</a:t>
            </a:r>
            <a:r>
              <a:rPr lang="en-US" altLang="zh-CN" dirty="0">
                <a:solidFill>
                  <a:prstClr val="black"/>
                </a:solidFill>
                <a:latin typeface="Times New Roman" panose="02020603050405020304" pitchFamily="18" charset="0"/>
                <a:ea typeface="微软雅黑"/>
                <a:cs typeface="Times New Roman" panose="02020603050405020304" pitchFamily="18" charset="0"/>
              </a:rPr>
              <a:t>stochastic gradient descent</a:t>
            </a:r>
            <a:r>
              <a:rPr lang="zh-CN" altLang="en-US" dirty="0">
                <a:solidFill>
                  <a:prstClr val="black"/>
                </a:solidFill>
                <a:latin typeface="Times New Roman" panose="02020603050405020304" pitchFamily="18" charset="0"/>
                <a:ea typeface="微软雅黑"/>
                <a:cs typeface="Times New Roman" panose="02020603050405020304" pitchFamily="18" charset="0"/>
              </a:rPr>
              <a:t>，</a:t>
            </a:r>
            <a:r>
              <a:rPr lang="zh-CN" altLang="en-US"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rPr>
              <a:t>随机梯度下降法</a:t>
            </a:r>
            <a:r>
              <a:rPr lang="zh-CN" altLang="en-US" dirty="0">
                <a:solidFill>
                  <a:prstClr val="black"/>
                </a:solidFill>
                <a:latin typeface="Times New Roman" panose="02020603050405020304" pitchFamily="18" charset="0"/>
                <a:ea typeface="微软雅黑"/>
                <a:cs typeface="Times New Roman" panose="02020603050405020304" pitchFamily="18" charset="0"/>
              </a:rPr>
              <a:t>）</a:t>
            </a:r>
            <a:endParaRPr lang="en-US" altLang="zh-CN" dirty="0">
              <a:solidFill>
                <a:prstClr val="black"/>
              </a:solidFill>
              <a:latin typeface="Times New Roman" panose="02020603050405020304" pitchFamily="18" charset="0"/>
              <a:ea typeface="微软雅黑"/>
              <a:cs typeface="Times New Roman" panose="02020603050405020304" pitchFamily="18" charset="0"/>
            </a:endParaRPr>
          </a:p>
          <a:p>
            <a:pPr eaLnBrk="1" fontAlgn="auto" hangingPunct="1">
              <a:spcBef>
                <a:spcPts val="0"/>
              </a:spcBef>
              <a:spcAft>
                <a:spcPts val="0"/>
              </a:spcAft>
            </a:pPr>
            <a:endParaRPr lang="en-US" altLang="zh-CN" dirty="0">
              <a:solidFill>
                <a:prstClr val="black"/>
              </a:solidFill>
              <a:latin typeface="宋体" panose="02010600030101010101" pitchFamily="2" charset="-122"/>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pPr>
            <a:r>
              <a:rPr lang="en-US" altLang="zh-CN" dirty="0">
                <a:solidFill>
                  <a:prstClr val="black"/>
                </a:solidFill>
                <a:latin typeface="Times New Roman" panose="02020603050405020304" pitchFamily="18" charset="0"/>
                <a:cs typeface="Times New Roman" panose="02020603050405020304" pitchFamily="18" charset="0"/>
              </a:rPr>
              <a:t>AdaGrad</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Adaptive Gradient</a:t>
            </a:r>
            <a:r>
              <a:rPr lang="zh-CN" altLang="en-US" dirty="0">
                <a:solidFill>
                  <a:prstClr val="black"/>
                </a:solidFill>
                <a:latin typeface="Times New Roman" panose="02020603050405020304" pitchFamily="18" charset="0"/>
                <a:cs typeface="Times New Roman" panose="02020603050405020304" pitchFamily="18" charset="0"/>
              </a:rPr>
              <a:t>，</a:t>
            </a:r>
            <a:r>
              <a:rPr lang="zh-CN" altLang="en-US"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rPr>
              <a:t>自适应梯度算法</a:t>
            </a:r>
            <a:r>
              <a:rPr lang="zh-CN" altLang="en-US" dirty="0">
                <a:solidFill>
                  <a:prstClr val="black"/>
                </a:solidFill>
                <a:latin typeface="Times New Roman" panose="02020603050405020304" pitchFamily="18" charset="0"/>
                <a:cs typeface="Times New Roman" panose="02020603050405020304" pitchFamily="18" charset="0"/>
              </a:rPr>
              <a:t>）</a:t>
            </a:r>
            <a:endParaRPr lang="en-US" altLang="zh-CN" dirty="0">
              <a:solidFill>
                <a:prstClr val="black"/>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Wingdings" panose="05000000000000000000" pitchFamily="2" charset="2"/>
              <a:buChar char="Ø"/>
            </a:pPr>
            <a:endParaRPr lang="en-US" altLang="zh-CN" dirty="0">
              <a:solidFill>
                <a:prstClr val="black"/>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pPr>
            <a:r>
              <a:rPr lang="en-US" altLang="zh-CN" dirty="0">
                <a:solidFill>
                  <a:prstClr val="black"/>
                </a:solidFill>
                <a:latin typeface="Times New Roman" panose="02020603050405020304" pitchFamily="18" charset="0"/>
                <a:cs typeface="Times New Roman" panose="02020603050405020304" pitchFamily="18" charset="0"/>
              </a:rPr>
              <a:t> Momentum</a:t>
            </a:r>
            <a:r>
              <a:rPr lang="zh-CN" altLang="en-US" dirty="0">
                <a:solidFill>
                  <a:prstClr val="black"/>
                </a:solidFill>
                <a:latin typeface="Times New Roman" panose="02020603050405020304" pitchFamily="18" charset="0"/>
                <a:cs typeface="Times New Roman" panose="02020603050405020304" pitchFamily="18" charset="0"/>
              </a:rPr>
              <a:t>（</a:t>
            </a:r>
            <a:r>
              <a:rPr lang="zh-CN" altLang="en-US"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rPr>
              <a:t>动量法</a:t>
            </a:r>
            <a:r>
              <a:rPr lang="zh-CN" altLang="en-US" dirty="0">
                <a:solidFill>
                  <a:prstClr val="black"/>
                </a:solidFill>
                <a:latin typeface="Times New Roman" panose="02020603050405020304" pitchFamily="18" charset="0"/>
                <a:cs typeface="Times New Roman" panose="02020603050405020304" pitchFamily="18" charset="0"/>
              </a:rPr>
              <a:t>）</a:t>
            </a:r>
            <a:endParaRPr lang="en-US" altLang="zh-CN" dirty="0">
              <a:solidFill>
                <a:prstClr val="black"/>
              </a:solidFill>
              <a:latin typeface="Times New Roman" panose="02020603050405020304" pitchFamily="18" charset="0"/>
              <a:cs typeface="Times New Roman" panose="02020603050405020304" pitchFamily="18" charset="0"/>
            </a:endParaRPr>
          </a:p>
          <a:p>
            <a:pPr marL="285750" indent="-285750" eaLnBrk="1" fontAlgn="auto" hangingPunct="1">
              <a:spcBef>
                <a:spcPts val="0"/>
              </a:spcBef>
              <a:spcAft>
                <a:spcPts val="0"/>
              </a:spcAft>
              <a:buFont typeface="Wingdings" panose="05000000000000000000" pitchFamily="2" charset="2"/>
              <a:buChar char="p"/>
            </a:pPr>
            <a:endParaRPr lang="en-US" altLang="zh-CN" dirty="0">
              <a:solidFill>
                <a:prstClr val="black"/>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pPr>
            <a:r>
              <a:rPr lang="en-US" altLang="zh-CN" dirty="0">
                <a:solidFill>
                  <a:prstClr val="black"/>
                </a:solidFill>
                <a:latin typeface="Times New Roman" panose="02020603050405020304" pitchFamily="18" charset="0"/>
                <a:cs typeface="Times New Roman" panose="02020603050405020304" pitchFamily="18" charset="0"/>
              </a:rPr>
              <a:t>Adam</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Adaptive Moment Estimation</a:t>
            </a:r>
            <a:r>
              <a:rPr lang="zh-CN" altLang="en-US" dirty="0">
                <a:solidFill>
                  <a:prstClr val="black"/>
                </a:solidFill>
                <a:latin typeface="Times New Roman" panose="02020603050405020304" pitchFamily="18" charset="0"/>
                <a:cs typeface="Times New Roman" panose="02020603050405020304" pitchFamily="18" charset="0"/>
              </a:rPr>
              <a:t>，</a:t>
            </a:r>
            <a:r>
              <a:rPr lang="zh-CN" altLang="en-US"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rPr>
              <a:t>自适应矩估计</a:t>
            </a:r>
            <a:r>
              <a:rPr lang="zh-CN" altLang="en-US" dirty="0">
                <a:solidFill>
                  <a:prstClr val="black"/>
                </a:solidFill>
                <a:latin typeface="Times New Roman" panose="02020603050405020304" pitchFamily="18" charset="0"/>
                <a:cs typeface="Times New Roman" panose="02020603050405020304" pitchFamily="18" charset="0"/>
              </a:rPr>
              <a:t>）</a:t>
            </a:r>
            <a:endParaRPr lang="en-US" altLang="zh-CN" dirty="0">
              <a:solidFill>
                <a:prstClr val="black"/>
              </a:solidFill>
              <a:latin typeface="Times New Roman" panose="02020603050405020304" pitchFamily="18" charset="0"/>
              <a:cs typeface="Times New Roman" panose="02020603050405020304" pitchFamily="18" charset="0"/>
            </a:endParaRPr>
          </a:p>
          <a:p>
            <a:pPr marL="285750" indent="-285750" eaLnBrk="1" fontAlgn="auto" hangingPunct="1">
              <a:spcBef>
                <a:spcPts val="0"/>
              </a:spcBef>
              <a:spcAft>
                <a:spcPts val="0"/>
              </a:spcAft>
              <a:buFont typeface="Wingdings" panose="05000000000000000000" pitchFamily="2" charset="2"/>
              <a:buChar char="p"/>
            </a:pPr>
            <a:endParaRPr lang="en-US" altLang="zh-CN" sz="2000" dirty="0">
              <a:solidFill>
                <a:prstClr val="black"/>
              </a:solidFill>
              <a:latin typeface="Times New Roman" panose="02020603050405020304" pitchFamily="18" charset="0"/>
              <a:cs typeface="Times New Roman" panose="02020603050405020304" pitchFamily="18" charset="0"/>
            </a:endParaRPr>
          </a:p>
          <a:p>
            <a:pPr eaLnBrk="1" fontAlgn="auto" hangingPunct="1">
              <a:spcBef>
                <a:spcPts val="0"/>
              </a:spcBef>
              <a:spcAft>
                <a:spcPts val="0"/>
              </a:spcAft>
            </a:pPr>
            <a:endParaRPr lang="en-US" altLang="zh-CN" sz="2000" dirty="0">
              <a:solidFill>
                <a:prstClr val="black"/>
              </a:solidFill>
              <a:latin typeface="Times New Roman" panose="02020603050405020304" pitchFamily="18" charset="0"/>
              <a:cs typeface="Times New Roman" panose="02020603050405020304" pitchFamily="18" charset="0"/>
            </a:endParaRPr>
          </a:p>
          <a:p>
            <a:pPr eaLnBrk="1" fontAlgn="auto" hangingPunct="1">
              <a:spcBef>
                <a:spcPts val="0"/>
              </a:spcBef>
              <a:spcAft>
                <a:spcPts val="0"/>
              </a:spcAft>
            </a:pP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eaLnBrk="1" fontAlgn="auto" hangingPunct="1">
              <a:spcBef>
                <a:spcPts val="0"/>
              </a:spcBef>
              <a:spcAft>
                <a:spcPts val="0"/>
              </a:spcAft>
              <a:buFont typeface="Wingdings" panose="05000000000000000000" pitchFamily="2" charset="2"/>
              <a:buChar char="p"/>
            </a:pPr>
            <a:endParaRPr lang="zh-CN" altLang="en-US" dirty="0">
              <a:solidFill>
                <a:prstClr val="black"/>
              </a:solidFill>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2959572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4" name="文本框 3">
            <a:extLst>
              <a:ext uri="{FF2B5EF4-FFF2-40B4-BE49-F238E27FC236}">
                <a16:creationId xmlns:a16="http://schemas.microsoft.com/office/drawing/2014/main" id="{B531FAA4-4B04-306A-5692-1306A3A0DD6B}"/>
              </a:ext>
            </a:extLst>
          </p:cNvPr>
          <p:cNvSpPr txBox="1"/>
          <p:nvPr/>
        </p:nvSpPr>
        <p:spPr>
          <a:xfrm>
            <a:off x="949668" y="4869160"/>
            <a:ext cx="7632848" cy="369332"/>
          </a:xfrm>
          <a:prstGeom prst="rect">
            <a:avLst/>
          </a:prstGeom>
          <a:noFill/>
        </p:spPr>
        <p:txBody>
          <a:bodyPr wrap="square" rtlCol="0">
            <a:spAutoFit/>
          </a:bodyPr>
          <a:lstStyle/>
          <a:p>
            <a:pPr eaLnBrk="1" fontAlgn="auto" hangingPunct="1">
              <a:spcBef>
                <a:spcPts val="0"/>
              </a:spcBef>
              <a:spcAft>
                <a:spcPts val="0"/>
              </a:spcAft>
            </a:pPr>
            <a:r>
              <a:rPr lang="en-US" altLang="zh-CN" dirty="0">
                <a:solidFill>
                  <a:prstClr val="black"/>
                </a:solidFill>
                <a:latin typeface="Times New Roman" panose="02020603050405020304" pitchFamily="18" charset="0"/>
                <a:ea typeface="微软雅黑"/>
                <a:cs typeface="Times New Roman" panose="02020603050405020304" pitchFamily="18" charset="0"/>
              </a:rPr>
              <a:t>SGD</a:t>
            </a:r>
            <a:r>
              <a:rPr lang="zh-CN" altLang="en-US" dirty="0">
                <a:solidFill>
                  <a:prstClr val="black"/>
                </a:solidFill>
                <a:latin typeface="宋体" panose="02010600030101010101" pitchFamily="2" charset="-122"/>
                <a:cs typeface="Times New Roman" panose="02020603050405020304" pitchFamily="18" charset="0"/>
              </a:rPr>
              <a:t>最优化的更新路径：呈“之”字形向最小值</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0</a:t>
            </a:r>
            <a:r>
              <a:rPr lang="zh-CN" altLang="en-US" dirty="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0</a:t>
            </a:r>
            <a:r>
              <a:rPr lang="zh-CN" altLang="en-US" dirty="0">
                <a:solidFill>
                  <a:prstClr val="black"/>
                </a:solidFill>
                <a:latin typeface="Times New Roman" panose="02020603050405020304" pitchFamily="18" charset="0"/>
                <a:cs typeface="Times New Roman" panose="02020603050405020304" pitchFamily="18" charset="0"/>
              </a:rPr>
              <a:t>）</a:t>
            </a:r>
            <a:r>
              <a:rPr lang="zh-CN" altLang="en-US" dirty="0">
                <a:solidFill>
                  <a:prstClr val="black"/>
                </a:solidFill>
                <a:latin typeface="宋体" panose="02010600030101010101" pitchFamily="2" charset="-122"/>
                <a:cs typeface="Times New Roman" panose="02020603050405020304" pitchFamily="18" charset="0"/>
              </a:rPr>
              <a:t>处移动，效率低</a:t>
            </a:r>
          </a:p>
        </p:txBody>
      </p:sp>
      <p:pic>
        <p:nvPicPr>
          <p:cNvPr id="5" name="图片 4">
            <a:extLst>
              <a:ext uri="{FF2B5EF4-FFF2-40B4-BE49-F238E27FC236}">
                <a16:creationId xmlns:a16="http://schemas.microsoft.com/office/drawing/2014/main" id="{711FCC5A-D9D3-4EED-201D-8A0F7C7E662F}"/>
              </a:ext>
            </a:extLst>
          </p:cNvPr>
          <p:cNvPicPr>
            <a:picLocks noChangeAspect="1"/>
          </p:cNvPicPr>
          <p:nvPr/>
        </p:nvPicPr>
        <p:blipFill>
          <a:blip r:embed="rId2"/>
          <a:stretch>
            <a:fillRect/>
          </a:stretch>
        </p:blipFill>
        <p:spPr>
          <a:xfrm>
            <a:off x="467544" y="2360067"/>
            <a:ext cx="2159524" cy="1658071"/>
          </a:xfrm>
          <a:prstGeom prst="rect">
            <a:avLst/>
          </a:prstGeom>
        </p:spPr>
      </p:pic>
      <p:pic>
        <p:nvPicPr>
          <p:cNvPr id="6" name="图片 5">
            <a:extLst>
              <a:ext uri="{FF2B5EF4-FFF2-40B4-BE49-F238E27FC236}">
                <a16:creationId xmlns:a16="http://schemas.microsoft.com/office/drawing/2014/main" id="{D48EDF72-8B3F-9735-F6A6-3D9B69E63D42}"/>
              </a:ext>
            </a:extLst>
          </p:cNvPr>
          <p:cNvPicPr>
            <a:picLocks noChangeAspect="1"/>
          </p:cNvPicPr>
          <p:nvPr/>
        </p:nvPicPr>
        <p:blipFill>
          <a:blip r:embed="rId3"/>
          <a:stretch>
            <a:fillRect/>
          </a:stretch>
        </p:blipFill>
        <p:spPr>
          <a:xfrm>
            <a:off x="6765326" y="2238525"/>
            <a:ext cx="2078860" cy="1984366"/>
          </a:xfrm>
          <a:prstGeom prst="rect">
            <a:avLst/>
          </a:prstGeom>
        </p:spPr>
      </p:pic>
      <p:pic>
        <p:nvPicPr>
          <p:cNvPr id="7" name="图片 6">
            <a:extLst>
              <a:ext uri="{FF2B5EF4-FFF2-40B4-BE49-F238E27FC236}">
                <a16:creationId xmlns:a16="http://schemas.microsoft.com/office/drawing/2014/main" id="{DF91E4CC-25F5-0DDD-8045-258D59EC1756}"/>
              </a:ext>
            </a:extLst>
          </p:cNvPr>
          <p:cNvPicPr>
            <a:picLocks noChangeAspect="1"/>
          </p:cNvPicPr>
          <p:nvPr/>
        </p:nvPicPr>
        <p:blipFill>
          <a:blip r:embed="rId4"/>
          <a:stretch>
            <a:fillRect/>
          </a:stretch>
        </p:blipFill>
        <p:spPr>
          <a:xfrm>
            <a:off x="3040237" y="2229025"/>
            <a:ext cx="3451711" cy="1819798"/>
          </a:xfrm>
          <a:prstGeom prst="rect">
            <a:avLst/>
          </a:prstGeom>
        </p:spPr>
      </p:pic>
      <p:pic>
        <p:nvPicPr>
          <p:cNvPr id="8" name="图片 7">
            <a:extLst>
              <a:ext uri="{FF2B5EF4-FFF2-40B4-BE49-F238E27FC236}">
                <a16:creationId xmlns:a16="http://schemas.microsoft.com/office/drawing/2014/main" id="{B5BD5982-389E-FBD7-5D56-00F16F18BFDA}"/>
              </a:ext>
            </a:extLst>
          </p:cNvPr>
          <p:cNvPicPr>
            <a:picLocks noChangeAspect="1"/>
          </p:cNvPicPr>
          <p:nvPr/>
        </p:nvPicPr>
        <p:blipFill>
          <a:blip r:embed="rId5"/>
          <a:stretch>
            <a:fillRect/>
          </a:stretch>
        </p:blipFill>
        <p:spPr>
          <a:xfrm>
            <a:off x="6972451" y="5371565"/>
            <a:ext cx="1664610" cy="809114"/>
          </a:xfrm>
          <a:prstGeom prst="rect">
            <a:avLst/>
          </a:prstGeom>
        </p:spPr>
      </p:pic>
      <p:sp>
        <p:nvSpPr>
          <p:cNvPr id="10" name="文本框 9">
            <a:extLst>
              <a:ext uri="{FF2B5EF4-FFF2-40B4-BE49-F238E27FC236}">
                <a16:creationId xmlns:a16="http://schemas.microsoft.com/office/drawing/2014/main" id="{E4B0EE80-4276-BC8F-B1C8-82BF7B09CA0D}"/>
              </a:ext>
            </a:extLst>
          </p:cNvPr>
          <p:cNvSpPr txBox="1"/>
          <p:nvPr/>
        </p:nvSpPr>
        <p:spPr>
          <a:xfrm>
            <a:off x="19075" y="928615"/>
            <a:ext cx="9040788" cy="1273875"/>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为了减少每次迭代的计算复杂度，在每次迭代时只采集一个样本（或者一组样本），计算这个样本损失函数的梯度并更新参数，即</a:t>
            </a:r>
            <a:r>
              <a:rPr kumimoji="0" lang="zh-CN" altLang="en-US" sz="1800" b="1" i="0" u="sng" strike="noStrike" kern="1200" cap="none" spc="0" normalizeH="0" baseline="0" noProof="0" dirty="0">
                <a:ln>
                  <a:noFill/>
                </a:ln>
                <a:effectLst/>
                <a:uLnTx/>
                <a:uFillTx/>
                <a:latin typeface="+mn-ea"/>
                <a:ea typeface="+mn-ea"/>
                <a:cs typeface="+mn-cs"/>
              </a:rPr>
              <a:t>随机梯度下降法</a:t>
            </a:r>
            <a:r>
              <a:rPr kumimoji="0" lang="en-US" altLang="zh-CN" sz="1800" b="1" i="0" u="sng" strike="noStrike" kern="1200" cap="none" spc="0" normalizeH="0" baseline="0" noProof="0" dirty="0">
                <a:ln>
                  <a:noFill/>
                </a:ln>
                <a:effectLst/>
                <a:uLnTx/>
                <a:uFillTx/>
                <a:latin typeface="+mn-ea"/>
                <a:ea typeface="+mn-ea"/>
                <a:cs typeface="+mn-cs"/>
              </a:rPr>
              <a:t>(Stochastic Gradient Descent, SGD</a:t>
            </a:r>
            <a:r>
              <a:rPr kumimoji="0" lang="zh-CN" altLang="en-US" sz="1800" b="1" i="0" u="sng" strike="noStrike" kern="1200" cap="none" spc="0" normalizeH="0" baseline="0" noProof="0" dirty="0">
                <a:ln>
                  <a:noFill/>
                </a:ln>
                <a:effectLst/>
                <a:uLnTx/>
                <a:uFillTx/>
                <a:latin typeface="+mn-ea"/>
                <a:ea typeface="+mn-ea"/>
                <a:cs typeface="+mn-cs"/>
              </a:rPr>
              <a:t>）</a:t>
            </a:r>
          </a:p>
        </p:txBody>
      </p:sp>
    </p:spTree>
    <p:extLst>
      <p:ext uri="{BB962C8B-B14F-4D97-AF65-F5344CB8AC3E}">
        <p14:creationId xmlns:p14="http://schemas.microsoft.com/office/powerpoint/2010/main" val="2307507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6090" y="1052736"/>
            <a:ext cx="9017910" cy="4525962"/>
          </a:xfrm>
        </p:spPr>
        <p:txBody>
          <a:bodyPr/>
          <a:lstStyle/>
          <a:p>
            <a:pPr marL="0" indent="0" algn="just">
              <a:buFont typeface="Arial" panose="020B0604020202020204" pitchFamily="34" charset="0"/>
              <a:buNone/>
            </a:pPr>
            <a:r>
              <a:rPr lang="zh-CN" altLang="en-US" sz="1800" dirty="0"/>
              <a:t>边行动边学习（</a:t>
            </a:r>
            <a:r>
              <a:rPr lang="zh-CN" altLang="en-US" sz="1800" b="1" dirty="0">
                <a:solidFill>
                  <a:srgbClr val="FF0000"/>
                </a:solidFill>
              </a:rPr>
              <a:t>强化学习</a:t>
            </a:r>
            <a:r>
              <a:rPr lang="zh-CN" altLang="en-US" sz="1800" dirty="0"/>
              <a:t>）：利用学习得来的模型来指导行动。强化学习和监督学习、无监督学习 最大的不同就是不需要大量的“数据喂养”。而是通过自己不停的尝试来学会某些技能</a:t>
            </a:r>
            <a:r>
              <a:rPr lang="zh-CN" altLang="en-US" sz="2000" dirty="0"/>
              <a:t>。</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pic>
        <p:nvPicPr>
          <p:cNvPr id="2" name="图片 1"/>
          <p:cNvPicPr>
            <a:picLocks noChangeAspect="1"/>
          </p:cNvPicPr>
          <p:nvPr/>
        </p:nvPicPr>
        <p:blipFill>
          <a:blip r:embed="rId2"/>
          <a:stretch>
            <a:fillRect/>
          </a:stretch>
        </p:blipFill>
        <p:spPr>
          <a:xfrm>
            <a:off x="1547664" y="2564904"/>
            <a:ext cx="5923883" cy="2664296"/>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a:extLst>
              <a:ext uri="{FF2B5EF4-FFF2-40B4-BE49-F238E27FC236}">
                <a16:creationId xmlns:a16="http://schemas.microsoft.com/office/drawing/2014/main" id="{13984E79-B13C-6217-81F9-624A73F19074}"/>
              </a:ext>
            </a:extLst>
          </p:cNvPr>
          <p:cNvSpPr txBox="1"/>
          <p:nvPr/>
        </p:nvSpPr>
        <p:spPr>
          <a:xfrm>
            <a:off x="-12154" y="863134"/>
            <a:ext cx="895191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1" i="0" u="sng" strike="noStrike" kern="1200" cap="none" spc="0" normalizeH="0" baseline="0" noProof="0" dirty="0" err="1">
                <a:ln>
                  <a:noFill/>
                </a:ln>
                <a:effectLst/>
                <a:uLnTx/>
                <a:uFillTx/>
                <a:latin typeface="+mn-ea"/>
                <a:ea typeface="+mn-ea"/>
                <a:cs typeface="+mn-cs"/>
              </a:rPr>
              <a:t>AdaGrad</a:t>
            </a:r>
            <a:r>
              <a:rPr kumimoji="0" lang="zh-CN" altLang="en-US" sz="1800" b="0" i="0" u="none" strike="noStrike" kern="1200" cap="none" spc="0" normalizeH="0" baseline="0" noProof="0" dirty="0">
                <a:ln>
                  <a:noFill/>
                </a:ln>
                <a:solidFill>
                  <a:srgbClr val="000000"/>
                </a:solidFill>
                <a:effectLst/>
                <a:uLnTx/>
                <a:uFillTx/>
                <a:latin typeface="+mn-ea"/>
                <a:ea typeface="+mn-ea"/>
                <a:cs typeface="+mn-cs"/>
              </a:rPr>
              <a:t>在训练过程中动态调整学习率，对不同参数根据累计梯度平方和更新不同学习率。其公式如下：</a:t>
            </a:r>
          </a:p>
        </p:txBody>
      </p:sp>
      <p:pic>
        <p:nvPicPr>
          <p:cNvPr id="4" name="图片 3">
            <a:extLst>
              <a:ext uri="{FF2B5EF4-FFF2-40B4-BE49-F238E27FC236}">
                <a16:creationId xmlns:a16="http://schemas.microsoft.com/office/drawing/2014/main" id="{B943C280-ADCF-2D8C-8BC5-0DA3BAF3F620}"/>
              </a:ext>
            </a:extLst>
          </p:cNvPr>
          <p:cNvPicPr>
            <a:picLocks noChangeAspect="1"/>
          </p:cNvPicPr>
          <p:nvPr/>
        </p:nvPicPr>
        <p:blipFill>
          <a:blip r:embed="rId2"/>
          <a:stretch>
            <a:fillRect/>
          </a:stretch>
        </p:blipFill>
        <p:spPr>
          <a:xfrm>
            <a:off x="3059832" y="1412776"/>
            <a:ext cx="3274349" cy="1350164"/>
          </a:xfrm>
          <a:prstGeom prst="rect">
            <a:avLst/>
          </a:prstGeom>
        </p:spPr>
      </p:pic>
      <p:pic>
        <p:nvPicPr>
          <p:cNvPr id="5" name="图片 4">
            <a:extLst>
              <a:ext uri="{FF2B5EF4-FFF2-40B4-BE49-F238E27FC236}">
                <a16:creationId xmlns:a16="http://schemas.microsoft.com/office/drawing/2014/main" id="{12E307CB-AAD5-C645-6E96-DCF838DA50C8}"/>
              </a:ext>
            </a:extLst>
          </p:cNvPr>
          <p:cNvPicPr>
            <a:picLocks noChangeAspect="1"/>
          </p:cNvPicPr>
          <p:nvPr/>
        </p:nvPicPr>
        <p:blipFill>
          <a:blip r:embed="rId3"/>
          <a:stretch>
            <a:fillRect/>
          </a:stretch>
        </p:blipFill>
        <p:spPr>
          <a:xfrm>
            <a:off x="5004048" y="2973143"/>
            <a:ext cx="2900622" cy="2172200"/>
          </a:xfrm>
          <a:prstGeom prst="rect">
            <a:avLst/>
          </a:prstGeom>
        </p:spPr>
      </p:pic>
      <p:sp>
        <p:nvSpPr>
          <p:cNvPr id="6" name="文本框 5">
            <a:extLst>
              <a:ext uri="{FF2B5EF4-FFF2-40B4-BE49-F238E27FC236}">
                <a16:creationId xmlns:a16="http://schemas.microsoft.com/office/drawing/2014/main" id="{A97A9B3F-5131-0A8D-060D-BEC992756EFB}"/>
              </a:ext>
            </a:extLst>
          </p:cNvPr>
          <p:cNvSpPr txBox="1"/>
          <p:nvPr/>
        </p:nvSpPr>
        <p:spPr>
          <a:xfrm>
            <a:off x="611560" y="5495838"/>
            <a:ext cx="9826668" cy="369332"/>
          </a:xfrm>
          <a:prstGeom prst="rect">
            <a:avLst/>
          </a:prstGeom>
          <a:noFill/>
        </p:spPr>
        <p:txBody>
          <a:bodyPr wrap="square">
            <a:spAutoFit/>
          </a:bodyPr>
          <a:lstStyle/>
          <a:p>
            <a:pPr eaLnBrk="1" fontAlgn="auto" hangingPunct="1">
              <a:spcBef>
                <a:spcPts val="0"/>
              </a:spcBef>
              <a:spcAft>
                <a:spcPts val="0"/>
              </a:spcAft>
            </a:pPr>
            <a:r>
              <a:rPr lang="en-US" altLang="zh-CN" dirty="0">
                <a:solidFill>
                  <a:srgbClr val="000000"/>
                </a:solidFill>
                <a:latin typeface="Arial"/>
                <a:ea typeface="微软雅黑"/>
              </a:rPr>
              <a:t>*</a:t>
            </a:r>
            <a:r>
              <a:rPr lang="zh-CN" altLang="en-US" sz="1050" dirty="0">
                <a:solidFill>
                  <a:srgbClr val="FF0000"/>
                </a:solidFill>
                <a:latin typeface="宋体" panose="02010600030101010101" pitchFamily="2" charset="-122"/>
              </a:rPr>
              <a:t>主要缺陷来自分母项的对梯度平方不断累积，随之时间步地增加，分母项越来越大，最终导致学习率收缩到太小无法进行有效更新</a:t>
            </a:r>
          </a:p>
        </p:txBody>
      </p:sp>
      <p:pic>
        <p:nvPicPr>
          <p:cNvPr id="7" name="图片 6">
            <a:extLst>
              <a:ext uri="{FF2B5EF4-FFF2-40B4-BE49-F238E27FC236}">
                <a16:creationId xmlns:a16="http://schemas.microsoft.com/office/drawing/2014/main" id="{D4CB14B7-EF99-A76E-9620-24FB0276AAF1}"/>
              </a:ext>
            </a:extLst>
          </p:cNvPr>
          <p:cNvPicPr>
            <a:picLocks noChangeAspect="1"/>
          </p:cNvPicPr>
          <p:nvPr/>
        </p:nvPicPr>
        <p:blipFill>
          <a:blip r:embed="rId4"/>
          <a:stretch>
            <a:fillRect/>
          </a:stretch>
        </p:blipFill>
        <p:spPr>
          <a:xfrm>
            <a:off x="967133" y="2831601"/>
            <a:ext cx="3377165" cy="2418216"/>
          </a:xfrm>
          <a:prstGeom prst="rect">
            <a:avLst/>
          </a:prstGeom>
        </p:spPr>
      </p:pic>
    </p:spTree>
    <p:extLst>
      <p:ext uri="{BB962C8B-B14F-4D97-AF65-F5344CB8AC3E}">
        <p14:creationId xmlns:p14="http://schemas.microsoft.com/office/powerpoint/2010/main" val="32733028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a:extLst>
              <a:ext uri="{FF2B5EF4-FFF2-40B4-BE49-F238E27FC236}">
                <a16:creationId xmlns:a16="http://schemas.microsoft.com/office/drawing/2014/main" id="{5E0AAB5F-9635-7C46-4A68-61ACC85A699F}"/>
              </a:ext>
            </a:extLst>
          </p:cNvPr>
          <p:cNvSpPr txBox="1"/>
          <p:nvPr/>
        </p:nvSpPr>
        <p:spPr>
          <a:xfrm>
            <a:off x="0" y="908720"/>
            <a:ext cx="46101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rPr>
              <a:t>学习率的影响：</a:t>
            </a:r>
          </a:p>
        </p:txBody>
      </p:sp>
      <p:pic>
        <p:nvPicPr>
          <p:cNvPr id="4" name="图片 3">
            <a:extLst>
              <a:ext uri="{FF2B5EF4-FFF2-40B4-BE49-F238E27FC236}">
                <a16:creationId xmlns:a16="http://schemas.microsoft.com/office/drawing/2014/main" id="{19879368-E013-41D0-4048-6841A0DD7071}"/>
              </a:ext>
            </a:extLst>
          </p:cNvPr>
          <p:cNvPicPr>
            <a:picLocks noChangeAspect="1"/>
          </p:cNvPicPr>
          <p:nvPr/>
        </p:nvPicPr>
        <p:blipFill>
          <a:blip r:embed="rId2"/>
          <a:stretch>
            <a:fillRect/>
          </a:stretch>
        </p:blipFill>
        <p:spPr>
          <a:xfrm>
            <a:off x="1377396" y="2189853"/>
            <a:ext cx="6389208" cy="2478294"/>
          </a:xfrm>
          <a:prstGeom prst="rect">
            <a:avLst/>
          </a:prstGeom>
        </p:spPr>
      </p:pic>
    </p:spTree>
    <p:extLst>
      <p:ext uri="{BB962C8B-B14F-4D97-AF65-F5344CB8AC3E}">
        <p14:creationId xmlns:p14="http://schemas.microsoft.com/office/powerpoint/2010/main" val="12364294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a:extLst>
              <a:ext uri="{FF2B5EF4-FFF2-40B4-BE49-F238E27FC236}">
                <a16:creationId xmlns:a16="http://schemas.microsoft.com/office/drawing/2014/main" id="{642569C8-E6A5-E14E-C5F7-6FCD7368D643}"/>
              </a:ext>
            </a:extLst>
          </p:cNvPr>
          <p:cNvSpPr txBox="1"/>
          <p:nvPr/>
        </p:nvSpPr>
        <p:spPr>
          <a:xfrm>
            <a:off x="0" y="908720"/>
            <a:ext cx="9036050" cy="1291379"/>
          </a:xfrm>
          <a:prstGeom prst="rect">
            <a:avLst/>
          </a:prstGeom>
          <a:noFill/>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180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每个参数的实际更新差值取决于最近一段时间内梯度的加权平均值．当某个参数在最近一段时间内的梯度方向不一致时，其真实的参数更新幅度变小；相反，当在最近一段时间内的梯度方向都一致时，其真实的参数更新幅度变大，起到加速作用</a:t>
            </a:r>
          </a:p>
        </p:txBody>
      </p:sp>
      <p:pic>
        <p:nvPicPr>
          <p:cNvPr id="4" name="图片 3">
            <a:extLst>
              <a:ext uri="{FF2B5EF4-FFF2-40B4-BE49-F238E27FC236}">
                <a16:creationId xmlns:a16="http://schemas.microsoft.com/office/drawing/2014/main" id="{07F47BC3-F7EF-6702-C05A-96C587493667}"/>
              </a:ext>
            </a:extLst>
          </p:cNvPr>
          <p:cNvPicPr>
            <a:picLocks noChangeAspect="1"/>
          </p:cNvPicPr>
          <p:nvPr/>
        </p:nvPicPr>
        <p:blipFill>
          <a:blip r:embed="rId2"/>
          <a:stretch>
            <a:fillRect/>
          </a:stretch>
        </p:blipFill>
        <p:spPr>
          <a:xfrm>
            <a:off x="1259632" y="2852936"/>
            <a:ext cx="7062376" cy="2173039"/>
          </a:xfrm>
          <a:prstGeom prst="rect">
            <a:avLst/>
          </a:prstGeom>
        </p:spPr>
      </p:pic>
    </p:spTree>
    <p:extLst>
      <p:ext uri="{BB962C8B-B14F-4D97-AF65-F5344CB8AC3E}">
        <p14:creationId xmlns:p14="http://schemas.microsoft.com/office/powerpoint/2010/main" val="17830782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a:extLst>
              <a:ext uri="{FF2B5EF4-FFF2-40B4-BE49-F238E27FC236}">
                <a16:creationId xmlns:a16="http://schemas.microsoft.com/office/drawing/2014/main" id="{795FDAB4-9ED9-20F3-12E2-1A6E1AB26F52}"/>
              </a:ext>
            </a:extLst>
          </p:cNvPr>
          <p:cNvSpPr txBox="1"/>
          <p:nvPr/>
        </p:nvSpPr>
        <p:spPr>
          <a:xfrm>
            <a:off x="116730" y="891126"/>
            <a:ext cx="8951913" cy="1291379"/>
          </a:xfrm>
          <a:prstGeom prst="rect">
            <a:avLst/>
          </a:prstGeom>
          <a:noFill/>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1800" b="1" i="0" u="sng" strike="noStrike" kern="1200" cap="none" spc="0" normalizeH="0" baseline="0" noProof="0" dirty="0">
                <a:ln>
                  <a:noFill/>
                </a:ln>
                <a:effectLst/>
                <a:uLnTx/>
                <a:uFillTx/>
                <a:latin typeface="+mn-ea"/>
                <a:ea typeface="+mn-ea"/>
                <a:cs typeface="+mn-cs"/>
              </a:rPr>
              <a:t>Adam</a:t>
            </a:r>
            <a:r>
              <a:rPr kumimoji="0" lang="zh-CN" altLang="en-US" sz="1800" i="0" u="none" strike="noStrike" kern="1200" cap="none" spc="0" normalizeH="0" baseline="0" noProof="0" dirty="0">
                <a:ln>
                  <a:noFill/>
                </a:ln>
                <a:solidFill>
                  <a:prstClr val="black"/>
                </a:solidFill>
                <a:effectLst/>
                <a:uLnTx/>
                <a:uFillTx/>
                <a:latin typeface="+mn-ea"/>
                <a:ea typeface="+mn-ea"/>
                <a:cs typeface="+mn-cs"/>
              </a:rPr>
              <a:t>就是融合了动量法和</a:t>
            </a:r>
            <a:r>
              <a:rPr kumimoji="0" lang="en-US" altLang="zh-CN" sz="1800" i="0" u="none" strike="noStrike" kern="1200" cap="none" spc="0" normalizeH="0" baseline="0" noProof="0" dirty="0" err="1">
                <a:ln>
                  <a:noFill/>
                </a:ln>
                <a:solidFill>
                  <a:prstClr val="black"/>
                </a:solidFill>
                <a:effectLst/>
                <a:uLnTx/>
                <a:uFillTx/>
                <a:latin typeface="+mn-ea"/>
                <a:ea typeface="+mn-ea"/>
                <a:cs typeface="+mn-cs"/>
              </a:rPr>
              <a:t>AdaGrad</a:t>
            </a:r>
            <a:r>
              <a:rPr kumimoji="0" lang="zh-CN" altLang="en-US" sz="1800" i="0" u="none" strike="noStrike" kern="1200" cap="none" spc="0" normalizeH="0" baseline="0" noProof="0" dirty="0">
                <a:ln>
                  <a:noFill/>
                </a:ln>
                <a:solidFill>
                  <a:prstClr val="black"/>
                </a:solidFill>
                <a:effectLst/>
                <a:uLnTx/>
                <a:uFillTx/>
                <a:latin typeface="+mn-ea"/>
                <a:ea typeface="+mn-ea"/>
                <a:cs typeface="+mn-cs"/>
              </a:rPr>
              <a:t>方法</a:t>
            </a:r>
          </a:p>
          <a:p>
            <a:pPr marL="285750" marR="0" lvl="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1800" i="0" u="none" strike="noStrike" kern="1200" cap="none" spc="0" normalizeH="0" baseline="0" noProof="0" dirty="0">
                <a:ln>
                  <a:noFill/>
                </a:ln>
                <a:solidFill>
                  <a:prstClr val="black"/>
                </a:solidFill>
                <a:effectLst/>
                <a:uLnTx/>
                <a:uFillTx/>
                <a:latin typeface="+mn-ea"/>
                <a:ea typeface="+mn-ea"/>
                <a:cs typeface="+mn-cs"/>
              </a:rPr>
              <a:t>基于</a:t>
            </a:r>
            <a:r>
              <a:rPr kumimoji="0" lang="en-US" altLang="zh-CN" sz="1800" i="0" u="none" strike="noStrike" kern="1200" cap="none" spc="0" normalizeH="0" baseline="0" noProof="0" dirty="0">
                <a:ln>
                  <a:noFill/>
                </a:ln>
                <a:solidFill>
                  <a:prstClr val="black"/>
                </a:solidFill>
                <a:effectLst/>
                <a:uLnTx/>
                <a:uFillTx/>
                <a:latin typeface="+mn-ea"/>
                <a:ea typeface="+mn-ea"/>
                <a:cs typeface="+mn-cs"/>
              </a:rPr>
              <a:t>Adam</a:t>
            </a:r>
            <a:r>
              <a:rPr kumimoji="0" lang="zh-CN" altLang="en-US" sz="1800" i="0" u="none" strike="noStrike" kern="1200" cap="none" spc="0" normalizeH="0" baseline="0" noProof="0" dirty="0">
                <a:ln>
                  <a:noFill/>
                </a:ln>
                <a:solidFill>
                  <a:prstClr val="black"/>
                </a:solidFill>
                <a:effectLst/>
                <a:uLnTx/>
                <a:uFillTx/>
                <a:latin typeface="+mn-ea"/>
                <a:ea typeface="+mn-ea"/>
                <a:cs typeface="+mn-cs"/>
              </a:rPr>
              <a:t>的更新过程就像小球在碗中滚动，虽然动量法也有类似的移动，但是相比之下，</a:t>
            </a:r>
            <a:r>
              <a:rPr kumimoji="0" lang="en-US" altLang="zh-CN" sz="1800" i="0" u="none" strike="noStrike" kern="1200" cap="none" spc="0" normalizeH="0" baseline="0" noProof="0" dirty="0">
                <a:ln>
                  <a:noFill/>
                </a:ln>
                <a:solidFill>
                  <a:prstClr val="black"/>
                </a:solidFill>
                <a:effectLst/>
                <a:uLnTx/>
                <a:uFillTx/>
                <a:latin typeface="+mn-ea"/>
                <a:ea typeface="+mn-ea"/>
                <a:cs typeface="+mn-cs"/>
              </a:rPr>
              <a:t>Adam</a:t>
            </a:r>
            <a:r>
              <a:rPr kumimoji="0" lang="zh-CN" altLang="en-US" sz="1800" i="0" u="none" strike="noStrike" kern="1200" cap="none" spc="0" normalizeH="0" baseline="0" noProof="0" dirty="0">
                <a:ln>
                  <a:noFill/>
                </a:ln>
                <a:solidFill>
                  <a:prstClr val="black"/>
                </a:solidFill>
                <a:effectLst/>
                <a:uLnTx/>
                <a:uFillTx/>
                <a:latin typeface="+mn-ea"/>
                <a:ea typeface="+mn-ea"/>
                <a:cs typeface="+mn-cs"/>
              </a:rPr>
              <a:t>左右摇晃的程度有所减轻，这是得益于学习的更新程度被适当的调整了</a:t>
            </a:r>
          </a:p>
        </p:txBody>
      </p:sp>
      <p:pic>
        <p:nvPicPr>
          <p:cNvPr id="4" name="图片 3">
            <a:extLst>
              <a:ext uri="{FF2B5EF4-FFF2-40B4-BE49-F238E27FC236}">
                <a16:creationId xmlns:a16="http://schemas.microsoft.com/office/drawing/2014/main" id="{CD409FD5-3A4D-4F91-1879-194E3C492F0E}"/>
              </a:ext>
            </a:extLst>
          </p:cNvPr>
          <p:cNvPicPr>
            <a:picLocks noChangeAspect="1"/>
          </p:cNvPicPr>
          <p:nvPr/>
        </p:nvPicPr>
        <p:blipFill>
          <a:blip r:embed="rId2"/>
          <a:stretch>
            <a:fillRect/>
          </a:stretch>
        </p:blipFill>
        <p:spPr>
          <a:xfrm>
            <a:off x="2951820" y="2708920"/>
            <a:ext cx="3240360" cy="2745648"/>
          </a:xfrm>
          <a:prstGeom prst="rect">
            <a:avLst/>
          </a:prstGeom>
        </p:spPr>
      </p:pic>
    </p:spTree>
    <p:extLst>
      <p:ext uri="{BB962C8B-B14F-4D97-AF65-F5344CB8AC3E}">
        <p14:creationId xmlns:p14="http://schemas.microsoft.com/office/powerpoint/2010/main" val="20781862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36922" y="908720"/>
            <a:ext cx="4610100" cy="369332"/>
          </a:xfrm>
          <a:prstGeom prst="rect">
            <a:avLst/>
          </a:prstGeom>
          <a:noFill/>
        </p:spPr>
        <p:txBody>
          <a:bodyPr wrap="square">
            <a:spAutoFit/>
          </a:bodyPr>
          <a:lstStyle/>
          <a:p>
            <a:r>
              <a:rPr kumimoji="0" lang="zh-CN" altLang="en-US"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神经网络优化算法汇总</a:t>
            </a:r>
            <a:endParaRPr lang="zh-CN" altLang="en-US" dirty="0">
              <a:latin typeface="宋体" panose="02010600030101010101" pitchFamily="2" charset="-122"/>
            </a:endParaRPr>
          </a:p>
        </p:txBody>
      </p:sp>
      <p:pic>
        <p:nvPicPr>
          <p:cNvPr id="4" name="图片 3"/>
          <p:cNvPicPr>
            <a:picLocks noChangeAspect="1"/>
          </p:cNvPicPr>
          <p:nvPr/>
        </p:nvPicPr>
        <p:blipFill>
          <a:blip r:embed="rId2"/>
          <a:stretch>
            <a:fillRect/>
          </a:stretch>
        </p:blipFill>
        <p:spPr>
          <a:xfrm>
            <a:off x="323528" y="3217189"/>
            <a:ext cx="4787900" cy="199921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175" y="1109385"/>
            <a:ext cx="3797141" cy="5062855"/>
          </a:xfrm>
          <a:prstGeom prst="rect">
            <a:avLst/>
          </a:prstGeom>
        </p:spPr>
      </p:pic>
      <p:pic>
        <p:nvPicPr>
          <p:cNvPr id="6" name="图片 5"/>
          <p:cNvPicPr>
            <a:picLocks noChangeAspect="1"/>
          </p:cNvPicPr>
          <p:nvPr/>
        </p:nvPicPr>
        <p:blipFill>
          <a:blip r:embed="rId4"/>
          <a:stretch>
            <a:fillRect/>
          </a:stretch>
        </p:blipFill>
        <p:spPr>
          <a:xfrm>
            <a:off x="1567811" y="1916832"/>
            <a:ext cx="1963082" cy="95715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43024" y="908720"/>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sym typeface="+mn-ea"/>
              </a:rPr>
              <a:t>归一化</a:t>
            </a: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文本框 4"/>
          <p:cNvSpPr txBox="1"/>
          <p:nvPr/>
        </p:nvSpPr>
        <p:spPr>
          <a:xfrm>
            <a:off x="0" y="1312735"/>
            <a:ext cx="8951913" cy="230832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归一化</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Normalization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方法泛指把数据特征转换为相同尺度的方法，比如把数据特征映射到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[0,1] </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或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[−1,1] </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区间内，或者映射为服从均值</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为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0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方差为 </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的标准正态分布</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归一化的目的：更好的尺度不变性以及平滑的优化地形</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归一化的方法除了批量归一化，还有层归一化（</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 Normalization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）、权重归一化（</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Weight Normalization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）、局部响应归一化（</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Local Response Normalization</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LRN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p>
        </p:txBody>
      </p:sp>
    </p:spTree>
    <p:extLst>
      <p:ext uri="{BB962C8B-B14F-4D97-AF65-F5344CB8AC3E}">
        <p14:creationId xmlns:p14="http://schemas.microsoft.com/office/powerpoint/2010/main" val="5659790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43024" y="908720"/>
            <a:ext cx="4610100" cy="400110"/>
          </a:xfrm>
          <a:prstGeom prst="rect">
            <a:avLst/>
          </a:prstGeom>
          <a:noFill/>
        </p:spPr>
        <p:txBody>
          <a:bodyPr wrap="square">
            <a:spAutoFit/>
          </a:bodyPr>
          <a:lstStyle/>
          <a:p>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归一化</a:t>
            </a:r>
            <a:endParaRPr lang="zh-CN" altLang="en-US" sz="2000" dirty="0">
              <a:latin typeface="宋体" panose="02010600030101010101" pitchFamily="2" charset="-122"/>
            </a:endParaRPr>
          </a:p>
        </p:txBody>
      </p:sp>
      <p:sp>
        <p:nvSpPr>
          <p:cNvPr id="5" name="文本框 4"/>
          <p:cNvSpPr txBox="1"/>
          <p:nvPr/>
        </p:nvSpPr>
        <p:spPr>
          <a:xfrm>
            <a:off x="107949" y="1324085"/>
            <a:ext cx="8951913"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未归一化数据的等高线图．尺度不同会造成在大多数位置上的梯度方向并不是最优的搜索方向．当使用梯度下降法寻求最优解时，会导致需要很多次迭代才能收敛．如果我们把数据归一化为相同尺度，如图所示，大部分位置的梯度方向近似于最优搜索方向．这样，在梯度下降求解时，每一步梯度的方向都基本指向最小值，训练效率会大大提高．</a:t>
            </a:r>
          </a:p>
        </p:txBody>
      </p:sp>
      <p:pic>
        <p:nvPicPr>
          <p:cNvPr id="6" name="图片 5"/>
          <p:cNvPicPr>
            <a:picLocks noChangeAspect="1"/>
          </p:cNvPicPr>
          <p:nvPr/>
        </p:nvPicPr>
        <p:blipFill>
          <a:blip r:embed="rId2"/>
          <a:stretch>
            <a:fillRect/>
          </a:stretch>
        </p:blipFill>
        <p:spPr>
          <a:xfrm>
            <a:off x="1043608" y="2862692"/>
            <a:ext cx="6530299" cy="2941789"/>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43024" y="908720"/>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sym typeface="+mn-ea"/>
              </a:rPr>
              <a:t>归一化</a:t>
            </a: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43025" y="1399728"/>
            <a:ext cx="8916838" cy="1705403"/>
          </a:xfrm>
          <a:prstGeom prst="rect">
            <a:avLst/>
          </a:prstGeom>
          <a:noFill/>
        </p:spPr>
        <p:txBody>
          <a:bodyPr wrap="square">
            <a:spAutoFit/>
          </a:bodyPr>
          <a:lstStyle/>
          <a:p>
            <a:pPr marL="0" marR="0" lvl="0" indent="0" algn="just" defTabSz="914400" rtl="0" eaLnBrk="1" fontAlgn="auto" latinLnBrk="0" hangingPunct="1">
              <a:lnSpc>
                <a:spcPct val="150000"/>
              </a:lnSpc>
              <a:spcBef>
                <a:spcPts val="1000"/>
              </a:spcBef>
              <a:spcAft>
                <a:spcPts val="60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cs typeface="Segoe UI" panose="020B0502040204020203"/>
              </a:rPr>
              <a:t>批量归一化是对一个中间层的单个神经元进行归一化操作，因此要求小批量样本的数量不能太小，否则难以计算单个神经元的统计信息。层归一化（</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cs typeface="Segoe UI" panose="020B0502040204020203"/>
              </a:rPr>
              <a:t>Layer Normalization</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cs typeface="Segoe UI" panose="020B0502040204020203"/>
              </a:rPr>
              <a:t>）是和批量归一化非常类似的方法。和批量归一化不同的是，层归一化是对某一层的所有神经元进行归一化</a:t>
            </a:r>
          </a:p>
        </p:txBody>
      </p:sp>
      <p:pic>
        <p:nvPicPr>
          <p:cNvPr id="7" name="图片 6"/>
          <p:cNvPicPr>
            <a:picLocks noChangeAspect="1"/>
          </p:cNvPicPr>
          <p:nvPr/>
        </p:nvPicPr>
        <p:blipFill>
          <a:blip r:embed="rId2"/>
          <a:stretch>
            <a:fillRect/>
          </a:stretch>
        </p:blipFill>
        <p:spPr>
          <a:xfrm>
            <a:off x="1368748" y="3406502"/>
            <a:ext cx="6768752" cy="2233997"/>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5" name="文本框 4"/>
          <p:cNvSpPr txBox="1"/>
          <p:nvPr/>
        </p:nvSpPr>
        <p:spPr>
          <a:xfrm>
            <a:off x="114820" y="908720"/>
            <a:ext cx="7121475" cy="707886"/>
          </a:xfrm>
          <a:prstGeom prst="rect">
            <a:avLst/>
          </a:prstGeom>
          <a:noFill/>
        </p:spPr>
        <p:txBody>
          <a:bodyPr wrap="square">
            <a:spAutoFit/>
          </a:bodyPr>
          <a:lstStyle/>
          <a:p>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正则化</a:t>
            </a:r>
            <a:r>
              <a:rPr kumimoji="0" lang="en-US" altLang="zh-CN"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——ℓ_1</a:t>
            </a:r>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和</a:t>
            </a:r>
            <a:r>
              <a:rPr kumimoji="0" lang="en-US" altLang="zh-CN"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ℓ_2</a:t>
            </a:r>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正则化、丢弃法、提前停止</a:t>
            </a:r>
            <a:b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br>
            <a:endParaRPr lang="zh-CN" altLang="en-US" sz="2000" dirty="0">
              <a:latin typeface="宋体" panose="02010600030101010101" pitchFamily="2" charset="-122"/>
            </a:endParaRPr>
          </a:p>
        </p:txBody>
      </p:sp>
      <p:pic>
        <p:nvPicPr>
          <p:cNvPr id="6" name="图片 5"/>
          <p:cNvPicPr>
            <a:picLocks noChangeAspect="1"/>
          </p:cNvPicPr>
          <p:nvPr/>
        </p:nvPicPr>
        <p:blipFill>
          <a:blip r:embed="rId2"/>
          <a:stretch>
            <a:fillRect/>
          </a:stretch>
        </p:blipFill>
        <p:spPr>
          <a:xfrm>
            <a:off x="1259632" y="1616606"/>
            <a:ext cx="6264696" cy="1848975"/>
          </a:xfrm>
          <a:prstGeom prst="rect">
            <a:avLst/>
          </a:prstGeom>
        </p:spPr>
      </p:pic>
      <p:pic>
        <p:nvPicPr>
          <p:cNvPr id="8" name="图片 7"/>
          <p:cNvPicPr>
            <a:picLocks noChangeAspect="1"/>
          </p:cNvPicPr>
          <p:nvPr/>
        </p:nvPicPr>
        <p:blipFill>
          <a:blip r:embed="rId3"/>
          <a:stretch>
            <a:fillRect/>
          </a:stretch>
        </p:blipFill>
        <p:spPr>
          <a:xfrm>
            <a:off x="4860032" y="3645024"/>
            <a:ext cx="3172850" cy="2568969"/>
          </a:xfrm>
          <a:prstGeom prst="rect">
            <a:avLst/>
          </a:prstGeom>
        </p:spPr>
      </p:pic>
      <p:pic>
        <p:nvPicPr>
          <p:cNvPr id="9" name="图片 8"/>
          <p:cNvPicPr>
            <a:picLocks noChangeAspect="1"/>
          </p:cNvPicPr>
          <p:nvPr/>
        </p:nvPicPr>
        <p:blipFill>
          <a:blip r:embed="rId4"/>
          <a:stretch>
            <a:fillRect/>
          </a:stretch>
        </p:blipFill>
        <p:spPr>
          <a:xfrm>
            <a:off x="1071550" y="3813099"/>
            <a:ext cx="3967919" cy="2136181"/>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a:extLst>
              <a:ext uri="{FF2B5EF4-FFF2-40B4-BE49-F238E27FC236}">
                <a16:creationId xmlns:a16="http://schemas.microsoft.com/office/drawing/2014/main" id="{DA903155-D89D-9584-51F4-437F8CECB512}"/>
              </a:ext>
            </a:extLst>
          </p:cNvPr>
          <p:cNvSpPr txBox="1"/>
          <p:nvPr/>
        </p:nvSpPr>
        <p:spPr>
          <a:xfrm>
            <a:off x="136922" y="908720"/>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sym typeface="+mn-ea"/>
              </a:rPr>
              <a:t>超参数</a:t>
            </a: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7" name="文本框 6">
            <a:extLst>
              <a:ext uri="{FF2B5EF4-FFF2-40B4-BE49-F238E27FC236}">
                <a16:creationId xmlns:a16="http://schemas.microsoft.com/office/drawing/2014/main" id="{D805BF04-37B2-9202-5DC0-2241EA639C58}"/>
              </a:ext>
            </a:extLst>
          </p:cNvPr>
          <p:cNvSpPr txBox="1"/>
          <p:nvPr/>
        </p:nvSpPr>
        <p:spPr>
          <a:xfrm>
            <a:off x="395536" y="1412776"/>
            <a:ext cx="4610100"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神经网络的层数</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每层神经元个数</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激活函数</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学习率（以及动态调整算法）</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正则化系数</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mini-batch </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大小</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131366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07950" y="980728"/>
            <a:ext cx="8856538" cy="4525962"/>
          </a:xfrm>
        </p:spPr>
        <p:txBody>
          <a:bodyPr/>
          <a:lstStyle/>
          <a:p>
            <a:pPr marL="0" indent="0">
              <a:buFont typeface="Arial" panose="020B0604020202020204" pitchFamily="34" charset="0"/>
              <a:buNone/>
            </a:pPr>
            <a:r>
              <a:rPr lang="zh-CN" altLang="en-US" sz="2000" b="1" dirty="0"/>
              <a:t>机器学习开发环境</a:t>
            </a:r>
          </a:p>
          <a:p>
            <a:pPr marL="0" indent="0">
              <a:buFont typeface="Arial" panose="020B0604020202020204" pitchFamily="34" charset="0"/>
              <a:buNone/>
            </a:pPr>
            <a:endParaRPr lang="zh-CN" altLang="en-US" sz="2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sp>
        <p:nvSpPr>
          <p:cNvPr id="2" name="文本框 3"/>
          <p:cNvSpPr txBox="1"/>
          <p:nvPr/>
        </p:nvSpPr>
        <p:spPr>
          <a:xfrm>
            <a:off x="179513" y="1557736"/>
            <a:ext cx="8712968" cy="174855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defTabSz="914400">
              <a:lnSpc>
                <a:spcPct val="110000"/>
              </a:lnSpc>
              <a:spcBef>
                <a:spcPts val="1800"/>
              </a:spcBef>
              <a:buClr>
                <a:srgbClr val="2A305C"/>
              </a:buClr>
              <a:buSzPct val="100000"/>
              <a:buFont typeface="Arial" panose="020B0604020202020204" pitchFamily="34" charset="0"/>
              <a:buChar char="•"/>
              <a:defRPr/>
            </a:pPr>
            <a:r>
              <a:rPr lang="en-US" altLang="zh-CN" dirty="0">
                <a:solidFill>
                  <a:srgbClr val="000000"/>
                </a:solidFill>
                <a:latin typeface="微软雅黑" panose="020B0503020204020204" pitchFamily="34" charset="-122"/>
              </a:rPr>
              <a:t>Anaconda</a:t>
            </a:r>
            <a:r>
              <a:rPr lang="zh-CN" altLang="en-US" dirty="0">
                <a:solidFill>
                  <a:srgbClr val="000000"/>
                </a:solidFill>
                <a:latin typeface="微软雅黑" panose="020B0503020204020204" pitchFamily="34" charset="-122"/>
              </a:rPr>
              <a:t>科学计算环境</a:t>
            </a:r>
          </a:p>
          <a:p>
            <a:pPr marL="457200" lvl="0" indent="-457200" algn="just" defTabSz="914400">
              <a:lnSpc>
                <a:spcPct val="110000"/>
              </a:lnSpc>
              <a:spcBef>
                <a:spcPts val="1800"/>
              </a:spcBef>
              <a:buClr>
                <a:srgbClr val="2A305C"/>
              </a:buClr>
              <a:buSzPct val="100000"/>
              <a:buFont typeface="+mj-ea"/>
              <a:buAutoNum type="circleNumDbPlain"/>
              <a:defRPr/>
            </a:pPr>
            <a:r>
              <a:rPr lang="en-US" altLang="zh-CN" dirty="0">
                <a:solidFill>
                  <a:srgbClr val="000000"/>
                </a:solidFill>
                <a:latin typeface="微软雅黑" panose="020B0503020204020204" pitchFamily="34" charset="-122"/>
              </a:rPr>
              <a:t>Anaconda</a:t>
            </a:r>
            <a:r>
              <a:rPr lang="zh-CN" altLang="en-US" dirty="0">
                <a:solidFill>
                  <a:srgbClr val="000000"/>
                </a:solidFill>
                <a:latin typeface="微软雅黑" panose="020B0503020204020204" pitchFamily="34" charset="-122"/>
              </a:rPr>
              <a:t>是一个开源的</a:t>
            </a:r>
            <a:r>
              <a:rPr lang="en-US" altLang="zh-CN" dirty="0">
                <a:solidFill>
                  <a:srgbClr val="000000"/>
                </a:solidFill>
                <a:latin typeface="微软雅黑" panose="020B0503020204020204" pitchFamily="34" charset="-122"/>
              </a:rPr>
              <a:t>Python</a:t>
            </a:r>
            <a:r>
              <a:rPr lang="zh-CN" altLang="en-US" dirty="0">
                <a:solidFill>
                  <a:srgbClr val="000000"/>
                </a:solidFill>
                <a:latin typeface="微软雅黑" panose="020B0503020204020204" pitchFamily="34" charset="-122"/>
              </a:rPr>
              <a:t>发行版本，其中包含了大规模数据处理、预测分析和科学计算等的包及其支持模块。</a:t>
            </a:r>
            <a:endParaRPr lang="en-US" altLang="zh-CN" dirty="0">
              <a:solidFill>
                <a:srgbClr val="000000"/>
              </a:solidFill>
              <a:latin typeface="微软雅黑" panose="020B0503020204020204" pitchFamily="34" charset="-122"/>
            </a:endParaRPr>
          </a:p>
          <a:p>
            <a:pPr marL="457200" lvl="0" indent="-457200" algn="just" defTabSz="914400">
              <a:lnSpc>
                <a:spcPct val="110000"/>
              </a:lnSpc>
              <a:spcBef>
                <a:spcPts val="1800"/>
              </a:spcBef>
              <a:buClr>
                <a:srgbClr val="2A305C"/>
              </a:buClr>
              <a:buSzPct val="100000"/>
              <a:buFont typeface="+mj-ea"/>
              <a:buAutoNum type="circleNumDbPlain"/>
              <a:defRPr/>
            </a:pPr>
            <a:r>
              <a:rPr lang="en-US" altLang="zh-CN" dirty="0">
                <a:solidFill>
                  <a:srgbClr val="000000"/>
                </a:solidFill>
                <a:latin typeface="微软雅黑" panose="020B0503020204020204" pitchFamily="34" charset="-122"/>
              </a:rPr>
              <a:t>Anaconda</a:t>
            </a:r>
            <a:r>
              <a:rPr lang="zh-CN" altLang="en-US" dirty="0">
                <a:solidFill>
                  <a:srgbClr val="000000"/>
                </a:solidFill>
                <a:latin typeface="微软雅黑" panose="020B0503020204020204" pitchFamily="34" charset="-122"/>
              </a:rPr>
              <a:t>官网下载地址：</a:t>
            </a:r>
            <a:r>
              <a:rPr lang="en-US" altLang="zh-CN" dirty="0">
                <a:solidFill>
                  <a:srgbClr val="000000"/>
                </a:solidFill>
                <a:latin typeface="微软雅黑" panose="020B0503020204020204" pitchFamily="34" charset="-122"/>
              </a:rPr>
              <a:t>https://www.anaconda.com/download/ </a:t>
            </a:r>
          </a:p>
        </p:txBody>
      </p:sp>
      <p:pic>
        <p:nvPicPr>
          <p:cNvPr id="3" name="图片 2"/>
          <p:cNvPicPr>
            <a:picLocks noChangeAspect="1"/>
          </p:cNvPicPr>
          <p:nvPr/>
        </p:nvPicPr>
        <p:blipFill>
          <a:blip r:embed="rId2"/>
          <a:stretch>
            <a:fillRect/>
          </a:stretch>
        </p:blipFill>
        <p:spPr>
          <a:xfrm>
            <a:off x="1619672" y="3624571"/>
            <a:ext cx="5699635" cy="1234784"/>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a:extLst>
              <a:ext uri="{FF2B5EF4-FFF2-40B4-BE49-F238E27FC236}">
                <a16:creationId xmlns:a16="http://schemas.microsoft.com/office/drawing/2014/main" id="{DA903155-D89D-9584-51F4-437F8CECB512}"/>
              </a:ext>
            </a:extLst>
          </p:cNvPr>
          <p:cNvSpPr txBox="1"/>
          <p:nvPr/>
        </p:nvSpPr>
        <p:spPr>
          <a:xfrm>
            <a:off x="136922" y="908720"/>
            <a:ext cx="46101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sym typeface="+mn-ea"/>
              </a:rPr>
              <a:t>超参数的验证</a:t>
            </a: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7" name="文本框 6">
            <a:extLst>
              <a:ext uri="{FF2B5EF4-FFF2-40B4-BE49-F238E27FC236}">
                <a16:creationId xmlns:a16="http://schemas.microsoft.com/office/drawing/2014/main" id="{D805BF04-37B2-9202-5DC0-2241EA639C58}"/>
              </a:ext>
            </a:extLst>
          </p:cNvPr>
          <p:cNvSpPr txBox="1"/>
          <p:nvPr/>
        </p:nvSpPr>
        <p:spPr>
          <a:xfrm>
            <a:off x="395536" y="1412776"/>
            <a:ext cx="8568952"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验证数据（</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Validation Data</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训练数据用于参数的学习（权重和偏置），验证数据用于超参数的性能评估，为了确认模型的泛化能力，最后使用测试数据。</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超参数的最优化：</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）设置超参数的范围；</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）从设定的超参数范围随机采样；</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）用采样得到的超参数训练模型，并在验证数据评估；</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）重复步骤</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次），根据结果，缩小超参数范围。</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超参数的最优化的方法：网格搜索、随机搜索、贝叶斯优化、动态资源分配和神经架构搜索</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14070287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14349" name="文本框 14348"/>
          <p:cNvSpPr txBox="1"/>
          <p:nvPr/>
        </p:nvSpPr>
        <p:spPr>
          <a:xfrm>
            <a:off x="107950" y="908720"/>
            <a:ext cx="5976218"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主流深度学习框架之一</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1" i="0" u="sng" strike="noStrike" kern="1200" cap="none" spc="0" normalizeH="0" baseline="0" noProof="0" dirty="0">
                <a:ln>
                  <a:noFill/>
                </a:ln>
                <a:solidFill>
                  <a:srgbClr val="F4740A"/>
                </a:solidFill>
                <a:effectLst/>
                <a:uLnTx/>
                <a:uFillTx/>
                <a:latin typeface="宋体" panose="02010600030101010101" pitchFamily="2" charset="-122"/>
                <a:ea typeface="宋体" panose="02010600030101010101" pitchFamily="2" charset="-122"/>
                <a:cs typeface="+mn-cs"/>
              </a:rPr>
              <a:t>PyTorch</a:t>
            </a:r>
          </a:p>
        </p:txBody>
      </p:sp>
      <p:pic>
        <p:nvPicPr>
          <p:cNvPr id="2" name="图片 1"/>
          <p:cNvPicPr>
            <a:picLocks noChangeAspect="1"/>
          </p:cNvPicPr>
          <p:nvPr/>
        </p:nvPicPr>
        <p:blipFill>
          <a:blip r:embed="rId2"/>
          <a:stretch>
            <a:fillRect/>
          </a:stretch>
        </p:blipFill>
        <p:spPr>
          <a:xfrm>
            <a:off x="1907704" y="2268612"/>
            <a:ext cx="4303286" cy="1536604"/>
          </a:xfrm>
          <a:prstGeom prst="rect">
            <a:avLst/>
          </a:prstGeom>
        </p:spPr>
      </p:pic>
      <p:sp>
        <p:nvSpPr>
          <p:cNvPr id="4" name="文本框 3"/>
          <p:cNvSpPr txBox="1"/>
          <p:nvPr/>
        </p:nvSpPr>
        <p:spPr>
          <a:xfrm>
            <a:off x="119410" y="4396942"/>
            <a:ext cx="8064896" cy="1633781"/>
          </a:xfrm>
          <a:prstGeom prst="rect">
            <a:avLst/>
          </a:prstGeom>
          <a:noFill/>
        </p:spPr>
        <p:txBody>
          <a:bodyPr wrap="square">
            <a:spAutoFit/>
          </a:bodyPr>
          <a:lstStyle/>
          <a:p>
            <a:pPr marL="355600" marR="0" lvl="0" indent="-342900" algn="l" defTabSz="914400" rtl="0" eaLnBrk="0" fontAlgn="auto" latinLnBrk="0" hangingPunct="1">
              <a:lnSpc>
                <a:spcPts val="2575"/>
              </a:lnSpc>
              <a:spcBef>
                <a:spcPts val="0"/>
              </a:spcBef>
              <a:spcAft>
                <a:spcPts val="0"/>
              </a:spcAft>
              <a:buClrTx/>
              <a:buSzTx/>
              <a:buFont typeface="Arial" panose="020B0604020202020204" pitchFamily="34" charset="0"/>
              <a:buChar char="•"/>
              <a:defRPr/>
            </a:pPr>
            <a:r>
              <a:rPr kumimoji="0" lang="en-US" altLang="zh-CN"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Torch</a:t>
            </a:r>
            <a:r>
              <a:rPr kumimoji="0" lang="zh-CN" altLang="en-US" b="0" i="0" u="none" strike="noStrike" kern="1200" cap="none" spc="10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一词的本意为火炬 </a:t>
            </a:r>
            <a:r>
              <a:rPr kumimoji="0" lang="en-US" altLang="zh-CN" b="0" i="0" u="none" strike="noStrike" kern="1200" cap="none" spc="10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a:t>
            </a:r>
            <a:r>
              <a:rPr kumimoji="0" lang="zh-CN" altLang="en-US" b="0" i="0" u="none" strike="noStrike" kern="1200" cap="none" spc="10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其</a:t>
            </a:r>
            <a:r>
              <a:rPr kumimoji="0" lang="en-US" altLang="zh-CN"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Logo</a:t>
            </a:r>
            <a:r>
              <a:rPr kumimoji="0" lang="zh-CN" altLang="en-US" b="0" i="0" u="none" strike="noStrike" kern="1200" cap="none" spc="10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设计同样遵循词</a:t>
            </a:r>
            <a:r>
              <a:rPr kumimoji="0" lang="zh-CN" altLang="en-US" b="0" i="0" u="none" strike="noStrike" kern="1200" cap="none" spc="6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意</a:t>
            </a:r>
            <a:endPar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ndParaRPr>
          </a:p>
          <a:p>
            <a:pPr marL="171450" marR="0" lvl="0" indent="-171450" algn="l" defTabSz="914400" rtl="0" eaLnBrk="0" fontAlgn="auto" latinLnBrk="0" hangingPunct="1">
              <a:lnSpc>
                <a:spcPct val="109000"/>
              </a:lnSpc>
              <a:spcBef>
                <a:spcPts val="0"/>
              </a:spcBef>
              <a:spcAft>
                <a:spcPts val="0"/>
              </a:spcAft>
              <a:buClrTx/>
              <a:buSzTx/>
              <a:buFont typeface="Arial" panose="020B0604020202020204" pitchFamily="34" charset="0"/>
              <a:buChar char="•"/>
              <a:defRPr/>
            </a:pPr>
            <a:endPar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ndParaRPr>
          </a:p>
          <a:p>
            <a:pPr marL="355600" marR="0" lvl="0" indent="-342900" algn="l" defTabSz="914400" rtl="0" eaLnBrk="0" fontAlgn="auto" latinLnBrk="0" hangingPunct="1">
              <a:lnSpc>
                <a:spcPct val="95000"/>
              </a:lnSpc>
              <a:spcBef>
                <a:spcPts val="575"/>
              </a:spcBef>
              <a:spcAft>
                <a:spcPts val="0"/>
              </a:spcAft>
              <a:buClrTx/>
              <a:buSzTx/>
              <a:buFont typeface="Arial" panose="020B0604020202020204" pitchFamily="34" charset="0"/>
              <a:buChar char="•"/>
              <a:defRPr/>
            </a:pPr>
            <a:r>
              <a:rPr kumimoji="0" lang="en-US" altLang="zh-CN" b="0" i="0" u="none" strike="noStrike" kern="1200" cap="none" spc="0" normalizeH="0" baseline="0" noProof="0" dirty="0" err="1">
                <a:ln>
                  <a:noFill/>
                </a:ln>
                <a:solidFill>
                  <a:srgbClr val="000000">
                    <a:alpha val="100000"/>
                  </a:srgbClr>
                </a:solidFill>
                <a:effectLst/>
                <a:uLnTx/>
                <a:uFillTx/>
                <a:latin typeface="宋体" panose="02010600030101010101" pitchFamily="2" charset="-122"/>
                <a:cs typeface="微软雅黑" panose="020B0503020204020204" pitchFamily="34" charset="-122"/>
              </a:rPr>
              <a:t>Py</a:t>
            </a:r>
            <a:r>
              <a:rPr kumimoji="0" lang="zh-CN" altLang="en-US" b="0" i="0" u="none" strike="noStrike" kern="1200" cap="none" spc="13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可以理解为</a:t>
            </a:r>
            <a:r>
              <a:rPr kumimoji="0" lang="en-US" altLang="zh-CN"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Python</a:t>
            </a:r>
            <a:r>
              <a:rPr kumimoji="0" lang="zh-CN" altLang="en-US" b="0" i="0" u="none" strike="noStrike" kern="1200" cap="none" spc="13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的缩写 </a:t>
            </a:r>
            <a:r>
              <a:rPr kumimoji="0" lang="en-US" altLang="zh-CN" b="0" i="0" u="none" strike="noStrike" kern="1200" cap="none" spc="13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a:t>
            </a:r>
            <a:r>
              <a:rPr kumimoji="0" lang="zh-CN" altLang="en-US" b="0" i="0" u="none" strike="noStrike" kern="1200" cap="none" spc="13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其相关代码中绝大部分为</a:t>
            </a:r>
            <a:r>
              <a:rPr kumimoji="0" lang="en-US" altLang="zh-CN"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Python</a:t>
            </a:r>
            <a:r>
              <a:rPr kumimoji="0" lang="zh-CN" altLang="en-US" b="0" i="0" u="none" strike="noStrike" kern="1200" cap="none" spc="6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语</a:t>
            </a:r>
            <a:r>
              <a:rPr kumimoji="0" lang="zh-CN" altLang="en-US"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言</a:t>
            </a:r>
            <a:endPar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ndParaRPr>
          </a:p>
          <a:p>
            <a:pPr marL="285750" marR="0" lvl="0" indent="-285750" algn="l" defTabSz="914400" rtl="0" eaLnBrk="0"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ndParaRPr>
          </a:p>
          <a:p>
            <a:pPr marL="355600" marR="0" lvl="0" indent="-342900" algn="l" defTabSz="914400" rtl="0" eaLnBrk="0" fontAlgn="auto" latinLnBrk="0" hangingPunct="1">
              <a:lnSpc>
                <a:spcPts val="2575"/>
              </a:lnSpc>
              <a:spcBef>
                <a:spcPts val="0"/>
              </a:spcBef>
              <a:spcAft>
                <a:spcPts val="0"/>
              </a:spcAft>
              <a:buClrTx/>
              <a:buSzTx/>
              <a:buFont typeface="Arial" panose="020B0604020202020204" pitchFamily="34" charset="0"/>
              <a:buChar char="•"/>
              <a:defRPr/>
            </a:pPr>
            <a:r>
              <a:rPr kumimoji="0" lang="en-US" altLang="zh-CN" b="0" i="0" u="none" strike="noStrike" kern="1200" cap="none" spc="-30" normalizeH="0" baseline="0" noProof="0" dirty="0">
                <a:ln>
                  <a:noFill/>
                </a:ln>
                <a:solidFill>
                  <a:srgbClr val="FF0000">
                    <a:alpha val="100000"/>
                  </a:srgbClr>
                </a:solidFill>
                <a:effectLst/>
                <a:uLnTx/>
                <a:uFillTx/>
                <a:latin typeface="宋体" panose="02010600030101010101" pitchFamily="2" charset="-122"/>
                <a:cs typeface="微软雅黑" panose="020B0503020204020204" pitchFamily="34" charset="-122"/>
              </a:rPr>
              <a:t>Python </a:t>
            </a:r>
            <a:r>
              <a:rPr kumimoji="0" lang="zh-CN" altLang="en-US" b="0" i="0" u="none" strike="noStrike" kern="1200" cap="none" spc="-30" normalizeH="0" baseline="0" noProof="0" dirty="0">
                <a:ln>
                  <a:noFill/>
                </a:ln>
                <a:solidFill>
                  <a:srgbClr val="FF0000">
                    <a:alpha val="100000"/>
                  </a:srgbClr>
                </a:solidFill>
                <a:effectLst/>
                <a:uLnTx/>
                <a:uFillTx/>
                <a:latin typeface="宋体" panose="02010600030101010101" pitchFamily="2" charset="-122"/>
                <a:cs typeface="微软雅黑" panose="020B0503020204020204" pitchFamily="34" charset="-122"/>
              </a:rPr>
              <a:t>＋ </a:t>
            </a:r>
            <a:r>
              <a:rPr kumimoji="0" lang="en-US" altLang="zh-CN" b="0" i="0" u="none" strike="noStrike" kern="1200" cap="none" spc="-30" normalizeH="0" baseline="0" noProof="0" dirty="0">
                <a:ln>
                  <a:noFill/>
                </a:ln>
                <a:solidFill>
                  <a:srgbClr val="FF0000">
                    <a:alpha val="100000"/>
                  </a:srgbClr>
                </a:solidFill>
                <a:effectLst/>
                <a:uLnTx/>
                <a:uFillTx/>
                <a:latin typeface="宋体" panose="02010600030101010101" pitchFamily="2" charset="-122"/>
                <a:cs typeface="微软雅黑" panose="020B0503020204020204" pitchFamily="34" charset="-122"/>
              </a:rPr>
              <a:t>Torch = </a:t>
            </a:r>
            <a:r>
              <a:rPr kumimoji="0" lang="en-US" altLang="zh-CN" b="0" i="0" u="none" strike="noStrike" kern="1200" cap="none" spc="-10" normalizeH="0" baseline="0" noProof="0" dirty="0" err="1">
                <a:ln>
                  <a:noFill/>
                </a:ln>
                <a:solidFill>
                  <a:srgbClr val="FF0000">
                    <a:alpha val="100000"/>
                  </a:srgbClr>
                </a:solidFill>
                <a:effectLst/>
                <a:uLnTx/>
                <a:uFillTx/>
                <a:latin typeface="宋体" panose="02010600030101010101" pitchFamily="2" charset="-122"/>
                <a:cs typeface="微软雅黑" panose="020B0503020204020204" pitchFamily="34" charset="-122"/>
              </a:rPr>
              <a:t>P</a:t>
            </a:r>
            <a:r>
              <a:rPr kumimoji="0" lang="en-US" altLang="zh-CN" b="0" i="0" u="none" strike="noStrike" kern="1200" cap="none" spc="0" normalizeH="0" baseline="0" noProof="0" dirty="0" err="1">
                <a:ln>
                  <a:noFill/>
                </a:ln>
                <a:solidFill>
                  <a:srgbClr val="FF0000">
                    <a:alpha val="100000"/>
                  </a:srgbClr>
                </a:solidFill>
                <a:effectLst/>
                <a:uLnTx/>
                <a:uFillTx/>
                <a:latin typeface="宋体" panose="02010600030101010101" pitchFamily="2" charset="-122"/>
                <a:cs typeface="微软雅黑" panose="020B0503020204020204" pitchFamily="34" charset="-122"/>
              </a:rPr>
              <a:t>yTorch</a:t>
            </a:r>
            <a:endPar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 name="picture 20"/>
          <p:cNvPicPr>
            <a:picLocks noChangeAspect="1"/>
          </p:cNvPicPr>
          <p:nvPr/>
        </p:nvPicPr>
        <p:blipFill>
          <a:blip r:embed="rId2"/>
          <a:stretch>
            <a:fillRect/>
          </a:stretch>
        </p:blipFill>
        <p:spPr>
          <a:xfrm>
            <a:off x="1523566" y="1140018"/>
            <a:ext cx="6120680" cy="5121242"/>
          </a:xfrm>
          <a:prstGeom prst="rect">
            <a:avLst/>
          </a:prstGeom>
        </p:spPr>
      </p:pic>
      <p:graphicFrame>
        <p:nvGraphicFramePr>
          <p:cNvPr id="3" name="table 25"/>
          <p:cNvGraphicFramePr>
            <a:graphicFrameLocks noGrp="1"/>
          </p:cNvGraphicFramePr>
          <p:nvPr/>
        </p:nvGraphicFramePr>
        <p:xfrm>
          <a:off x="4443760" y="1851246"/>
          <a:ext cx="2936552" cy="4072467"/>
        </p:xfrm>
        <a:graphic>
          <a:graphicData uri="http://schemas.openxmlformats.org/drawingml/2006/table">
            <a:tbl>
              <a:tblPr/>
              <a:tblGrid>
                <a:gridCol w="2936552">
                  <a:extLst>
                    <a:ext uri="{9D8B030D-6E8A-4147-A177-3AD203B41FA5}">
                      <a16:colId xmlns:a16="http://schemas.microsoft.com/office/drawing/2014/main" val="20000"/>
                    </a:ext>
                  </a:extLst>
                </a:gridCol>
              </a:tblGrid>
              <a:tr h="4072467">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l" rtl="0" eaLnBrk="0">
                        <a:lnSpc>
                          <a:spcPct val="100000"/>
                        </a:lnSpc>
                      </a:pPr>
                      <a:endParaRPr lang="en-US" altLang="en-US" sz="1000" dirty="0"/>
                    </a:p>
                  </a:txBody>
                  <a:tcPr marL="0" marR="0" marT="0" marB="0">
                    <a:lnL w="6350" cap="flat" cmpd="sng" algn="ctr">
                      <a:solidFill>
                        <a:srgbClr val="C8C8C8"/>
                      </a:solidFill>
                      <a:prstDash val="solid"/>
                      <a:round/>
                      <a:headEnd type="none" w="med" len="med"/>
                      <a:tailEnd type="none" w="med" len="med"/>
                    </a:lnL>
                    <a:lnR w="6350" cap="flat" cmpd="sng" algn="ctr">
                      <a:solidFill>
                        <a:srgbClr val="C8C8C8"/>
                      </a:solidFill>
                      <a:prstDash val="solid"/>
                      <a:round/>
                      <a:headEnd type="none" w="med" len="med"/>
                      <a:tailEnd type="none" w="med" len="med"/>
                    </a:lnR>
                    <a:lnT w="6350" cap="flat" cmpd="sng" algn="ctr">
                      <a:solidFill>
                        <a:srgbClr val="C8C8C8"/>
                      </a:solidFill>
                      <a:prstDash val="solid"/>
                      <a:round/>
                      <a:headEnd type="none" w="med" len="med"/>
                      <a:tailEnd type="none" w="med" len="med"/>
                    </a:lnT>
                    <a:lnB w="6350" cap="flat" cmpd="sng" algn="ctr">
                      <a:solidFill>
                        <a:srgbClr val="C8C8C8"/>
                      </a:solidFill>
                      <a:prstDash val="solid"/>
                      <a:round/>
                      <a:headEnd type="none" w="med" len="med"/>
                      <a:tailEnd type="none" w="med" len="med"/>
                    </a:lnB>
                    <a:lnTlToBr w="12700" cmpd="sng">
                      <a:noFill/>
                      <a:prstDash val="solid"/>
                    </a:lnTlToBr>
                    <a:lnBlToTr w="12700" cmpd="sng">
                      <a:noFill/>
                      <a:prstDash val="solid"/>
                    </a:lnBlToTr>
                    <a:solidFill>
                      <a:srgbClr val="F4B183"/>
                    </a:solidFill>
                  </a:tcPr>
                </a:tc>
                <a:extLst>
                  <a:ext uri="{0D108BD9-81ED-4DB2-BD59-A6C34878D82A}">
                    <a16:rowId xmlns:a16="http://schemas.microsoft.com/office/drawing/2014/main" val="10000"/>
                  </a:ext>
                </a:extLst>
              </a:tr>
            </a:tbl>
          </a:graphicData>
        </a:graphic>
      </p:graphicFrame>
      <p:pic>
        <p:nvPicPr>
          <p:cNvPr id="4" name="picture 26"/>
          <p:cNvPicPr>
            <a:picLocks noChangeAspect="1"/>
          </p:cNvPicPr>
          <p:nvPr/>
        </p:nvPicPr>
        <p:blipFill>
          <a:blip r:embed="rId3"/>
          <a:stretch>
            <a:fillRect/>
          </a:stretch>
        </p:blipFill>
        <p:spPr>
          <a:xfrm>
            <a:off x="4852097" y="2431684"/>
            <a:ext cx="2221387" cy="3476409"/>
          </a:xfrm>
          <a:prstGeom prst="rect">
            <a:avLst/>
          </a:prstGeom>
        </p:spPr>
      </p:pic>
      <p:sp>
        <p:nvSpPr>
          <p:cNvPr id="5" name="rect"/>
          <p:cNvSpPr/>
          <p:nvPr/>
        </p:nvSpPr>
        <p:spPr>
          <a:xfrm>
            <a:off x="1797048" y="3700639"/>
            <a:ext cx="2319870" cy="2207454"/>
          </a:xfrm>
          <a:prstGeom prst="rect">
            <a:avLst/>
          </a:prstGeom>
          <a:solidFill>
            <a:srgbClr val="F4B183">
              <a:alpha val="100000"/>
            </a:srgbClr>
          </a:solidFill>
          <a:ln cap="flat">
            <a:noFill/>
            <a:prstDash val="solid"/>
            <a:miter lim="0"/>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pic>
        <p:nvPicPr>
          <p:cNvPr id="6" name="picture 30"/>
          <p:cNvPicPr>
            <a:picLocks noChangeAspect="1"/>
          </p:cNvPicPr>
          <p:nvPr/>
        </p:nvPicPr>
        <p:blipFill>
          <a:blip r:embed="rId4"/>
          <a:stretch>
            <a:fillRect/>
          </a:stretch>
        </p:blipFill>
        <p:spPr>
          <a:xfrm>
            <a:off x="1815311" y="4319304"/>
            <a:ext cx="2265606" cy="1513478"/>
          </a:xfrm>
          <a:prstGeom prst="rect">
            <a:avLst/>
          </a:prstGeom>
        </p:spPr>
      </p:pic>
      <p:sp>
        <p:nvSpPr>
          <p:cNvPr id="7" name="rect"/>
          <p:cNvSpPr/>
          <p:nvPr/>
        </p:nvSpPr>
        <p:spPr>
          <a:xfrm>
            <a:off x="1797048" y="1851698"/>
            <a:ext cx="2319870" cy="1574348"/>
          </a:xfrm>
          <a:prstGeom prst="rect">
            <a:avLst/>
          </a:prstGeom>
          <a:solidFill>
            <a:srgbClr val="F4B183">
              <a:alpha val="100000"/>
            </a:srgbClr>
          </a:solidFill>
          <a:ln cap="flat">
            <a:noFill/>
            <a:prstDash val="solid"/>
            <a:miter lim="0"/>
          </a:ln>
        </p:spPr>
        <p:txBody>
          <a:bodyPr rtlCol="0"/>
          <a:lstStyle/>
          <a:p>
            <a:pPr algn="ctr" eaLnBrk="1" fontAlgn="auto" hangingPunct="1">
              <a:spcBef>
                <a:spcPts val="0"/>
              </a:spcBef>
              <a:spcAft>
                <a:spcPts val="0"/>
              </a:spcAft>
            </a:pPr>
            <a:endParaRPr lang="zh-CN" altLang="en-US">
              <a:solidFill>
                <a:srgbClr val="000000"/>
              </a:solidFill>
              <a:latin typeface="Arial" panose="020B0604020202020204"/>
              <a:ea typeface="微软雅黑" panose="020B0503020204020204" pitchFamily="34" charset="-122"/>
            </a:endParaRPr>
          </a:p>
        </p:txBody>
      </p:sp>
      <p:sp>
        <p:nvSpPr>
          <p:cNvPr id="8" name="文本框 7"/>
          <p:cNvSpPr txBox="1"/>
          <p:nvPr/>
        </p:nvSpPr>
        <p:spPr>
          <a:xfrm>
            <a:off x="2424553" y="1853572"/>
            <a:ext cx="1064860" cy="461665"/>
          </a:xfrm>
          <a:prstGeom prst="rect">
            <a:avLst/>
          </a:prstGeom>
          <a:noFill/>
        </p:spPr>
        <p:txBody>
          <a:bodyPr wrap="square" rtlCol="0">
            <a:spAutoFit/>
          </a:bodyPr>
          <a:lstStyle/>
          <a:p>
            <a:pPr eaLnBrk="1" fontAlgn="auto" hangingPunct="1">
              <a:spcBef>
                <a:spcPts val="0"/>
              </a:spcBef>
              <a:spcAft>
                <a:spcPts val="0"/>
              </a:spcAft>
            </a:pPr>
            <a:r>
              <a:rPr lang="zh-CN" altLang="en-US" sz="2400" dirty="0">
                <a:solidFill>
                  <a:srgbClr val="FFFFFF"/>
                </a:solidFill>
                <a:latin typeface="Arial" panose="020B0604020202020204"/>
                <a:ea typeface="微软雅黑" panose="020B0503020204020204" pitchFamily="34" charset="-122"/>
              </a:rPr>
              <a:t>核心</a:t>
            </a:r>
          </a:p>
        </p:txBody>
      </p:sp>
      <p:sp>
        <p:nvSpPr>
          <p:cNvPr id="9" name="文本框 8"/>
          <p:cNvSpPr txBox="1"/>
          <p:nvPr/>
        </p:nvSpPr>
        <p:spPr>
          <a:xfrm>
            <a:off x="2212857" y="3798505"/>
            <a:ext cx="1535724" cy="461665"/>
          </a:xfrm>
          <a:prstGeom prst="rect">
            <a:avLst/>
          </a:prstGeom>
          <a:noFill/>
        </p:spPr>
        <p:txBody>
          <a:bodyPr wrap="square" rtlCol="0">
            <a:spAutoFit/>
          </a:bodyPr>
          <a:lstStyle/>
          <a:p>
            <a:pPr eaLnBrk="1" fontAlgn="auto" hangingPunct="1">
              <a:spcBef>
                <a:spcPts val="0"/>
              </a:spcBef>
              <a:spcAft>
                <a:spcPts val="0"/>
              </a:spcAft>
            </a:pPr>
            <a:r>
              <a:rPr lang="zh-CN" altLang="en-US" sz="2400" dirty="0">
                <a:solidFill>
                  <a:srgbClr val="FFFFFF"/>
                </a:solidFill>
                <a:latin typeface="Arial" panose="020B0604020202020204"/>
                <a:ea typeface="微软雅黑" panose="020B0503020204020204" pitchFamily="34" charset="-122"/>
              </a:rPr>
              <a:t>代码构成</a:t>
            </a:r>
          </a:p>
        </p:txBody>
      </p:sp>
      <p:sp>
        <p:nvSpPr>
          <p:cNvPr id="10" name="文本框 9"/>
          <p:cNvSpPr txBox="1"/>
          <p:nvPr/>
        </p:nvSpPr>
        <p:spPr>
          <a:xfrm>
            <a:off x="5114761" y="1857915"/>
            <a:ext cx="1696057" cy="461665"/>
          </a:xfrm>
          <a:prstGeom prst="rect">
            <a:avLst/>
          </a:prstGeom>
          <a:noFill/>
        </p:spPr>
        <p:txBody>
          <a:bodyPr wrap="square" rtlCol="0">
            <a:spAutoFit/>
          </a:bodyPr>
          <a:lstStyle/>
          <a:p>
            <a:pPr eaLnBrk="1" fontAlgn="auto" hangingPunct="1">
              <a:spcBef>
                <a:spcPts val="0"/>
              </a:spcBef>
              <a:spcAft>
                <a:spcPts val="0"/>
              </a:spcAft>
            </a:pPr>
            <a:r>
              <a:rPr lang="zh-CN" altLang="en-US" sz="2400" dirty="0">
                <a:solidFill>
                  <a:srgbClr val="FFFFFF"/>
                </a:solidFill>
                <a:latin typeface="Arial" panose="020B0604020202020204"/>
                <a:ea typeface="微软雅黑" panose="020B0503020204020204" pitchFamily="34" charset="-122"/>
              </a:rPr>
              <a:t>主要模块</a:t>
            </a:r>
          </a:p>
        </p:txBody>
      </p:sp>
      <p:sp>
        <p:nvSpPr>
          <p:cNvPr id="11" name="文本框 10"/>
          <p:cNvSpPr txBox="1"/>
          <p:nvPr/>
        </p:nvSpPr>
        <p:spPr>
          <a:xfrm>
            <a:off x="3595731" y="1286973"/>
            <a:ext cx="1696057" cy="523220"/>
          </a:xfrm>
          <a:prstGeom prst="rect">
            <a:avLst/>
          </a:prstGeom>
          <a:noFill/>
        </p:spPr>
        <p:txBody>
          <a:bodyPr wrap="square" rtlCol="0">
            <a:spAutoFit/>
          </a:bodyPr>
          <a:lstStyle/>
          <a:p>
            <a:pPr eaLnBrk="1" fontAlgn="auto" hangingPunct="1">
              <a:spcBef>
                <a:spcPts val="0"/>
              </a:spcBef>
              <a:spcAft>
                <a:spcPts val="0"/>
              </a:spcAft>
            </a:pPr>
            <a:r>
              <a:rPr lang="en-US" altLang="zh-CN" sz="2800" dirty="0">
                <a:solidFill>
                  <a:srgbClr val="FFFFFF"/>
                </a:solidFill>
                <a:latin typeface="Arial" panose="020B0604020202020204"/>
                <a:ea typeface="微软雅黑" panose="020B0503020204020204" pitchFamily="34" charset="-122"/>
              </a:rPr>
              <a:t>PyTorch</a:t>
            </a:r>
            <a:endParaRPr lang="zh-CN" altLang="en-US" sz="2800" dirty="0">
              <a:solidFill>
                <a:srgbClr val="FFFFFF"/>
              </a:solidFill>
              <a:latin typeface="Arial" panose="020B0604020202020204"/>
              <a:ea typeface="微软雅黑" panose="020B0503020204020204" pitchFamily="34" charset="-122"/>
            </a:endParaRPr>
          </a:p>
        </p:txBody>
      </p:sp>
      <p:pic>
        <p:nvPicPr>
          <p:cNvPr id="12" name="picture 30"/>
          <p:cNvPicPr>
            <a:picLocks noChangeAspect="1"/>
          </p:cNvPicPr>
          <p:nvPr/>
        </p:nvPicPr>
        <p:blipFill rotWithShape="1">
          <a:blip r:embed="rId4"/>
          <a:srcRect r="51711" b="56393"/>
          <a:stretch>
            <a:fillRect/>
          </a:stretch>
        </p:blipFill>
        <p:spPr>
          <a:xfrm>
            <a:off x="1737779" y="2253172"/>
            <a:ext cx="2283868" cy="1047867"/>
          </a:xfrm>
          <a:prstGeom prst="rect">
            <a:avLst/>
          </a:prstGeom>
        </p:spPr>
      </p:pic>
      <p:sp>
        <p:nvSpPr>
          <p:cNvPr id="13" name="文本框 12"/>
          <p:cNvSpPr txBox="1"/>
          <p:nvPr/>
        </p:nvSpPr>
        <p:spPr>
          <a:xfrm>
            <a:off x="1964702" y="2589830"/>
            <a:ext cx="2073879" cy="369332"/>
          </a:xfrm>
          <a:prstGeom prst="rect">
            <a:avLst/>
          </a:prstGeom>
          <a:noFill/>
        </p:spPr>
        <p:txBody>
          <a:bodyPr wrap="square" rtlCol="0">
            <a:spAutoFit/>
          </a:bodyPr>
          <a:lstStyle/>
          <a:p>
            <a:pPr eaLnBrk="1" fontAlgn="auto" hangingPunct="1">
              <a:spcBef>
                <a:spcPts val="0"/>
              </a:spcBef>
              <a:spcAft>
                <a:spcPts val="0"/>
              </a:spcAft>
            </a:pPr>
            <a:r>
              <a:rPr lang="zh-CN" altLang="en-US" dirty="0">
                <a:solidFill>
                  <a:srgbClr val="000000"/>
                </a:solidFill>
                <a:latin typeface="Arial" panose="020B0604020202020204"/>
                <a:ea typeface="微软雅黑" panose="020B0503020204020204" pitchFamily="34" charset="-122"/>
              </a:rPr>
              <a:t>基于张量运算的库</a:t>
            </a:r>
          </a:p>
        </p:txBody>
      </p:sp>
      <p:sp>
        <p:nvSpPr>
          <p:cNvPr id="14" name="文本框 13"/>
          <p:cNvSpPr txBox="1"/>
          <p:nvPr/>
        </p:nvSpPr>
        <p:spPr>
          <a:xfrm>
            <a:off x="4965229" y="2610024"/>
            <a:ext cx="2073879" cy="369332"/>
          </a:xfrm>
          <a:prstGeom prst="rect">
            <a:avLst/>
          </a:prstGeom>
          <a:noFill/>
        </p:spPr>
        <p:txBody>
          <a:bodyPr wrap="square" rtlCol="0">
            <a:spAutoFit/>
          </a:bodyPr>
          <a:lstStyle/>
          <a:p>
            <a:pPr algn="ctr" eaLnBrk="1" fontAlgn="auto" hangingPunct="1">
              <a:spcBef>
                <a:spcPts val="0"/>
              </a:spcBef>
              <a:spcAft>
                <a:spcPts val="0"/>
              </a:spcAft>
            </a:pPr>
            <a:r>
              <a:rPr lang="zh-CN" altLang="en-US" dirty="0">
                <a:solidFill>
                  <a:srgbClr val="000000"/>
                </a:solidFill>
                <a:latin typeface="Arial" panose="020B0604020202020204"/>
                <a:ea typeface="微软雅黑" panose="020B0503020204020204" pitchFamily="34" charset="-122"/>
              </a:rPr>
              <a:t>模型构建</a:t>
            </a:r>
          </a:p>
        </p:txBody>
      </p:sp>
      <p:sp>
        <p:nvSpPr>
          <p:cNvPr id="15" name="文本框 14"/>
          <p:cNvSpPr txBox="1"/>
          <p:nvPr/>
        </p:nvSpPr>
        <p:spPr>
          <a:xfrm>
            <a:off x="4925849" y="3518530"/>
            <a:ext cx="2073879" cy="369332"/>
          </a:xfrm>
          <a:prstGeom prst="rect">
            <a:avLst/>
          </a:prstGeom>
          <a:noFill/>
        </p:spPr>
        <p:txBody>
          <a:bodyPr wrap="square" rtlCol="0">
            <a:spAutoFit/>
          </a:bodyPr>
          <a:lstStyle/>
          <a:p>
            <a:pPr algn="ctr" eaLnBrk="1" fontAlgn="auto" hangingPunct="1">
              <a:spcBef>
                <a:spcPts val="0"/>
              </a:spcBef>
              <a:spcAft>
                <a:spcPts val="0"/>
              </a:spcAft>
            </a:pPr>
            <a:r>
              <a:rPr lang="zh-CN" altLang="en-US" dirty="0">
                <a:solidFill>
                  <a:srgbClr val="000000"/>
                </a:solidFill>
                <a:latin typeface="Arial" panose="020B0604020202020204"/>
                <a:ea typeface="微软雅黑" panose="020B0503020204020204" pitchFamily="34" charset="-122"/>
              </a:rPr>
              <a:t>模型训练</a:t>
            </a:r>
          </a:p>
        </p:txBody>
      </p:sp>
      <p:sp>
        <p:nvSpPr>
          <p:cNvPr id="16" name="文本框 15"/>
          <p:cNvSpPr txBox="1"/>
          <p:nvPr/>
        </p:nvSpPr>
        <p:spPr>
          <a:xfrm>
            <a:off x="4965228" y="4401518"/>
            <a:ext cx="2073879" cy="369332"/>
          </a:xfrm>
          <a:prstGeom prst="rect">
            <a:avLst/>
          </a:prstGeom>
          <a:noFill/>
        </p:spPr>
        <p:txBody>
          <a:bodyPr wrap="square" rtlCol="0">
            <a:spAutoFit/>
          </a:bodyPr>
          <a:lstStyle/>
          <a:p>
            <a:pPr algn="ctr" eaLnBrk="1" fontAlgn="auto" hangingPunct="1">
              <a:spcBef>
                <a:spcPts val="0"/>
              </a:spcBef>
              <a:spcAft>
                <a:spcPts val="0"/>
              </a:spcAft>
            </a:pPr>
            <a:r>
              <a:rPr lang="zh-CN" altLang="en-US" dirty="0">
                <a:solidFill>
                  <a:srgbClr val="000000"/>
                </a:solidFill>
                <a:latin typeface="Arial" panose="020B0604020202020204"/>
                <a:ea typeface="微软雅黑" panose="020B0503020204020204" pitchFamily="34" charset="-122"/>
              </a:rPr>
              <a:t>模型部署</a:t>
            </a:r>
          </a:p>
        </p:txBody>
      </p:sp>
      <p:sp>
        <p:nvSpPr>
          <p:cNvPr id="17" name="文本框 16"/>
          <p:cNvSpPr txBox="1"/>
          <p:nvPr/>
        </p:nvSpPr>
        <p:spPr>
          <a:xfrm>
            <a:off x="4925674" y="5277233"/>
            <a:ext cx="2073879" cy="369332"/>
          </a:xfrm>
          <a:prstGeom prst="rect">
            <a:avLst/>
          </a:prstGeom>
          <a:noFill/>
        </p:spPr>
        <p:txBody>
          <a:bodyPr wrap="square" rtlCol="0">
            <a:spAutoFit/>
          </a:bodyPr>
          <a:lstStyle/>
          <a:p>
            <a:pPr algn="ctr" eaLnBrk="1" fontAlgn="auto" hangingPunct="1">
              <a:spcBef>
                <a:spcPts val="0"/>
              </a:spcBef>
              <a:spcAft>
                <a:spcPts val="0"/>
              </a:spcAft>
            </a:pPr>
            <a:r>
              <a:rPr lang="zh-CN" altLang="en-US" dirty="0">
                <a:solidFill>
                  <a:srgbClr val="000000"/>
                </a:solidFill>
                <a:latin typeface="Arial" panose="020B0604020202020204"/>
                <a:ea typeface="微软雅黑" panose="020B0503020204020204" pitchFamily="34" charset="-122"/>
              </a:rPr>
              <a:t>数据读取</a:t>
            </a:r>
          </a:p>
        </p:txBody>
      </p:sp>
      <p:sp>
        <p:nvSpPr>
          <p:cNvPr id="18" name="文本框 17"/>
          <p:cNvSpPr txBox="1"/>
          <p:nvPr/>
        </p:nvSpPr>
        <p:spPr>
          <a:xfrm>
            <a:off x="1387613" y="4491022"/>
            <a:ext cx="2073879" cy="369332"/>
          </a:xfrm>
          <a:prstGeom prst="rect">
            <a:avLst/>
          </a:prstGeom>
          <a:noFill/>
        </p:spPr>
        <p:txBody>
          <a:bodyPr wrap="square" rtlCol="0">
            <a:spAutoFit/>
          </a:bodyPr>
          <a:lstStyle/>
          <a:p>
            <a:pPr algn="ctr" eaLnBrk="1" fontAlgn="auto" hangingPunct="1">
              <a:spcBef>
                <a:spcPts val="0"/>
              </a:spcBef>
              <a:spcAft>
                <a:spcPts val="0"/>
              </a:spcAft>
            </a:pPr>
            <a:r>
              <a:rPr lang="en-US" altLang="zh-CN" dirty="0">
                <a:solidFill>
                  <a:srgbClr val="000000"/>
                </a:solidFill>
                <a:latin typeface="Arial" panose="020B0604020202020204"/>
                <a:ea typeface="微软雅黑" panose="020B0503020204020204" pitchFamily="34" charset="-122"/>
              </a:rPr>
              <a:t>Python</a:t>
            </a:r>
            <a:endParaRPr lang="zh-CN" altLang="en-US" dirty="0">
              <a:solidFill>
                <a:srgbClr val="000000"/>
              </a:solidFill>
              <a:latin typeface="Arial" panose="020B0604020202020204"/>
              <a:ea typeface="微软雅黑" panose="020B0503020204020204" pitchFamily="34" charset="-122"/>
            </a:endParaRPr>
          </a:p>
        </p:txBody>
      </p:sp>
      <p:sp>
        <p:nvSpPr>
          <p:cNvPr id="19" name="文本框 18"/>
          <p:cNvSpPr txBox="1"/>
          <p:nvPr/>
        </p:nvSpPr>
        <p:spPr>
          <a:xfrm>
            <a:off x="2452473" y="4484964"/>
            <a:ext cx="2073879" cy="369332"/>
          </a:xfrm>
          <a:prstGeom prst="rect">
            <a:avLst/>
          </a:prstGeom>
          <a:noFill/>
        </p:spPr>
        <p:txBody>
          <a:bodyPr wrap="square" rtlCol="0">
            <a:spAutoFit/>
          </a:bodyPr>
          <a:lstStyle/>
          <a:p>
            <a:pPr algn="ctr" eaLnBrk="1" fontAlgn="auto" hangingPunct="1">
              <a:spcBef>
                <a:spcPts val="0"/>
              </a:spcBef>
              <a:spcAft>
                <a:spcPts val="0"/>
              </a:spcAft>
            </a:pPr>
            <a:r>
              <a:rPr lang="en-US" altLang="zh-CN" dirty="0">
                <a:solidFill>
                  <a:srgbClr val="000000"/>
                </a:solidFill>
                <a:latin typeface="Arial" panose="020B0604020202020204"/>
                <a:ea typeface="微软雅黑" panose="020B0503020204020204" pitchFamily="34" charset="-122"/>
              </a:rPr>
              <a:t>C++</a:t>
            </a:r>
            <a:endParaRPr lang="zh-CN" altLang="en-US" dirty="0">
              <a:solidFill>
                <a:srgbClr val="000000"/>
              </a:solidFill>
              <a:latin typeface="Arial" panose="020B0604020202020204"/>
              <a:ea typeface="微软雅黑" panose="020B0503020204020204" pitchFamily="34" charset="-122"/>
            </a:endParaRPr>
          </a:p>
        </p:txBody>
      </p:sp>
      <p:sp>
        <p:nvSpPr>
          <p:cNvPr id="20" name="文本框 19"/>
          <p:cNvSpPr txBox="1"/>
          <p:nvPr/>
        </p:nvSpPr>
        <p:spPr>
          <a:xfrm>
            <a:off x="1371449" y="5259801"/>
            <a:ext cx="2073879" cy="369332"/>
          </a:xfrm>
          <a:prstGeom prst="rect">
            <a:avLst/>
          </a:prstGeom>
          <a:noFill/>
        </p:spPr>
        <p:txBody>
          <a:bodyPr wrap="square" rtlCol="0">
            <a:spAutoFit/>
          </a:bodyPr>
          <a:lstStyle/>
          <a:p>
            <a:pPr algn="ctr" eaLnBrk="1" fontAlgn="auto" hangingPunct="1">
              <a:spcBef>
                <a:spcPts val="0"/>
              </a:spcBef>
              <a:spcAft>
                <a:spcPts val="0"/>
              </a:spcAft>
            </a:pPr>
            <a:r>
              <a:rPr lang="en-US" altLang="zh-CN" dirty="0">
                <a:solidFill>
                  <a:srgbClr val="000000"/>
                </a:solidFill>
                <a:latin typeface="Arial" panose="020B0604020202020204"/>
                <a:ea typeface="微软雅黑" panose="020B0503020204020204" pitchFamily="34" charset="-122"/>
              </a:rPr>
              <a:t>CUDA</a:t>
            </a:r>
            <a:endParaRPr lang="zh-CN" altLang="en-US" dirty="0">
              <a:solidFill>
                <a:srgbClr val="000000"/>
              </a:solidFill>
              <a:latin typeface="Arial" panose="020B0604020202020204"/>
              <a:ea typeface="微软雅黑" panose="020B0503020204020204" pitchFamily="34" charset="-122"/>
            </a:endParaRPr>
          </a:p>
        </p:txBody>
      </p:sp>
      <p:sp>
        <p:nvSpPr>
          <p:cNvPr id="21" name="文本框 20"/>
          <p:cNvSpPr txBox="1"/>
          <p:nvPr/>
        </p:nvSpPr>
        <p:spPr>
          <a:xfrm>
            <a:off x="2452473" y="5248414"/>
            <a:ext cx="2073879" cy="369332"/>
          </a:xfrm>
          <a:prstGeom prst="rect">
            <a:avLst/>
          </a:prstGeom>
          <a:noFill/>
        </p:spPr>
        <p:txBody>
          <a:bodyPr wrap="square" rtlCol="0">
            <a:spAutoFit/>
          </a:bodyPr>
          <a:lstStyle/>
          <a:p>
            <a:pPr algn="ctr" eaLnBrk="1" fontAlgn="auto" hangingPunct="1">
              <a:spcBef>
                <a:spcPts val="0"/>
              </a:spcBef>
              <a:spcAft>
                <a:spcPts val="0"/>
              </a:spcAft>
            </a:pPr>
            <a:r>
              <a:rPr lang="en-US" altLang="zh-CN" dirty="0">
                <a:solidFill>
                  <a:srgbClr val="000000"/>
                </a:solidFill>
                <a:latin typeface="Arial" panose="020B0604020202020204"/>
                <a:ea typeface="微软雅黑" panose="020B0503020204020204" pitchFamily="34" charset="-122"/>
              </a:rPr>
              <a:t>C</a:t>
            </a:r>
            <a:endParaRPr lang="zh-CN" altLang="en-US" dirty="0">
              <a:solidFill>
                <a:srgbClr val="000000"/>
              </a:solidFill>
              <a:latin typeface="Arial" panose="020B0604020202020204"/>
              <a:ea typeface="微软雅黑" panose="020B0503020204020204" pitchFamily="34" charset="-122"/>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2" name="picture 41"/>
          <p:cNvPicPr>
            <a:picLocks noChangeAspect="1"/>
          </p:cNvPicPr>
          <p:nvPr/>
        </p:nvPicPr>
        <p:blipFill>
          <a:blip r:embed="rId2"/>
          <a:stretch>
            <a:fillRect/>
          </a:stretch>
        </p:blipFill>
        <p:spPr>
          <a:xfrm>
            <a:off x="229071" y="1727292"/>
            <a:ext cx="5979613" cy="3600400"/>
          </a:xfrm>
          <a:prstGeom prst="rect">
            <a:avLst/>
          </a:prstGeom>
        </p:spPr>
      </p:pic>
      <p:sp>
        <p:nvSpPr>
          <p:cNvPr id="23" name="文本框 22"/>
          <p:cNvSpPr txBox="1"/>
          <p:nvPr/>
        </p:nvSpPr>
        <p:spPr>
          <a:xfrm>
            <a:off x="6082577" y="1556792"/>
            <a:ext cx="2804918" cy="3941400"/>
          </a:xfrm>
          <a:prstGeom prst="rect">
            <a:avLst/>
          </a:prstGeom>
          <a:noFill/>
        </p:spPr>
        <p:txBody>
          <a:bodyPr wrap="square">
            <a:spAutoFit/>
          </a:bodyPr>
          <a:lstStyle/>
          <a:p>
            <a:pPr marL="171450" indent="-171450" fontAlgn="auto" hangingPunct="1">
              <a:lnSpc>
                <a:spcPct val="127000"/>
              </a:lnSpc>
              <a:spcBef>
                <a:spcPts val="0"/>
              </a:spcBef>
              <a:spcAft>
                <a:spcPts val="0"/>
              </a:spcAft>
              <a:buFont typeface="Arial" panose="020B0604020202020204" pitchFamily="34" charset="0"/>
              <a:buChar char="•"/>
            </a:pPr>
            <a:endParaRPr lang="en-US" altLang="en-US" sz="900" dirty="0">
              <a:solidFill>
                <a:srgbClr val="000000"/>
              </a:solidFill>
              <a:latin typeface="Arial" panose="020B0604020202020204"/>
              <a:ea typeface="微软雅黑" panose="020B0503020204020204" pitchFamily="34" charset="-122"/>
            </a:endParaRPr>
          </a:p>
          <a:p>
            <a:pPr marL="298450" indent="-285750" fontAlgn="auto" hangingPunct="1">
              <a:lnSpc>
                <a:spcPts val="2400"/>
              </a:lnSpc>
              <a:spcBef>
                <a:spcPts val="5"/>
              </a:spcBef>
              <a:spcAft>
                <a:spcPts val="0"/>
              </a:spcAft>
              <a:buFont typeface="Arial" panose="020B0604020202020204" pitchFamily="34" charset="0"/>
              <a:buChar char="•"/>
            </a:pPr>
            <a:r>
              <a:rPr lang="en-US" altLang="zh-CN" sz="1600" spc="110" dirty="0">
                <a:solidFill>
                  <a:srgbClr val="000000">
                    <a:alpha val="100000"/>
                  </a:srgbClr>
                </a:solidFill>
                <a:latin typeface="+mn-ea"/>
                <a:ea typeface="+mn-ea"/>
                <a:cs typeface="微软雅黑" panose="020B0503020204020204" pitchFamily="34" charset="-122"/>
              </a:rPr>
              <a:t>2017</a:t>
            </a:r>
            <a:r>
              <a:rPr lang="zh-CN" altLang="en-US" sz="1600" spc="110" dirty="0">
                <a:solidFill>
                  <a:srgbClr val="000000">
                    <a:alpha val="100000"/>
                  </a:srgbClr>
                </a:solidFill>
                <a:latin typeface="+mn-ea"/>
                <a:ea typeface="+mn-ea"/>
                <a:cs typeface="微软雅黑" panose="020B0503020204020204" pitchFamily="34" charset="-122"/>
              </a:rPr>
              <a:t>年 </a:t>
            </a:r>
            <a:r>
              <a:rPr lang="en-US" altLang="zh-CN" sz="1600" spc="110" dirty="0">
                <a:solidFill>
                  <a:srgbClr val="000000">
                    <a:alpha val="100000"/>
                  </a:srgbClr>
                </a:solidFill>
                <a:latin typeface="+mn-ea"/>
                <a:ea typeface="+mn-ea"/>
                <a:cs typeface="微软雅黑" panose="020B0503020204020204" pitchFamily="34" charset="-122"/>
              </a:rPr>
              <a:t>,</a:t>
            </a:r>
            <a:r>
              <a:rPr lang="en-US" altLang="zh-CN" sz="1600" dirty="0">
                <a:solidFill>
                  <a:srgbClr val="000000">
                    <a:alpha val="100000"/>
                  </a:srgbClr>
                </a:solidFill>
                <a:latin typeface="+mn-ea"/>
                <a:ea typeface="+mn-ea"/>
                <a:cs typeface="微软雅黑" panose="020B0503020204020204" pitchFamily="34" charset="-122"/>
              </a:rPr>
              <a:t>Facebook</a:t>
            </a:r>
            <a:r>
              <a:rPr lang="zh-CN" altLang="en-US" sz="1600" spc="110" dirty="0">
                <a:solidFill>
                  <a:srgbClr val="000000">
                    <a:alpha val="100000"/>
                  </a:srgbClr>
                </a:solidFill>
                <a:latin typeface="+mn-ea"/>
                <a:ea typeface="+mn-ea"/>
                <a:cs typeface="微软雅黑" panose="020B0503020204020204" pitchFamily="34" charset="-122"/>
              </a:rPr>
              <a:t>人工智能研究院基于</a:t>
            </a:r>
            <a:r>
              <a:rPr lang="en-US" altLang="zh-CN" sz="1600" dirty="0">
                <a:solidFill>
                  <a:srgbClr val="000000">
                    <a:alpha val="100000"/>
                  </a:srgbClr>
                </a:solidFill>
                <a:latin typeface="+mn-ea"/>
                <a:ea typeface="+mn-ea"/>
                <a:cs typeface="微软雅黑" panose="020B0503020204020204" pitchFamily="34" charset="-122"/>
              </a:rPr>
              <a:t>Torch</a:t>
            </a:r>
            <a:r>
              <a:rPr lang="zh-CN" altLang="en-US" sz="1600" spc="110" dirty="0">
                <a:solidFill>
                  <a:srgbClr val="000000">
                    <a:alpha val="100000"/>
                  </a:srgbClr>
                </a:solidFill>
                <a:latin typeface="+mn-ea"/>
                <a:ea typeface="+mn-ea"/>
                <a:cs typeface="微软雅黑" panose="020B0503020204020204" pitchFamily="34" charset="-122"/>
              </a:rPr>
              <a:t>开</a:t>
            </a:r>
            <a:r>
              <a:rPr lang="zh-CN" altLang="en-US" sz="1600" spc="100" dirty="0">
                <a:solidFill>
                  <a:srgbClr val="000000">
                    <a:alpha val="100000"/>
                  </a:srgbClr>
                </a:solidFill>
                <a:latin typeface="+mn-ea"/>
                <a:ea typeface="+mn-ea"/>
                <a:cs typeface="微软雅黑" panose="020B0503020204020204" pitchFamily="34" charset="-122"/>
              </a:rPr>
              <a:t>发</a:t>
            </a:r>
            <a:r>
              <a:rPr lang="zh-CN" altLang="en-US" sz="1600" dirty="0">
                <a:solidFill>
                  <a:srgbClr val="000000">
                    <a:alpha val="100000"/>
                  </a:srgbClr>
                </a:solidFill>
                <a:latin typeface="+mn-ea"/>
                <a:ea typeface="+mn-ea"/>
                <a:cs typeface="微软雅黑" panose="020B0503020204020204" pitchFamily="34" charset="-122"/>
              </a:rPr>
              <a:t>了</a:t>
            </a:r>
            <a:r>
              <a:rPr lang="en-US" altLang="zh-CN" sz="1600" dirty="0">
                <a:solidFill>
                  <a:srgbClr val="000000">
                    <a:alpha val="100000"/>
                  </a:srgbClr>
                </a:solidFill>
                <a:latin typeface="+mn-ea"/>
                <a:ea typeface="+mn-ea"/>
                <a:cs typeface="微软雅黑" panose="020B0503020204020204" pitchFamily="34" charset="-122"/>
              </a:rPr>
              <a:t>PyTorch</a:t>
            </a:r>
            <a:endParaRPr lang="en-US" altLang="en-US" sz="1600" dirty="0">
              <a:solidFill>
                <a:srgbClr val="000000"/>
              </a:solidFill>
              <a:latin typeface="+mn-ea"/>
              <a:ea typeface="+mn-ea"/>
            </a:endParaRPr>
          </a:p>
          <a:p>
            <a:pPr marL="298450" indent="-285750" fontAlgn="auto" hangingPunct="1">
              <a:lnSpc>
                <a:spcPts val="2575"/>
              </a:lnSpc>
              <a:spcBef>
                <a:spcPts val="1320"/>
              </a:spcBef>
              <a:spcAft>
                <a:spcPts val="0"/>
              </a:spcAft>
              <a:buFont typeface="Arial" panose="020B0604020202020204" pitchFamily="34" charset="0"/>
              <a:buChar char="•"/>
            </a:pPr>
            <a:r>
              <a:rPr lang="zh-CN" altLang="en-US" sz="1600" spc="90" dirty="0">
                <a:solidFill>
                  <a:srgbClr val="FF0000">
                    <a:alpha val="100000"/>
                  </a:srgbClr>
                </a:solidFill>
                <a:latin typeface="+mn-ea"/>
                <a:ea typeface="+mn-ea"/>
                <a:cs typeface="微软雅黑" panose="020B0503020204020204" pitchFamily="34" charset="-122"/>
              </a:rPr>
              <a:t>截止</a:t>
            </a:r>
            <a:r>
              <a:rPr lang="en-US" altLang="zh-CN" sz="1600" spc="90" dirty="0">
                <a:solidFill>
                  <a:srgbClr val="FF0000">
                    <a:alpha val="100000"/>
                  </a:srgbClr>
                </a:solidFill>
                <a:latin typeface="+mn-ea"/>
                <a:ea typeface="+mn-ea"/>
                <a:cs typeface="微软雅黑" panose="020B0503020204020204" pitchFamily="34" charset="-122"/>
              </a:rPr>
              <a:t>2021</a:t>
            </a:r>
            <a:r>
              <a:rPr lang="zh-CN" altLang="en-US" sz="1600" spc="90" dirty="0">
                <a:solidFill>
                  <a:srgbClr val="FF0000">
                    <a:alpha val="100000"/>
                  </a:srgbClr>
                </a:solidFill>
                <a:latin typeface="+mn-ea"/>
                <a:ea typeface="+mn-ea"/>
                <a:cs typeface="微软雅黑" panose="020B0503020204020204" pitchFamily="34" charset="-122"/>
              </a:rPr>
              <a:t>年 </a:t>
            </a:r>
            <a:r>
              <a:rPr lang="en-US" altLang="zh-CN" sz="1600" spc="90" dirty="0">
                <a:solidFill>
                  <a:srgbClr val="FF0000">
                    <a:alpha val="100000"/>
                  </a:srgbClr>
                </a:solidFill>
                <a:latin typeface="+mn-ea"/>
                <a:ea typeface="+mn-ea"/>
                <a:cs typeface="微软雅黑" panose="020B0503020204020204" pitchFamily="34" charset="-122"/>
              </a:rPr>
              <a:t>,</a:t>
            </a:r>
            <a:r>
              <a:rPr lang="en-US" altLang="zh-CN" sz="1600" dirty="0">
                <a:solidFill>
                  <a:srgbClr val="FF0000">
                    <a:alpha val="100000"/>
                  </a:srgbClr>
                </a:solidFill>
                <a:latin typeface="+mn-ea"/>
                <a:ea typeface="+mn-ea"/>
                <a:cs typeface="微软雅黑" panose="020B0503020204020204" pitchFamily="34" charset="-122"/>
              </a:rPr>
              <a:t>PyTorch</a:t>
            </a:r>
            <a:r>
              <a:rPr lang="zh-CN" altLang="en-US" sz="1600" spc="90" dirty="0">
                <a:solidFill>
                  <a:srgbClr val="FF0000">
                    <a:alpha val="100000"/>
                  </a:srgbClr>
                </a:solidFill>
                <a:latin typeface="+mn-ea"/>
                <a:ea typeface="+mn-ea"/>
                <a:cs typeface="微软雅黑" panose="020B0503020204020204" pitchFamily="34" charset="-122"/>
              </a:rPr>
              <a:t>在各大顶会文章中的使用率均已超出</a:t>
            </a:r>
            <a:r>
              <a:rPr lang="en-US" altLang="zh-CN" sz="1600" spc="90" dirty="0">
                <a:solidFill>
                  <a:srgbClr val="FF0000">
                    <a:alpha val="100000"/>
                  </a:srgbClr>
                </a:solidFill>
                <a:latin typeface="+mn-ea"/>
                <a:ea typeface="+mn-ea"/>
                <a:cs typeface="微软雅黑" panose="020B0503020204020204" pitchFamily="34" charset="-122"/>
              </a:rPr>
              <a:t>6</a:t>
            </a:r>
            <a:r>
              <a:rPr lang="en-US" altLang="zh-CN" sz="1600" spc="70" dirty="0">
                <a:solidFill>
                  <a:srgbClr val="FF0000">
                    <a:alpha val="100000"/>
                  </a:srgbClr>
                </a:solidFill>
                <a:latin typeface="+mn-ea"/>
                <a:ea typeface="+mn-ea"/>
                <a:cs typeface="微软雅黑" panose="020B0503020204020204" pitchFamily="34" charset="-122"/>
              </a:rPr>
              <a:t>0</a:t>
            </a:r>
            <a:r>
              <a:rPr lang="en-US" altLang="zh-CN" sz="1600" dirty="0">
                <a:solidFill>
                  <a:srgbClr val="FF0000">
                    <a:alpha val="100000"/>
                  </a:srgbClr>
                </a:solidFill>
                <a:latin typeface="+mn-ea"/>
                <a:ea typeface="+mn-ea"/>
                <a:cs typeface="微软雅黑" panose="020B0503020204020204" pitchFamily="34" charset="-122"/>
              </a:rPr>
              <a:t>%</a:t>
            </a:r>
            <a:endParaRPr lang="zh-CN" altLang="en-US" sz="1600" dirty="0">
              <a:solidFill>
                <a:srgbClr val="000000"/>
              </a:solidFill>
              <a:latin typeface="+mn-ea"/>
              <a:ea typeface="+mn-ea"/>
            </a:endParaRPr>
          </a:p>
          <a:p>
            <a:pPr marL="285750" indent="-285750" fontAlgn="auto" hangingPunct="1">
              <a:lnSpc>
                <a:spcPct val="106000"/>
              </a:lnSpc>
              <a:spcBef>
                <a:spcPts val="0"/>
              </a:spcBef>
              <a:spcAft>
                <a:spcPts val="0"/>
              </a:spcAft>
              <a:buFont typeface="Arial" panose="020B0604020202020204" pitchFamily="34" charset="0"/>
              <a:buChar char="•"/>
            </a:pPr>
            <a:endParaRPr lang="zh-CN" altLang="en-US" sz="1600" dirty="0">
              <a:solidFill>
                <a:srgbClr val="000000"/>
              </a:solidFill>
              <a:latin typeface="+mn-ea"/>
              <a:ea typeface="+mn-ea"/>
            </a:endParaRPr>
          </a:p>
          <a:p>
            <a:pPr marL="298450" indent="-285750" fontAlgn="auto" hangingPunct="1">
              <a:lnSpc>
                <a:spcPts val="2575"/>
              </a:lnSpc>
              <a:spcBef>
                <a:spcPts val="5"/>
              </a:spcBef>
              <a:spcAft>
                <a:spcPts val="0"/>
              </a:spcAft>
              <a:buFont typeface="Arial" panose="020B0604020202020204" pitchFamily="34" charset="0"/>
              <a:buChar char="•"/>
            </a:pPr>
            <a:r>
              <a:rPr lang="zh-CN" altLang="en-US" sz="1600" spc="20" dirty="0">
                <a:solidFill>
                  <a:srgbClr val="000000">
                    <a:alpha val="100000"/>
                  </a:srgbClr>
                </a:solidFill>
                <a:latin typeface="+mn-ea"/>
                <a:ea typeface="+mn-ea"/>
                <a:cs typeface="微软雅黑" panose="020B0503020204020204" pitchFamily="34" charset="-122"/>
              </a:rPr>
              <a:t>在</a:t>
            </a:r>
            <a:r>
              <a:rPr lang="en-US" altLang="zh-CN" sz="1600" spc="20" dirty="0">
                <a:solidFill>
                  <a:srgbClr val="000000">
                    <a:alpha val="100000"/>
                  </a:srgbClr>
                </a:solidFill>
                <a:latin typeface="+mn-ea"/>
                <a:ea typeface="+mn-ea"/>
                <a:cs typeface="微软雅黑" panose="020B0503020204020204" pitchFamily="34" charset="-122"/>
              </a:rPr>
              <a:t>1</a:t>
            </a:r>
            <a:r>
              <a:rPr lang="en-US" altLang="zh-CN" sz="1600" dirty="0">
                <a:solidFill>
                  <a:srgbClr val="000000">
                    <a:alpha val="100000"/>
                  </a:srgbClr>
                </a:solidFill>
                <a:latin typeface="+mn-ea"/>
                <a:ea typeface="+mn-ea"/>
                <a:cs typeface="微软雅黑" panose="020B0503020204020204" pitchFamily="34" charset="-122"/>
              </a:rPr>
              <a:t>ndeed</a:t>
            </a:r>
            <a:r>
              <a:rPr lang="zh-CN" altLang="en-US" sz="1600" spc="20" dirty="0">
                <a:solidFill>
                  <a:srgbClr val="000000">
                    <a:alpha val="100000"/>
                  </a:srgbClr>
                </a:solidFill>
                <a:latin typeface="+mn-ea"/>
                <a:ea typeface="+mn-ea"/>
                <a:cs typeface="微软雅黑" panose="020B0503020204020204" pitchFamily="34" charset="-122"/>
              </a:rPr>
              <a:t>、  </a:t>
            </a:r>
            <a:r>
              <a:rPr lang="en-US" altLang="zh-CN" sz="1600" dirty="0">
                <a:solidFill>
                  <a:srgbClr val="000000">
                    <a:alpha val="100000"/>
                  </a:srgbClr>
                </a:solidFill>
                <a:latin typeface="+mn-ea"/>
                <a:ea typeface="+mn-ea"/>
                <a:cs typeface="微软雅黑" panose="020B0503020204020204" pitchFamily="34" charset="-122"/>
              </a:rPr>
              <a:t>Monster</a:t>
            </a:r>
            <a:r>
              <a:rPr lang="zh-CN" altLang="en-US" sz="1600" spc="20" dirty="0">
                <a:solidFill>
                  <a:srgbClr val="000000">
                    <a:alpha val="100000"/>
                  </a:srgbClr>
                </a:solidFill>
                <a:latin typeface="+mn-ea"/>
                <a:ea typeface="+mn-ea"/>
                <a:cs typeface="微软雅黑" panose="020B0503020204020204" pitchFamily="34" charset="-122"/>
              </a:rPr>
              <a:t>、  </a:t>
            </a:r>
            <a:r>
              <a:rPr lang="en-US" altLang="zh-CN" sz="1600" dirty="0">
                <a:solidFill>
                  <a:srgbClr val="000000">
                    <a:alpha val="100000"/>
                  </a:srgbClr>
                </a:solidFill>
                <a:latin typeface="+mn-ea"/>
                <a:ea typeface="+mn-ea"/>
                <a:cs typeface="微软雅黑" panose="020B0503020204020204" pitchFamily="34" charset="-122"/>
              </a:rPr>
              <a:t>Linked</a:t>
            </a:r>
            <a:r>
              <a:rPr lang="en-US" altLang="zh-CN" sz="1600" spc="20" dirty="0">
                <a:solidFill>
                  <a:srgbClr val="000000">
                    <a:alpha val="100000"/>
                  </a:srgbClr>
                </a:solidFill>
                <a:latin typeface="+mn-ea"/>
                <a:ea typeface="+mn-ea"/>
                <a:cs typeface="微软雅黑" panose="020B0503020204020204" pitchFamily="34" charset="-122"/>
              </a:rPr>
              <a:t>1</a:t>
            </a:r>
            <a:r>
              <a:rPr lang="en-US" altLang="zh-CN" sz="1600" dirty="0">
                <a:solidFill>
                  <a:srgbClr val="000000">
                    <a:alpha val="100000"/>
                  </a:srgbClr>
                </a:solidFill>
                <a:latin typeface="+mn-ea"/>
                <a:ea typeface="+mn-ea"/>
                <a:cs typeface="微软雅黑" panose="020B0503020204020204" pitchFamily="34" charset="-122"/>
              </a:rPr>
              <a:t>n</a:t>
            </a:r>
            <a:r>
              <a:rPr lang="zh-CN" altLang="en-US" sz="1600" spc="20" dirty="0">
                <a:solidFill>
                  <a:srgbClr val="000000">
                    <a:alpha val="100000"/>
                  </a:srgbClr>
                </a:solidFill>
                <a:latin typeface="+mn-ea"/>
                <a:ea typeface="+mn-ea"/>
                <a:cs typeface="微软雅黑" panose="020B0503020204020204" pitchFamily="34" charset="-122"/>
              </a:rPr>
              <a:t>等多个求职网站中的需求持续</a:t>
            </a:r>
            <a:r>
              <a:rPr lang="zh-CN" altLang="en-US" sz="1600" dirty="0">
                <a:solidFill>
                  <a:srgbClr val="000000">
                    <a:alpha val="100000"/>
                  </a:srgbClr>
                </a:solidFill>
                <a:latin typeface="+mn-ea"/>
                <a:ea typeface="+mn-ea"/>
                <a:cs typeface="微软雅黑" panose="020B0503020204020204" pitchFamily="34" charset="-122"/>
              </a:rPr>
              <a:t>走高 </a:t>
            </a:r>
            <a:r>
              <a:rPr lang="en-US" altLang="zh-CN" sz="1600" dirty="0">
                <a:solidFill>
                  <a:srgbClr val="000000">
                    <a:alpha val="100000"/>
                  </a:srgbClr>
                </a:solidFill>
                <a:latin typeface="+mn-ea"/>
                <a:ea typeface="+mn-ea"/>
                <a:cs typeface="微软雅黑" panose="020B0503020204020204" pitchFamily="34" charset="-122"/>
              </a:rPr>
              <a:t>,</a:t>
            </a:r>
            <a:r>
              <a:rPr lang="zh-CN" altLang="en-US" sz="1600" dirty="0">
                <a:solidFill>
                  <a:srgbClr val="000000">
                    <a:alpha val="100000"/>
                  </a:srgbClr>
                </a:solidFill>
                <a:latin typeface="+mn-ea"/>
                <a:ea typeface="+mn-ea"/>
                <a:cs typeface="微软雅黑" panose="020B0503020204020204" pitchFamily="34" charset="-122"/>
              </a:rPr>
              <a:t>约</a:t>
            </a:r>
            <a:r>
              <a:rPr lang="en-US" altLang="zh-CN" sz="1600" dirty="0">
                <a:solidFill>
                  <a:srgbClr val="000000">
                    <a:alpha val="100000"/>
                  </a:srgbClr>
                </a:solidFill>
                <a:latin typeface="+mn-ea"/>
                <a:ea typeface="+mn-ea"/>
                <a:cs typeface="微软雅黑" panose="020B0503020204020204" pitchFamily="34" charset="-122"/>
              </a:rPr>
              <a:t>5727</a:t>
            </a:r>
            <a:r>
              <a:rPr lang="zh-CN" altLang="en-US" sz="1600" dirty="0">
                <a:solidFill>
                  <a:srgbClr val="000000">
                    <a:alpha val="100000"/>
                  </a:srgbClr>
                </a:solidFill>
                <a:latin typeface="+mn-ea"/>
                <a:ea typeface="+mn-ea"/>
                <a:cs typeface="微软雅黑" panose="020B0503020204020204" pitchFamily="34" charset="-122"/>
              </a:rPr>
              <a:t>个需求职位</a:t>
            </a:r>
            <a:endParaRPr lang="zh-CN" altLang="en-US" sz="1600" dirty="0">
              <a:solidFill>
                <a:srgbClr val="000000"/>
              </a:solidFill>
              <a:latin typeface="+mn-ea"/>
              <a:ea typeface="+mn-ea"/>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07950" y="836712"/>
            <a:ext cx="4610100" cy="400110"/>
          </a:xfrm>
          <a:prstGeom prst="rect">
            <a:avLst/>
          </a:prstGeom>
          <a:noFill/>
        </p:spPr>
        <p:txBody>
          <a:bodyPr wrap="square">
            <a:spAutoFit/>
          </a:bodyPr>
          <a:lstStyle/>
          <a:p>
            <a:r>
              <a:rPr kumimoji="0" lang="zh-CN" altLang="en-US" sz="20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张量的概念</a:t>
            </a:r>
            <a:endParaRPr lang="zh-CN" altLang="en-US" sz="2000" dirty="0">
              <a:latin typeface="宋体" panose="02010600030101010101" pitchFamily="2" charset="-122"/>
            </a:endParaRPr>
          </a:p>
        </p:txBody>
      </p:sp>
      <p:grpSp>
        <p:nvGrpSpPr>
          <p:cNvPr id="4" name="组合 3"/>
          <p:cNvGrpSpPr/>
          <p:nvPr/>
        </p:nvGrpSpPr>
        <p:grpSpPr>
          <a:xfrm>
            <a:off x="1475656" y="1916832"/>
            <a:ext cx="5903610" cy="3307008"/>
            <a:chOff x="2051402" y="1619902"/>
            <a:chExt cx="5519011" cy="3824210"/>
          </a:xfrm>
        </p:grpSpPr>
        <p:pic>
          <p:nvPicPr>
            <p:cNvPr id="5" name="picture 407"/>
            <p:cNvPicPr>
              <a:picLocks noChangeAspect="1"/>
            </p:cNvPicPr>
            <p:nvPr/>
          </p:nvPicPr>
          <p:blipFill>
            <a:blip r:embed="rId2"/>
            <a:stretch>
              <a:fillRect/>
            </a:stretch>
          </p:blipFill>
          <p:spPr>
            <a:xfrm>
              <a:off x="5058023" y="2862745"/>
              <a:ext cx="2512390" cy="2440376"/>
            </a:xfrm>
            <a:prstGeom prst="rect">
              <a:avLst/>
            </a:prstGeom>
          </p:spPr>
        </p:pic>
        <p:pic>
          <p:nvPicPr>
            <p:cNvPr id="6" name="picture 410"/>
            <p:cNvPicPr>
              <a:picLocks noChangeAspect="1"/>
            </p:cNvPicPr>
            <p:nvPr/>
          </p:nvPicPr>
          <p:blipFill>
            <a:blip r:embed="rId3"/>
            <a:stretch>
              <a:fillRect/>
            </a:stretch>
          </p:blipFill>
          <p:spPr>
            <a:xfrm>
              <a:off x="2947097" y="3406490"/>
              <a:ext cx="1715936" cy="1734803"/>
            </a:xfrm>
            <a:prstGeom prst="rect">
              <a:avLst/>
            </a:prstGeom>
          </p:spPr>
        </p:pic>
        <p:grpSp>
          <p:nvGrpSpPr>
            <p:cNvPr id="7" name="group 196"/>
            <p:cNvGrpSpPr/>
            <p:nvPr/>
          </p:nvGrpSpPr>
          <p:grpSpPr>
            <a:xfrm rot="21600000">
              <a:off x="5854477" y="1619902"/>
              <a:ext cx="925958" cy="1065769"/>
              <a:chOff x="0" y="0"/>
              <a:chExt cx="925958" cy="1065769"/>
            </a:xfrm>
          </p:grpSpPr>
          <p:pic>
            <p:nvPicPr>
              <p:cNvPr id="16" name="picture 412"/>
              <p:cNvPicPr>
                <a:picLocks noChangeAspect="1"/>
              </p:cNvPicPr>
              <p:nvPr/>
            </p:nvPicPr>
            <p:blipFill>
              <a:blip r:embed="rId4"/>
              <a:stretch>
                <a:fillRect/>
              </a:stretch>
            </p:blipFill>
            <p:spPr>
              <a:xfrm rot="21600000">
                <a:off x="0" y="0"/>
                <a:ext cx="925958" cy="919186"/>
              </a:xfrm>
              <a:prstGeom prst="rect">
                <a:avLst/>
              </a:prstGeom>
            </p:spPr>
          </p:pic>
          <p:pic>
            <p:nvPicPr>
              <p:cNvPr id="17" name="picture 413"/>
              <p:cNvPicPr>
                <a:picLocks noChangeAspect="1"/>
              </p:cNvPicPr>
              <p:nvPr/>
            </p:nvPicPr>
            <p:blipFill>
              <a:blip r:embed="rId5"/>
              <a:stretch>
                <a:fillRect/>
              </a:stretch>
            </p:blipFill>
            <p:spPr>
              <a:xfrm rot="21600000">
                <a:off x="66133" y="6472"/>
                <a:ext cx="827447" cy="860928"/>
              </a:xfrm>
              <a:prstGeom prst="rect">
                <a:avLst/>
              </a:prstGeom>
            </p:spPr>
          </p:pic>
          <p:sp>
            <p:nvSpPr>
              <p:cNvPr id="18" name="textbox 414"/>
              <p:cNvSpPr/>
              <p:nvPr/>
            </p:nvSpPr>
            <p:spPr>
              <a:xfrm>
                <a:off x="180592" y="896876"/>
                <a:ext cx="567690" cy="204470"/>
              </a:xfrm>
              <a:prstGeom prst="rect">
                <a:avLst/>
              </a:prstGeom>
            </p:spPr>
            <p:txBody>
              <a:bodyPr vert="horz" wrap="square" lIns="0" tIns="0" rIns="0" bIns="0"/>
              <a:lstStyle/>
              <a:p>
                <a:pPr fontAlgn="auto" hangingPunct="1">
                  <a:lnSpc>
                    <a:spcPct val="79000"/>
                  </a:lnSpc>
                  <a:spcBef>
                    <a:spcPts val="0"/>
                  </a:spcBef>
                  <a:spcAft>
                    <a:spcPts val="0"/>
                  </a:spcAft>
                </a:pPr>
                <a:endParaRPr lang="en-US" altLang="en-US" sz="100" dirty="0">
                  <a:solidFill>
                    <a:srgbClr val="000000"/>
                  </a:solidFill>
                  <a:latin typeface="Arial" panose="020B0604020202020204"/>
                  <a:ea typeface="微软雅黑" panose="020B0503020204020204" pitchFamily="34" charset="-122"/>
                </a:endParaRPr>
              </a:p>
              <a:p>
                <a:pPr marL="12700" fontAlgn="auto" hangingPunct="1">
                  <a:lnSpc>
                    <a:spcPct val="98000"/>
                  </a:lnSpc>
                  <a:spcBef>
                    <a:spcPts val="0"/>
                  </a:spcBef>
                  <a:spcAft>
                    <a:spcPts val="0"/>
                  </a:spcAft>
                </a:pPr>
                <a:r>
                  <a:rPr sz="1200" b="1" spc="20" dirty="0">
                    <a:solidFill>
                      <a:srgbClr val="5B9BD5">
                        <a:alpha val="100000"/>
                      </a:srgbClr>
                    </a:solidFill>
                    <a:latin typeface="Times New Roman" panose="02020603050405020304"/>
                    <a:ea typeface="Times New Roman" panose="02020603050405020304"/>
                    <a:cs typeface="Times New Roman" panose="02020603050405020304"/>
                  </a:rPr>
                  <a:t>3</a:t>
                </a:r>
                <a:r>
                  <a:rPr sz="1200" spc="20" dirty="0">
                    <a:ln w="4444"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阶张</a:t>
                </a:r>
                <a:r>
                  <a:rPr sz="1200" dirty="0">
                    <a:ln w="4444"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量</a:t>
                </a:r>
                <a:endParaRPr lang="en-US" altLang="en-US" sz="1200" dirty="0">
                  <a:solidFill>
                    <a:srgbClr val="000000"/>
                  </a:solidFill>
                  <a:latin typeface="Arial" panose="020B0604020202020204"/>
                  <a:ea typeface="微软雅黑" panose="020B0503020204020204" pitchFamily="34" charset="-122"/>
                </a:endParaRPr>
              </a:p>
            </p:txBody>
          </p:sp>
        </p:grpSp>
        <p:pic>
          <p:nvPicPr>
            <p:cNvPr id="8" name="picture 415"/>
            <p:cNvPicPr>
              <a:picLocks noChangeAspect="1"/>
            </p:cNvPicPr>
            <p:nvPr/>
          </p:nvPicPr>
          <p:blipFill>
            <a:blip r:embed="rId6"/>
            <a:stretch>
              <a:fillRect/>
            </a:stretch>
          </p:blipFill>
          <p:spPr>
            <a:xfrm>
              <a:off x="3335610" y="1619902"/>
              <a:ext cx="932433" cy="873874"/>
            </a:xfrm>
            <a:prstGeom prst="rect">
              <a:avLst/>
            </a:prstGeom>
          </p:spPr>
        </p:pic>
        <p:pic>
          <p:nvPicPr>
            <p:cNvPr id="9" name="picture 416"/>
            <p:cNvPicPr>
              <a:picLocks noChangeAspect="1"/>
            </p:cNvPicPr>
            <p:nvPr/>
          </p:nvPicPr>
          <p:blipFill>
            <a:blip r:embed="rId7"/>
            <a:stretch>
              <a:fillRect/>
            </a:stretch>
          </p:blipFill>
          <p:spPr>
            <a:xfrm>
              <a:off x="2157119" y="3419436"/>
              <a:ext cx="369088" cy="1676544"/>
            </a:xfrm>
            <a:prstGeom prst="rect">
              <a:avLst/>
            </a:prstGeom>
          </p:spPr>
        </p:pic>
        <p:pic>
          <p:nvPicPr>
            <p:cNvPr id="10" name="picture 417"/>
            <p:cNvPicPr>
              <a:picLocks noChangeAspect="1"/>
            </p:cNvPicPr>
            <p:nvPr/>
          </p:nvPicPr>
          <p:blipFill>
            <a:blip r:embed="rId8"/>
            <a:stretch>
              <a:fillRect/>
            </a:stretch>
          </p:blipFill>
          <p:spPr>
            <a:xfrm>
              <a:off x="2247772" y="1619902"/>
              <a:ext cx="174831" cy="873874"/>
            </a:xfrm>
            <a:prstGeom prst="rect">
              <a:avLst/>
            </a:prstGeom>
          </p:spPr>
        </p:pic>
        <p:sp>
          <p:nvSpPr>
            <p:cNvPr id="11" name="textbox 418"/>
            <p:cNvSpPr/>
            <p:nvPr/>
          </p:nvSpPr>
          <p:spPr>
            <a:xfrm>
              <a:off x="2051402" y="5178824"/>
              <a:ext cx="566419" cy="204470"/>
            </a:xfrm>
            <a:prstGeom prst="rect">
              <a:avLst/>
            </a:prstGeom>
          </p:spPr>
          <p:txBody>
            <a:bodyPr vert="horz" wrap="square" lIns="0" tIns="0" rIns="0" bIns="0"/>
            <a:lstStyle/>
            <a:p>
              <a:pPr fontAlgn="auto" hangingPunct="1">
                <a:lnSpc>
                  <a:spcPct val="80000"/>
                </a:lnSpc>
                <a:spcBef>
                  <a:spcPts val="0"/>
                </a:spcBef>
                <a:spcAft>
                  <a:spcPts val="0"/>
                </a:spcAft>
              </a:pPr>
              <a:endParaRPr lang="en-US" altLang="en-US" sz="100" dirty="0">
                <a:solidFill>
                  <a:srgbClr val="000000"/>
                </a:solidFill>
                <a:latin typeface="Arial" panose="020B0604020202020204"/>
                <a:ea typeface="微软雅黑" panose="020B0503020204020204" pitchFamily="34" charset="-122"/>
              </a:endParaRPr>
            </a:p>
            <a:p>
              <a:pPr marL="12700" fontAlgn="auto" hangingPunct="1">
                <a:lnSpc>
                  <a:spcPct val="98000"/>
                </a:lnSpc>
                <a:spcBef>
                  <a:spcPts val="0"/>
                </a:spcBef>
                <a:spcAft>
                  <a:spcPts val="0"/>
                </a:spcAft>
              </a:pPr>
              <a:r>
                <a:rPr sz="1200" b="1" spc="20" dirty="0">
                  <a:solidFill>
                    <a:srgbClr val="5B9BD5">
                      <a:alpha val="100000"/>
                    </a:srgbClr>
                  </a:solidFill>
                  <a:latin typeface="Times New Roman" panose="02020603050405020304"/>
                  <a:ea typeface="Times New Roman" panose="02020603050405020304"/>
                  <a:cs typeface="Times New Roman" panose="02020603050405020304"/>
                </a:rPr>
                <a:t>4</a:t>
              </a:r>
              <a:r>
                <a:rPr sz="1200" spc="20" dirty="0">
                  <a:ln w="4451"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阶</a:t>
              </a:r>
              <a:r>
                <a:rPr sz="1200" spc="10" dirty="0">
                  <a:ln w="4451"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张</a:t>
              </a:r>
              <a:r>
                <a:rPr sz="1200" dirty="0">
                  <a:ln w="4451"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量</a:t>
              </a:r>
              <a:endParaRPr lang="en-US" altLang="en-US" sz="1200" dirty="0">
                <a:solidFill>
                  <a:srgbClr val="000000"/>
                </a:solidFill>
                <a:latin typeface="Arial" panose="020B0604020202020204"/>
                <a:ea typeface="微软雅黑" panose="020B0503020204020204" pitchFamily="34" charset="-122"/>
              </a:endParaRPr>
            </a:p>
          </p:txBody>
        </p:sp>
        <p:sp>
          <p:nvSpPr>
            <p:cNvPr id="12" name="textbox 419"/>
            <p:cNvSpPr/>
            <p:nvPr/>
          </p:nvSpPr>
          <p:spPr>
            <a:xfrm>
              <a:off x="3518313" y="2554581"/>
              <a:ext cx="566419" cy="204470"/>
            </a:xfrm>
            <a:prstGeom prst="rect">
              <a:avLst/>
            </a:prstGeom>
          </p:spPr>
          <p:txBody>
            <a:bodyPr vert="horz" wrap="square" lIns="0" tIns="0" rIns="0" bIns="0"/>
            <a:lstStyle/>
            <a:p>
              <a:pPr fontAlgn="auto" hangingPunct="1">
                <a:lnSpc>
                  <a:spcPct val="79000"/>
                </a:lnSpc>
                <a:spcBef>
                  <a:spcPts val="0"/>
                </a:spcBef>
                <a:spcAft>
                  <a:spcPts val="0"/>
                </a:spcAft>
              </a:pPr>
              <a:endParaRPr lang="en-US" altLang="en-US" sz="100" dirty="0">
                <a:solidFill>
                  <a:srgbClr val="000000"/>
                </a:solidFill>
                <a:latin typeface="Arial" panose="020B0604020202020204"/>
                <a:ea typeface="微软雅黑" panose="020B0503020204020204" pitchFamily="34" charset="-122"/>
              </a:endParaRPr>
            </a:p>
            <a:p>
              <a:pPr marL="12700" fontAlgn="auto" hangingPunct="1">
                <a:lnSpc>
                  <a:spcPct val="98000"/>
                </a:lnSpc>
                <a:spcBef>
                  <a:spcPts val="0"/>
                </a:spcBef>
                <a:spcAft>
                  <a:spcPts val="0"/>
                </a:spcAft>
              </a:pPr>
              <a:r>
                <a:rPr sz="1200" b="1" spc="20" dirty="0">
                  <a:solidFill>
                    <a:srgbClr val="5B9BD5">
                      <a:alpha val="100000"/>
                    </a:srgbClr>
                  </a:solidFill>
                  <a:latin typeface="Times New Roman" panose="02020603050405020304"/>
                  <a:ea typeface="Times New Roman" panose="02020603050405020304"/>
                  <a:cs typeface="Times New Roman" panose="02020603050405020304"/>
                </a:rPr>
                <a:t>2</a:t>
              </a:r>
              <a:r>
                <a:rPr sz="1200" spc="20" dirty="0">
                  <a:ln w="4444"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阶</a:t>
              </a:r>
              <a:r>
                <a:rPr sz="1200" spc="10" dirty="0">
                  <a:ln w="4444"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张</a:t>
              </a:r>
              <a:r>
                <a:rPr sz="1200" dirty="0">
                  <a:ln w="4444"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量</a:t>
              </a:r>
              <a:endParaRPr lang="en-US" altLang="en-US" sz="1200" dirty="0">
                <a:solidFill>
                  <a:srgbClr val="000000"/>
                </a:solidFill>
                <a:latin typeface="Arial" panose="020B0604020202020204"/>
                <a:ea typeface="微软雅黑" panose="020B0503020204020204" pitchFamily="34" charset="-122"/>
              </a:endParaRPr>
            </a:p>
          </p:txBody>
        </p:sp>
        <p:sp>
          <p:nvSpPr>
            <p:cNvPr id="13" name="textbox 420"/>
            <p:cNvSpPr/>
            <p:nvPr/>
          </p:nvSpPr>
          <p:spPr>
            <a:xfrm>
              <a:off x="3519876" y="5178824"/>
              <a:ext cx="565150" cy="204470"/>
            </a:xfrm>
            <a:prstGeom prst="rect">
              <a:avLst/>
            </a:prstGeom>
          </p:spPr>
          <p:txBody>
            <a:bodyPr vert="horz" wrap="square" lIns="0" tIns="0" rIns="0" bIns="0"/>
            <a:lstStyle/>
            <a:p>
              <a:pPr fontAlgn="auto" hangingPunct="1">
                <a:lnSpc>
                  <a:spcPct val="80000"/>
                </a:lnSpc>
                <a:spcBef>
                  <a:spcPts val="0"/>
                </a:spcBef>
                <a:spcAft>
                  <a:spcPts val="0"/>
                </a:spcAft>
              </a:pPr>
              <a:endParaRPr lang="en-US" altLang="en-US" sz="100" dirty="0">
                <a:solidFill>
                  <a:srgbClr val="000000"/>
                </a:solidFill>
                <a:latin typeface="Arial" panose="020B0604020202020204"/>
                <a:ea typeface="微软雅黑" panose="020B0503020204020204" pitchFamily="34" charset="-122"/>
              </a:endParaRPr>
            </a:p>
            <a:p>
              <a:pPr marL="12700" fontAlgn="auto" hangingPunct="1">
                <a:lnSpc>
                  <a:spcPct val="98000"/>
                </a:lnSpc>
                <a:spcBef>
                  <a:spcPts val="0"/>
                </a:spcBef>
                <a:spcAft>
                  <a:spcPts val="0"/>
                </a:spcAft>
              </a:pPr>
              <a:r>
                <a:rPr sz="1200" b="1" spc="20" dirty="0">
                  <a:solidFill>
                    <a:srgbClr val="5B9BD5">
                      <a:alpha val="100000"/>
                    </a:srgbClr>
                  </a:solidFill>
                  <a:latin typeface="Times New Roman" panose="02020603050405020304"/>
                  <a:ea typeface="Times New Roman" panose="02020603050405020304"/>
                  <a:cs typeface="Times New Roman" panose="02020603050405020304"/>
                </a:rPr>
                <a:t>5</a:t>
              </a:r>
              <a:r>
                <a:rPr sz="1200" spc="20" dirty="0">
                  <a:ln w="4451"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阶</a:t>
              </a:r>
              <a:r>
                <a:rPr sz="1200" dirty="0">
                  <a:ln w="4451"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张量</a:t>
              </a:r>
              <a:endParaRPr lang="en-US" altLang="en-US" sz="1200" dirty="0">
                <a:solidFill>
                  <a:srgbClr val="000000"/>
                </a:solidFill>
                <a:latin typeface="Arial" panose="020B0604020202020204"/>
                <a:ea typeface="微软雅黑" panose="020B0503020204020204" pitchFamily="34" charset="-122"/>
              </a:endParaRPr>
            </a:p>
          </p:txBody>
        </p:sp>
        <p:sp>
          <p:nvSpPr>
            <p:cNvPr id="14" name="textbox 421"/>
            <p:cNvSpPr/>
            <p:nvPr/>
          </p:nvSpPr>
          <p:spPr>
            <a:xfrm>
              <a:off x="6038337" y="5239642"/>
              <a:ext cx="564515" cy="204470"/>
            </a:xfrm>
            <a:prstGeom prst="rect">
              <a:avLst/>
            </a:prstGeom>
          </p:spPr>
          <p:txBody>
            <a:bodyPr vert="horz" wrap="square" lIns="0" tIns="0" rIns="0" bIns="0"/>
            <a:lstStyle/>
            <a:p>
              <a:pPr fontAlgn="auto" hangingPunct="1">
                <a:lnSpc>
                  <a:spcPct val="79000"/>
                </a:lnSpc>
                <a:spcBef>
                  <a:spcPts val="0"/>
                </a:spcBef>
                <a:spcAft>
                  <a:spcPts val="0"/>
                </a:spcAft>
              </a:pPr>
              <a:endParaRPr lang="en-US" altLang="en-US" sz="100" dirty="0">
                <a:solidFill>
                  <a:srgbClr val="000000"/>
                </a:solidFill>
                <a:latin typeface="Arial" panose="020B0604020202020204"/>
                <a:ea typeface="微软雅黑" panose="020B0503020204020204" pitchFamily="34" charset="-122"/>
              </a:endParaRPr>
            </a:p>
            <a:p>
              <a:pPr marL="12700" fontAlgn="auto" hangingPunct="1">
                <a:lnSpc>
                  <a:spcPct val="98000"/>
                </a:lnSpc>
                <a:spcBef>
                  <a:spcPts val="0"/>
                </a:spcBef>
                <a:spcAft>
                  <a:spcPts val="0"/>
                </a:spcAft>
              </a:pPr>
              <a:r>
                <a:rPr sz="1200" b="1" spc="20" dirty="0">
                  <a:solidFill>
                    <a:srgbClr val="5B9BD5">
                      <a:alpha val="100000"/>
                    </a:srgbClr>
                  </a:solidFill>
                  <a:latin typeface="Times New Roman" panose="02020603050405020304"/>
                  <a:ea typeface="Times New Roman" panose="02020603050405020304"/>
                  <a:cs typeface="Times New Roman" panose="02020603050405020304"/>
                </a:rPr>
                <a:t>6</a:t>
              </a:r>
              <a:r>
                <a:rPr sz="1200" spc="20" dirty="0">
                  <a:ln w="4444"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阶</a:t>
              </a:r>
              <a:r>
                <a:rPr sz="1200" dirty="0">
                  <a:ln w="4444"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张量</a:t>
              </a:r>
              <a:endParaRPr lang="en-US" altLang="en-US" sz="1200" dirty="0">
                <a:solidFill>
                  <a:srgbClr val="000000"/>
                </a:solidFill>
                <a:latin typeface="Arial" panose="020B0604020202020204"/>
                <a:ea typeface="微软雅黑" panose="020B0503020204020204" pitchFamily="34" charset="-122"/>
              </a:endParaRPr>
            </a:p>
          </p:txBody>
        </p:sp>
        <p:sp>
          <p:nvSpPr>
            <p:cNvPr id="15" name="textbox 422"/>
            <p:cNvSpPr/>
            <p:nvPr/>
          </p:nvSpPr>
          <p:spPr>
            <a:xfrm>
              <a:off x="2057777" y="2554581"/>
              <a:ext cx="560069" cy="204470"/>
            </a:xfrm>
            <a:prstGeom prst="rect">
              <a:avLst/>
            </a:prstGeom>
          </p:spPr>
          <p:txBody>
            <a:bodyPr vert="horz" wrap="square" lIns="0" tIns="0" rIns="0" bIns="0"/>
            <a:lstStyle/>
            <a:p>
              <a:pPr fontAlgn="auto" hangingPunct="1">
                <a:lnSpc>
                  <a:spcPct val="79000"/>
                </a:lnSpc>
                <a:spcBef>
                  <a:spcPts val="0"/>
                </a:spcBef>
                <a:spcAft>
                  <a:spcPts val="0"/>
                </a:spcAft>
              </a:pPr>
              <a:endParaRPr lang="en-US" altLang="en-US" sz="100" dirty="0">
                <a:solidFill>
                  <a:srgbClr val="000000"/>
                </a:solidFill>
                <a:latin typeface="Arial" panose="020B0604020202020204"/>
                <a:ea typeface="微软雅黑" panose="020B0503020204020204" pitchFamily="34" charset="-122"/>
              </a:endParaRPr>
            </a:p>
            <a:p>
              <a:pPr marL="12700" fontAlgn="auto" hangingPunct="1">
                <a:lnSpc>
                  <a:spcPct val="98000"/>
                </a:lnSpc>
                <a:spcBef>
                  <a:spcPts val="0"/>
                </a:spcBef>
                <a:spcAft>
                  <a:spcPts val="0"/>
                </a:spcAft>
              </a:pPr>
              <a:r>
                <a:rPr sz="1200" b="1" dirty="0">
                  <a:solidFill>
                    <a:srgbClr val="5B9BD5">
                      <a:alpha val="100000"/>
                    </a:srgbClr>
                  </a:solidFill>
                  <a:latin typeface="Times New Roman" panose="02020603050405020304"/>
                  <a:ea typeface="Times New Roman" panose="02020603050405020304"/>
                  <a:cs typeface="Times New Roman" panose="02020603050405020304"/>
                </a:rPr>
                <a:t>1</a:t>
              </a:r>
              <a:r>
                <a:rPr sz="1200" dirty="0">
                  <a:ln w="4444" cap="flat" cmpd="sng">
                    <a:solidFill>
                      <a:srgbClr val="5B9BD5">
                        <a:alpha val="100000"/>
                      </a:srgbClr>
                    </a:solidFill>
                    <a:prstDash val="solid"/>
                    <a:miter lim="10"/>
                  </a:ln>
                  <a:solidFill>
                    <a:srgbClr val="5B9BD5">
                      <a:alpha val="100000"/>
                    </a:srgbClr>
                  </a:solidFill>
                  <a:latin typeface="宋体" panose="02010600030101010101" pitchFamily="2" charset="-122"/>
                  <a:cs typeface="宋体" panose="02010600030101010101" pitchFamily="2" charset="-122"/>
                </a:rPr>
                <a:t>阶张量</a:t>
              </a:r>
              <a:endParaRPr lang="en-US" altLang="en-US" sz="1200" dirty="0">
                <a:solidFill>
                  <a:srgbClr val="000000"/>
                </a:solidFill>
                <a:latin typeface="Arial" panose="020B0604020202020204"/>
                <a:ea typeface="微软雅黑" panose="020B0503020204020204" pitchFamily="34" charset="-122"/>
              </a:endParaRPr>
            </a:p>
          </p:txBody>
        </p:sp>
      </p:grpSp>
      <p:sp>
        <p:nvSpPr>
          <p:cNvPr id="19" name="textbox 411"/>
          <p:cNvSpPr/>
          <p:nvPr/>
        </p:nvSpPr>
        <p:spPr>
          <a:xfrm>
            <a:off x="1960881" y="5648357"/>
            <a:ext cx="9077446" cy="657545"/>
          </a:xfrm>
          <a:prstGeom prst="rect">
            <a:avLst/>
          </a:prstGeom>
        </p:spPr>
        <p:txBody>
          <a:bodyPr vert="horz" wrap="square" lIns="0" tIns="0" rIns="0" bIns="0"/>
          <a:lstStyle/>
          <a:p>
            <a:pPr fontAlgn="auto" hangingPunct="1">
              <a:lnSpc>
                <a:spcPct val="83000"/>
              </a:lnSpc>
              <a:spcBef>
                <a:spcPts val="0"/>
              </a:spcBef>
              <a:spcAft>
                <a:spcPts val="0"/>
              </a:spcAft>
            </a:pPr>
            <a:endParaRPr lang="en-US" altLang="en-US" sz="300" dirty="0">
              <a:solidFill>
                <a:srgbClr val="000000"/>
              </a:solidFill>
              <a:latin typeface="Arial" panose="020B0604020202020204"/>
              <a:ea typeface="微软雅黑" panose="020B0503020204020204" pitchFamily="34" charset="-122"/>
            </a:endParaRPr>
          </a:p>
          <a:p>
            <a:pPr marL="355600" indent="-342900" fontAlgn="auto" hangingPunct="1">
              <a:lnSpc>
                <a:spcPts val="2575"/>
              </a:lnSpc>
              <a:spcBef>
                <a:spcPts val="0"/>
              </a:spcBef>
              <a:spcAft>
                <a:spcPts val="0"/>
              </a:spcAft>
              <a:buFont typeface="Arial" panose="020B0604020202020204" pitchFamily="34" charset="0"/>
              <a:buChar char="•"/>
            </a:pPr>
            <a:r>
              <a:rPr dirty="0">
                <a:solidFill>
                  <a:srgbClr val="000000">
                    <a:alpha val="100000"/>
                  </a:srgbClr>
                </a:solidFill>
                <a:latin typeface="宋体" panose="02010600030101010101" pitchFamily="2" charset="-122"/>
                <a:cs typeface="微软雅黑" panose="020B0503020204020204" pitchFamily="34" charset="-122"/>
              </a:rPr>
              <a:t>m</a:t>
            </a:r>
            <a:r>
              <a:rPr spc="50" dirty="0">
                <a:solidFill>
                  <a:srgbClr val="000000">
                    <a:alpha val="100000"/>
                  </a:srgbClr>
                </a:solidFill>
                <a:latin typeface="宋体" panose="02010600030101010101" pitchFamily="2" charset="-122"/>
                <a:cs typeface="微软雅黑" panose="020B0503020204020204" pitchFamily="34" charset="-122"/>
              </a:rPr>
              <a:t>维张量可以看作</a:t>
            </a:r>
            <a:r>
              <a:rPr dirty="0">
                <a:solidFill>
                  <a:srgbClr val="000000">
                    <a:alpha val="100000"/>
                  </a:srgbClr>
                </a:solidFill>
                <a:latin typeface="宋体" panose="02010600030101010101" pitchFamily="2" charset="-122"/>
                <a:cs typeface="微软雅黑" panose="020B0503020204020204" pitchFamily="34" charset="-122"/>
              </a:rPr>
              <a:t>m</a:t>
            </a:r>
            <a:r>
              <a:rPr spc="50" dirty="0">
                <a:solidFill>
                  <a:srgbClr val="000000">
                    <a:alpha val="100000"/>
                  </a:srgbClr>
                </a:solidFill>
                <a:latin typeface="宋体" panose="02010600030101010101" pitchFamily="2" charset="-122"/>
                <a:cs typeface="微软雅黑" panose="020B0503020204020204" pitchFamily="34" charset="-122"/>
              </a:rPr>
              <a:t>-1维张量在某个方向</a:t>
            </a:r>
            <a:r>
              <a:rPr spc="40" dirty="0">
                <a:solidFill>
                  <a:srgbClr val="000000">
                    <a:alpha val="100000"/>
                  </a:srgbClr>
                </a:solidFill>
                <a:latin typeface="宋体" panose="02010600030101010101" pitchFamily="2" charset="-122"/>
                <a:cs typeface="微软雅黑" panose="020B0503020204020204" pitchFamily="34" charset="-122"/>
              </a:rPr>
              <a:t>上</a:t>
            </a:r>
            <a:r>
              <a:rPr dirty="0">
                <a:solidFill>
                  <a:srgbClr val="000000">
                    <a:alpha val="100000"/>
                  </a:srgbClr>
                </a:solidFill>
                <a:latin typeface="宋体" panose="02010600030101010101" pitchFamily="2" charset="-122"/>
                <a:cs typeface="微软雅黑" panose="020B0503020204020204" pitchFamily="34" charset="-122"/>
              </a:rPr>
              <a:t>的堆叠</a:t>
            </a:r>
            <a:endParaRPr lang="en-US" altLang="en-US" dirty="0">
              <a:solidFill>
                <a:srgbClr val="000000"/>
              </a:solidFill>
              <a:latin typeface="宋体" panose="02010600030101010101" pitchFamily="2"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20" name="文本框 19"/>
          <p:cNvSpPr txBox="1"/>
          <p:nvPr/>
        </p:nvSpPr>
        <p:spPr>
          <a:xfrm>
            <a:off x="-72578" y="836712"/>
            <a:ext cx="9216578" cy="381323"/>
          </a:xfrm>
          <a:prstGeom prst="rect">
            <a:avLst/>
          </a:prstGeom>
          <a:noFill/>
        </p:spPr>
        <p:txBody>
          <a:bodyPr wrap="square">
            <a:spAutoFit/>
          </a:bodyPr>
          <a:lstStyle/>
          <a:p>
            <a:pPr marL="355600" marR="0" lvl="0" indent="-342900" algn="l" defTabSz="914400" rtl="0" eaLnBrk="0" fontAlgn="auto" latinLnBrk="0" hangingPunct="1">
              <a:lnSpc>
                <a:spcPts val="2575"/>
              </a:lnSpc>
              <a:spcBef>
                <a:spcPts val="0"/>
              </a:spcBef>
              <a:spcAft>
                <a:spcPts val="0"/>
              </a:spcAft>
              <a:buClrTx/>
              <a:buSzTx/>
              <a:buFont typeface="Arial" panose="020B0604020202020204" pitchFamily="34" charset="0"/>
              <a:buChar char="•"/>
              <a:defRPr/>
            </a:pPr>
            <a:r>
              <a:rPr kumimoji="0" lang="en-US" altLang="zh-CN"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PyTorch</a:t>
            </a:r>
            <a:r>
              <a:rPr kumimoji="0" lang="zh-CN" altLang="en-US"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中常见的张量生成方法如下</a:t>
            </a:r>
            <a:r>
              <a:rPr kumimoji="0" lang="en-US" altLang="zh-CN"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a:t>
            </a:r>
            <a:r>
              <a:rPr kumimoji="0" lang="zh-CN" altLang="en-US"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大部分操作与</a:t>
            </a:r>
            <a:r>
              <a:rPr kumimoji="0" lang="en-US" altLang="zh-CN" b="0" i="0" u="none" strike="noStrike" kern="1200" cap="none" spc="0" normalizeH="0" baseline="0" noProof="0" dirty="0" err="1">
                <a:ln>
                  <a:noFill/>
                </a:ln>
                <a:solidFill>
                  <a:srgbClr val="000000">
                    <a:alpha val="100000"/>
                  </a:srgbClr>
                </a:solidFill>
                <a:effectLst/>
                <a:uLnTx/>
                <a:uFillTx/>
                <a:latin typeface="宋体" panose="02010600030101010101" pitchFamily="2" charset="-122"/>
                <a:cs typeface="微软雅黑" panose="020B0503020204020204" pitchFamily="34" charset="-122"/>
              </a:rPr>
              <a:t>Numpy</a:t>
            </a:r>
            <a:r>
              <a:rPr kumimoji="0" lang="zh-CN" altLang="en-US"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中的操作指令类似</a:t>
            </a:r>
          </a:p>
        </p:txBody>
      </p:sp>
      <p:graphicFrame>
        <p:nvGraphicFramePr>
          <p:cNvPr id="21" name="table 424"/>
          <p:cNvGraphicFramePr>
            <a:graphicFrameLocks noGrp="1"/>
          </p:cNvGraphicFramePr>
          <p:nvPr/>
        </p:nvGraphicFramePr>
        <p:xfrm>
          <a:off x="395536" y="1369453"/>
          <a:ext cx="3056689" cy="4631627"/>
        </p:xfrm>
        <a:graphic>
          <a:graphicData uri="http://schemas.openxmlformats.org/drawingml/2006/table">
            <a:tbl>
              <a:tblPr/>
              <a:tblGrid>
                <a:gridCol w="3056689">
                  <a:extLst>
                    <a:ext uri="{9D8B030D-6E8A-4147-A177-3AD203B41FA5}">
                      <a16:colId xmlns:a16="http://schemas.microsoft.com/office/drawing/2014/main" val="20000"/>
                    </a:ext>
                  </a:extLst>
                </a:gridCol>
              </a:tblGrid>
              <a:tr h="4516296">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l" rtl="0" eaLnBrk="0">
                        <a:lnSpc>
                          <a:spcPct val="100000"/>
                        </a:lnSpc>
                      </a:pPr>
                      <a:endParaRPr lang="en-US" altLang="en-US" sz="1800" dirty="0"/>
                    </a:p>
                    <a:p>
                      <a:pPr marL="116840" algn="l" rtl="0" eaLnBrk="0">
                        <a:lnSpc>
                          <a:spcPts val="2405"/>
                        </a:lnSpc>
                        <a:spcBef>
                          <a:spcPts val="0"/>
                        </a:spcBef>
                      </a:pPr>
                      <a:r>
                        <a:rPr sz="1600" spc="0" dirty="0">
                          <a:solidFill>
                            <a:srgbClr val="000000">
                              <a:alpha val="100000"/>
                            </a:srgbClr>
                          </a:solidFill>
                          <a:latin typeface="Arial" panose="020B0604020202020204"/>
                          <a:ea typeface="Arial" panose="020B0604020202020204"/>
                          <a:cs typeface="Arial" panose="020B0604020202020204"/>
                        </a:rPr>
                        <a:t>import</a:t>
                      </a:r>
                      <a:r>
                        <a:rPr sz="1600" spc="450" dirty="0">
                          <a:solidFill>
                            <a:srgbClr val="000000">
                              <a:alpha val="100000"/>
                            </a:srgbClr>
                          </a:solidFill>
                          <a:latin typeface="Arial" panose="020B0604020202020204"/>
                          <a:ea typeface="Arial" panose="020B0604020202020204"/>
                          <a:cs typeface="Arial" panose="020B0604020202020204"/>
                        </a:rPr>
                        <a:t> </a:t>
                      </a:r>
                      <a:r>
                        <a:rPr sz="1600" spc="0" dirty="0">
                          <a:solidFill>
                            <a:srgbClr val="000000">
                              <a:alpha val="100000"/>
                            </a:srgbClr>
                          </a:solidFill>
                          <a:latin typeface="Arial" panose="020B0604020202020204"/>
                          <a:ea typeface="Arial" panose="020B0604020202020204"/>
                          <a:cs typeface="Arial" panose="020B0604020202020204"/>
                        </a:rPr>
                        <a:t>tor</a:t>
                      </a:r>
                      <a:r>
                        <a:rPr lang="en-US" altLang="zh-CN" sz="1600" spc="0" dirty="0">
                          <a:solidFill>
                            <a:srgbClr val="000000">
                              <a:alpha val="100000"/>
                            </a:srgbClr>
                          </a:solidFill>
                          <a:latin typeface="Arial" panose="020B0604020202020204"/>
                          <a:ea typeface="Arial" panose="020B0604020202020204"/>
                          <a:cs typeface="Arial" panose="020B0604020202020204"/>
                        </a:rPr>
                        <a:t>ch</a:t>
                      </a:r>
                      <a:endParaRPr lang="en-US" sz="1600" spc="0" dirty="0">
                        <a:solidFill>
                          <a:srgbClr val="000000">
                            <a:alpha val="100000"/>
                          </a:srgbClr>
                        </a:solidFill>
                        <a:latin typeface="Arial" panose="020B0604020202020204"/>
                        <a:ea typeface="Arial" panose="020B0604020202020204"/>
                        <a:cs typeface="Arial" panose="020B0604020202020204"/>
                      </a:endParaRPr>
                    </a:p>
                    <a:p>
                      <a:pPr algn="l" rtl="0" eaLnBrk="0">
                        <a:lnSpc>
                          <a:spcPts val="1500"/>
                        </a:lnSpc>
                      </a:pPr>
                      <a:endParaRPr lang="en-US" altLang="en-US" sz="1600" dirty="0"/>
                    </a:p>
                    <a:p>
                      <a:pPr marL="102235" algn="l" rtl="0" eaLnBrk="0">
                        <a:lnSpc>
                          <a:spcPts val="2405"/>
                        </a:lnSpc>
                        <a:spcBef>
                          <a:spcPts val="570"/>
                        </a:spcBef>
                      </a:pPr>
                      <a:r>
                        <a:rPr sz="1600" spc="70" dirty="0">
                          <a:solidFill>
                            <a:srgbClr val="000000">
                              <a:alpha val="100000"/>
                            </a:srgbClr>
                          </a:solidFill>
                          <a:latin typeface="Arial" panose="020B0604020202020204"/>
                          <a:ea typeface="Arial" panose="020B0604020202020204"/>
                          <a:cs typeface="Arial" panose="020B0604020202020204"/>
                        </a:rPr>
                        <a:t># </a:t>
                      </a:r>
                      <a:r>
                        <a:rPr sz="1600" spc="70" dirty="0" err="1">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构造一个默认</a:t>
                      </a:r>
                      <a:r>
                        <a:rPr sz="1600" spc="0" dirty="0" err="1">
                          <a:solidFill>
                            <a:srgbClr val="000000">
                              <a:alpha val="100000"/>
                            </a:srgbClr>
                          </a:solidFill>
                          <a:latin typeface="Arial" panose="020B0604020202020204"/>
                          <a:ea typeface="Arial" panose="020B0604020202020204"/>
                          <a:cs typeface="Arial" panose="020B0604020202020204"/>
                        </a:rPr>
                        <a:t>Flo</a:t>
                      </a:r>
                      <a:r>
                        <a:rPr lang="en-US" sz="1600" spc="0" dirty="0" err="1">
                          <a:solidFill>
                            <a:srgbClr val="000000">
                              <a:alpha val="100000"/>
                            </a:srgbClr>
                          </a:solidFill>
                          <a:latin typeface="Arial" panose="020B0604020202020204"/>
                          <a:ea typeface="Arial" panose="020B0604020202020204"/>
                          <a:cs typeface="Arial" panose="020B0604020202020204"/>
                        </a:rPr>
                        <a:t>at</a:t>
                      </a:r>
                      <a:r>
                        <a:rPr sz="1600" spc="70" dirty="0" err="1">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型的张</a:t>
                      </a:r>
                      <a:r>
                        <a:rPr sz="1600" spc="0" dirty="0" err="1">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量</a:t>
                      </a:r>
                      <a:endParaRPr lang="en-US" altLang="en-US" sz="1600" dirty="0"/>
                    </a:p>
                    <a:p>
                      <a:pPr marL="101600" algn="l" rtl="0" eaLnBrk="0">
                        <a:lnSpc>
                          <a:spcPts val="2395"/>
                        </a:lnSpc>
                        <a:spcBef>
                          <a:spcPts val="0"/>
                        </a:spcBef>
                      </a:pPr>
                      <a:r>
                        <a:rPr lang="en-US" sz="1600" spc="0" dirty="0">
                          <a:solidFill>
                            <a:srgbClr val="000000">
                              <a:alpha val="100000"/>
                            </a:srgbClr>
                          </a:solidFill>
                          <a:latin typeface="Arial" panose="020B0604020202020204"/>
                          <a:ea typeface="Arial" panose="020B0604020202020204"/>
                          <a:cs typeface="Arial" panose="020B0604020202020204"/>
                        </a:rPr>
                        <a:t>tensor_</a:t>
                      </a:r>
                      <a:r>
                        <a:rPr sz="1600" spc="60" dirty="0">
                          <a:solidFill>
                            <a:srgbClr val="000000">
                              <a:alpha val="100000"/>
                            </a:srgbClr>
                          </a:solidFill>
                          <a:latin typeface="Arial" panose="020B0604020202020204"/>
                          <a:ea typeface="Arial" panose="020B0604020202020204"/>
                          <a:cs typeface="Arial" panose="020B0604020202020204"/>
                        </a:rPr>
                        <a:t>1 = </a:t>
                      </a:r>
                      <a:r>
                        <a:rPr sz="1600" spc="0" dirty="0" err="1">
                          <a:solidFill>
                            <a:srgbClr val="000000">
                              <a:alpha val="100000"/>
                            </a:srgbClr>
                          </a:solidFill>
                          <a:latin typeface="Arial" panose="020B0604020202020204"/>
                          <a:ea typeface="Arial" panose="020B0604020202020204"/>
                          <a:cs typeface="Arial" panose="020B0604020202020204"/>
                        </a:rPr>
                        <a:t>tor</a:t>
                      </a:r>
                      <a:r>
                        <a:rPr lang="en-US" sz="1600" spc="0" dirty="0" err="1">
                          <a:solidFill>
                            <a:srgbClr val="000000">
                              <a:alpha val="100000"/>
                            </a:srgbClr>
                          </a:solidFill>
                          <a:latin typeface="Arial" panose="020B0604020202020204"/>
                          <a:ea typeface="Arial" panose="020B0604020202020204"/>
                          <a:cs typeface="Arial" panose="020B0604020202020204"/>
                        </a:rPr>
                        <a:t>ch</a:t>
                      </a:r>
                      <a:r>
                        <a:rPr sz="1600" spc="60" dirty="0" err="1">
                          <a:solidFill>
                            <a:srgbClr val="000000">
                              <a:alpha val="100000"/>
                            </a:srgbClr>
                          </a:solidFill>
                          <a:latin typeface="Arial" panose="020B0604020202020204"/>
                          <a:ea typeface="Arial" panose="020B0604020202020204"/>
                          <a:cs typeface="Arial" panose="020B0604020202020204"/>
                        </a:rPr>
                        <a:t>.</a:t>
                      </a:r>
                      <a:r>
                        <a:rPr sz="1600" spc="0" dirty="0" err="1">
                          <a:solidFill>
                            <a:srgbClr val="000000">
                              <a:alpha val="100000"/>
                            </a:srgbClr>
                          </a:solidFill>
                          <a:latin typeface="Arial" panose="020B0604020202020204"/>
                          <a:ea typeface="Arial" panose="020B0604020202020204"/>
                          <a:cs typeface="Arial" panose="020B0604020202020204"/>
                        </a:rPr>
                        <a:t>t</a:t>
                      </a:r>
                      <a:r>
                        <a:rPr lang="en-US" sz="1600" spc="0" dirty="0" err="1">
                          <a:solidFill>
                            <a:srgbClr val="000000">
                              <a:alpha val="100000"/>
                            </a:srgbClr>
                          </a:solidFill>
                          <a:latin typeface="Arial" panose="020B0604020202020204"/>
                          <a:ea typeface="Arial" panose="020B0604020202020204"/>
                          <a:cs typeface="Arial" panose="020B0604020202020204"/>
                        </a:rPr>
                        <a:t>e</a:t>
                      </a:r>
                      <a:r>
                        <a:rPr sz="1600" spc="0" dirty="0" err="1">
                          <a:solidFill>
                            <a:srgbClr val="000000">
                              <a:alpha val="100000"/>
                            </a:srgbClr>
                          </a:solidFill>
                          <a:latin typeface="Arial" panose="020B0604020202020204"/>
                          <a:ea typeface="Arial" panose="020B0604020202020204"/>
                          <a:cs typeface="Arial" panose="020B0604020202020204"/>
                        </a:rPr>
                        <a:t>nsor</a:t>
                      </a:r>
                      <a:r>
                        <a:rPr sz="1600" spc="60" dirty="0">
                          <a:solidFill>
                            <a:srgbClr val="000000">
                              <a:alpha val="100000"/>
                            </a:srgbClr>
                          </a:solidFill>
                          <a:latin typeface="Arial" panose="020B0604020202020204"/>
                          <a:ea typeface="Arial" panose="020B0604020202020204"/>
                          <a:cs typeface="Arial" panose="020B0604020202020204"/>
                        </a:rPr>
                        <a:t>(</a:t>
                      </a:r>
                      <a:r>
                        <a:rPr lang="en-US" sz="1600" spc="60" dirty="0">
                          <a:solidFill>
                            <a:srgbClr val="000000">
                              <a:alpha val="100000"/>
                            </a:srgbClr>
                          </a:solidFill>
                          <a:latin typeface="Arial" panose="020B0604020202020204"/>
                          <a:ea typeface="Arial" panose="020B0604020202020204"/>
                          <a:cs typeface="Arial" panose="020B0604020202020204"/>
                        </a:rPr>
                        <a:t>(</a:t>
                      </a:r>
                      <a:r>
                        <a:rPr sz="1600" spc="60" dirty="0">
                          <a:solidFill>
                            <a:srgbClr val="000000">
                              <a:alpha val="100000"/>
                            </a:srgbClr>
                          </a:solidFill>
                          <a:latin typeface="Arial" panose="020B0604020202020204"/>
                          <a:ea typeface="Arial" panose="020B0604020202020204"/>
                          <a:cs typeface="Arial" panose="020B0604020202020204"/>
                        </a:rPr>
                        <a:t>3</a:t>
                      </a:r>
                      <a:r>
                        <a:rPr lang="en-US" sz="1600" spc="60" dirty="0">
                          <a:solidFill>
                            <a:srgbClr val="000000">
                              <a:alpha val="100000"/>
                            </a:srgbClr>
                          </a:solidFill>
                          <a:latin typeface="Arial" panose="020B0604020202020204"/>
                          <a:ea typeface="Arial" panose="020B0604020202020204"/>
                          <a:cs typeface="Arial" panose="020B0604020202020204"/>
                        </a:rPr>
                        <a:t>, </a:t>
                      </a:r>
                      <a:r>
                        <a:rPr sz="1600" spc="60" dirty="0">
                          <a:solidFill>
                            <a:srgbClr val="000000">
                              <a:alpha val="100000"/>
                            </a:srgbClr>
                          </a:solidFill>
                          <a:latin typeface="Arial" panose="020B0604020202020204"/>
                          <a:ea typeface="Arial" panose="020B0604020202020204"/>
                          <a:cs typeface="Arial" panose="020B0604020202020204"/>
                        </a:rPr>
                        <a:t>3</a:t>
                      </a:r>
                      <a:r>
                        <a:rPr lang="en-US" sz="1600" spc="60" dirty="0">
                          <a:solidFill>
                            <a:srgbClr val="000000">
                              <a:alpha val="100000"/>
                            </a:srgbClr>
                          </a:solidFill>
                          <a:latin typeface="Arial" panose="020B0604020202020204"/>
                          <a:ea typeface="Arial" panose="020B0604020202020204"/>
                          <a:cs typeface="Arial" panose="020B0604020202020204"/>
                        </a:rPr>
                        <a:t>)</a:t>
                      </a:r>
                      <a:r>
                        <a:rPr lang="en-US" altLang="zh-CN" sz="1600" spc="10" dirty="0">
                          <a:solidFill>
                            <a:srgbClr val="000000">
                              <a:alpha val="100000"/>
                            </a:srgbClr>
                          </a:solidFill>
                          <a:latin typeface="Arial" panose="020B0604020202020204"/>
                          <a:ea typeface="Arial" panose="020B0604020202020204"/>
                          <a:cs typeface="Arial" panose="020B0604020202020204"/>
                        </a:rPr>
                        <a:t>)</a:t>
                      </a:r>
                      <a:endParaRPr lang="en-US" sz="1600" spc="10" dirty="0">
                        <a:solidFill>
                          <a:srgbClr val="000000">
                            <a:alpha val="100000"/>
                          </a:srgbClr>
                        </a:solidFill>
                        <a:latin typeface="Arial" panose="020B0604020202020204"/>
                        <a:ea typeface="Arial" panose="020B0604020202020204"/>
                        <a:cs typeface="Arial" panose="020B0604020202020204"/>
                      </a:endParaRPr>
                    </a:p>
                    <a:p>
                      <a:pPr algn="l" rtl="0" eaLnBrk="0">
                        <a:lnSpc>
                          <a:spcPts val="1500"/>
                        </a:lnSpc>
                      </a:pPr>
                      <a:endParaRPr lang="en-US" altLang="en-US" sz="1600" dirty="0"/>
                    </a:p>
                    <a:p>
                      <a:pPr marL="102235" algn="l" rtl="0" eaLnBrk="0">
                        <a:lnSpc>
                          <a:spcPts val="2395"/>
                        </a:lnSpc>
                        <a:spcBef>
                          <a:spcPts val="0"/>
                        </a:spcBef>
                      </a:pPr>
                      <a:r>
                        <a:rPr sz="1600" spc="80" dirty="0">
                          <a:solidFill>
                            <a:srgbClr val="000000">
                              <a:alpha val="100000"/>
                            </a:srgbClr>
                          </a:solidFill>
                          <a:latin typeface="Arial" panose="020B0604020202020204"/>
                          <a:ea typeface="Arial" panose="020B0604020202020204"/>
                          <a:cs typeface="Arial" panose="020B0604020202020204"/>
                        </a:rPr>
                        <a:t># </a:t>
                      </a:r>
                      <a:r>
                        <a:rPr sz="1600" spc="80" dirty="0" err="1">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构造一个</a:t>
                      </a:r>
                      <a:r>
                        <a:rPr lang="zh-CN" altLang="en-US" sz="16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无初始定义的张量</a:t>
                      </a:r>
                      <a:endParaRPr lang="en-US" altLang="en-US" sz="1600" dirty="0"/>
                    </a:p>
                    <a:p>
                      <a:pPr marL="101600" algn="l" rtl="0" eaLnBrk="0">
                        <a:lnSpc>
                          <a:spcPts val="2395"/>
                        </a:lnSpc>
                        <a:spcBef>
                          <a:spcPts val="0"/>
                        </a:spcBef>
                      </a:pPr>
                      <a:r>
                        <a:rPr lang="en-US" altLang="zh-CN" sz="1600" spc="0" dirty="0">
                          <a:solidFill>
                            <a:srgbClr val="000000">
                              <a:alpha val="100000"/>
                            </a:srgbClr>
                          </a:solidFill>
                          <a:latin typeface="+mn-lt"/>
                          <a:ea typeface="Arial" panose="020B0604020202020204"/>
                          <a:cs typeface="Arial" panose="020B0604020202020204"/>
                        </a:rPr>
                        <a:t>tensor_</a:t>
                      </a:r>
                      <a:r>
                        <a:rPr sz="1600" spc="70" dirty="0">
                          <a:solidFill>
                            <a:srgbClr val="000000">
                              <a:alpha val="100000"/>
                            </a:srgbClr>
                          </a:solidFill>
                          <a:latin typeface="Arial" panose="020B0604020202020204"/>
                          <a:ea typeface="Arial" panose="020B0604020202020204"/>
                          <a:cs typeface="Arial" panose="020B0604020202020204"/>
                        </a:rPr>
                        <a:t>2 = </a:t>
                      </a:r>
                      <a:r>
                        <a:rPr sz="1600" spc="0" dirty="0" err="1">
                          <a:solidFill>
                            <a:srgbClr val="000000">
                              <a:alpha val="100000"/>
                            </a:srgbClr>
                          </a:solidFill>
                          <a:latin typeface="Arial" panose="020B0604020202020204"/>
                          <a:ea typeface="Arial" panose="020B0604020202020204"/>
                          <a:cs typeface="Arial" panose="020B0604020202020204"/>
                        </a:rPr>
                        <a:t>tor</a:t>
                      </a:r>
                      <a:r>
                        <a:rPr lang="en-US" sz="1600" spc="0" dirty="0" err="1">
                          <a:solidFill>
                            <a:srgbClr val="000000">
                              <a:alpha val="100000"/>
                            </a:srgbClr>
                          </a:solidFill>
                          <a:latin typeface="Arial" panose="020B0604020202020204"/>
                          <a:ea typeface="Arial" panose="020B0604020202020204"/>
                          <a:cs typeface="Arial" panose="020B0604020202020204"/>
                        </a:rPr>
                        <a:t>ch</a:t>
                      </a:r>
                      <a:r>
                        <a:rPr sz="1600" spc="70" dirty="0" err="1">
                          <a:solidFill>
                            <a:srgbClr val="000000">
                              <a:alpha val="100000"/>
                            </a:srgbClr>
                          </a:solidFill>
                          <a:latin typeface="Arial" panose="020B0604020202020204"/>
                          <a:ea typeface="Arial" panose="020B0604020202020204"/>
                          <a:cs typeface="Arial" panose="020B0604020202020204"/>
                        </a:rPr>
                        <a:t>.</a:t>
                      </a:r>
                      <a:r>
                        <a:rPr lang="en-US" altLang="zh-CN" sz="1600" spc="0" dirty="0" err="1">
                          <a:solidFill>
                            <a:srgbClr val="000000">
                              <a:alpha val="100000"/>
                            </a:srgbClr>
                          </a:solidFill>
                          <a:latin typeface="Arial" panose="020B0604020202020204"/>
                          <a:ea typeface="Arial" panose="020B0604020202020204"/>
                          <a:cs typeface="Arial" panose="020B0604020202020204"/>
                        </a:rPr>
                        <a:t>e</a:t>
                      </a:r>
                      <a:r>
                        <a:rPr sz="1600" spc="0" dirty="0" err="1">
                          <a:solidFill>
                            <a:srgbClr val="000000">
                              <a:alpha val="100000"/>
                            </a:srgbClr>
                          </a:solidFill>
                          <a:latin typeface="Arial" panose="020B0604020202020204"/>
                          <a:ea typeface="Arial" panose="020B0604020202020204"/>
                          <a:cs typeface="Arial" panose="020B0604020202020204"/>
                        </a:rPr>
                        <a:t>mpty</a:t>
                      </a:r>
                      <a:r>
                        <a:rPr lang="en-US" altLang="zh-CN" sz="1600" spc="60" dirty="0">
                          <a:solidFill>
                            <a:srgbClr val="000000">
                              <a:alpha val="100000"/>
                            </a:srgbClr>
                          </a:solidFill>
                          <a:latin typeface="+mn-lt"/>
                          <a:ea typeface="Arial" panose="020B0604020202020204"/>
                          <a:cs typeface="Arial" panose="020B0604020202020204"/>
                        </a:rPr>
                        <a:t>((3, 3)</a:t>
                      </a:r>
                      <a:r>
                        <a:rPr lang="en-US" altLang="zh-CN" sz="1600" spc="10" dirty="0">
                          <a:solidFill>
                            <a:srgbClr val="000000">
                              <a:alpha val="100000"/>
                            </a:srgbClr>
                          </a:solidFill>
                          <a:latin typeface="+mn-lt"/>
                          <a:ea typeface="Arial" panose="020B0604020202020204"/>
                          <a:cs typeface="Arial" panose="020B0604020202020204"/>
                        </a:rPr>
                        <a:t>)</a:t>
                      </a:r>
                      <a:endParaRPr lang="en-US" sz="1600" spc="40" dirty="0">
                        <a:solidFill>
                          <a:srgbClr val="000000">
                            <a:alpha val="100000"/>
                          </a:srgbClr>
                        </a:solidFill>
                        <a:latin typeface="Arial" panose="020B0604020202020204"/>
                        <a:ea typeface="Arial" panose="020B0604020202020204"/>
                        <a:cs typeface="Arial" panose="020B0604020202020204"/>
                      </a:endParaRPr>
                    </a:p>
                    <a:p>
                      <a:pPr algn="l" rtl="0" eaLnBrk="0">
                        <a:lnSpc>
                          <a:spcPts val="1500"/>
                        </a:lnSpc>
                      </a:pPr>
                      <a:endParaRPr lang="en-US" altLang="en-US" sz="1600" dirty="0"/>
                    </a:p>
                    <a:p>
                      <a:pPr marL="102235" algn="l" rtl="0" eaLnBrk="0">
                        <a:lnSpc>
                          <a:spcPts val="2395"/>
                        </a:lnSpc>
                        <a:spcBef>
                          <a:spcPts val="0"/>
                        </a:spcBef>
                      </a:pPr>
                      <a:r>
                        <a:rPr sz="1600" spc="100" dirty="0">
                          <a:solidFill>
                            <a:srgbClr val="000000">
                              <a:alpha val="100000"/>
                            </a:srgbClr>
                          </a:solidFill>
                          <a:latin typeface="Arial" panose="020B0604020202020204"/>
                          <a:ea typeface="Arial" panose="020B0604020202020204"/>
                          <a:cs typeface="Arial" panose="020B0604020202020204"/>
                        </a:rPr>
                        <a:t># </a:t>
                      </a:r>
                      <a:r>
                        <a:rPr sz="16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构造一个随机初始化的矩</a:t>
                      </a:r>
                      <a:r>
                        <a:rPr sz="16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阵</a:t>
                      </a:r>
                      <a:endParaRPr lang="en-US" altLang="en-US" sz="1600" dirty="0"/>
                    </a:p>
                    <a:p>
                      <a:pPr marL="101600" algn="l" rtl="0" eaLnBrk="0">
                        <a:lnSpc>
                          <a:spcPts val="2395"/>
                        </a:lnSpc>
                        <a:spcBef>
                          <a:spcPts val="0"/>
                        </a:spcBef>
                      </a:pPr>
                      <a:r>
                        <a:rPr lang="en-US" altLang="zh-CN" sz="1600" spc="0" dirty="0">
                          <a:solidFill>
                            <a:srgbClr val="000000">
                              <a:alpha val="100000"/>
                            </a:srgbClr>
                          </a:solidFill>
                          <a:latin typeface="+mn-lt"/>
                          <a:ea typeface="Arial" panose="020B0604020202020204"/>
                          <a:cs typeface="Arial" panose="020B0604020202020204"/>
                        </a:rPr>
                        <a:t>tensor_</a:t>
                      </a:r>
                      <a:r>
                        <a:rPr sz="1600" spc="70" dirty="0">
                          <a:solidFill>
                            <a:srgbClr val="000000">
                              <a:alpha val="100000"/>
                            </a:srgbClr>
                          </a:solidFill>
                          <a:latin typeface="Arial" panose="020B0604020202020204"/>
                          <a:ea typeface="Arial" panose="020B0604020202020204"/>
                          <a:cs typeface="Arial" panose="020B0604020202020204"/>
                        </a:rPr>
                        <a:t>3 = </a:t>
                      </a:r>
                      <a:r>
                        <a:rPr sz="1600" spc="0" dirty="0" err="1">
                          <a:solidFill>
                            <a:srgbClr val="000000">
                              <a:alpha val="100000"/>
                            </a:srgbClr>
                          </a:solidFill>
                          <a:latin typeface="Arial" panose="020B0604020202020204"/>
                          <a:ea typeface="Arial" panose="020B0604020202020204"/>
                          <a:cs typeface="Arial" panose="020B0604020202020204"/>
                        </a:rPr>
                        <a:t>tor</a:t>
                      </a:r>
                      <a:r>
                        <a:rPr lang="en-US" sz="1600" spc="0" dirty="0" err="1">
                          <a:solidFill>
                            <a:srgbClr val="000000">
                              <a:alpha val="100000"/>
                            </a:srgbClr>
                          </a:solidFill>
                          <a:latin typeface="Arial" panose="020B0604020202020204"/>
                          <a:ea typeface="Arial" panose="020B0604020202020204"/>
                          <a:cs typeface="Arial" panose="020B0604020202020204"/>
                        </a:rPr>
                        <a:t>ch</a:t>
                      </a:r>
                      <a:r>
                        <a:rPr sz="1600" spc="70" dirty="0" err="1">
                          <a:solidFill>
                            <a:srgbClr val="000000">
                              <a:alpha val="100000"/>
                            </a:srgbClr>
                          </a:solidFill>
                          <a:latin typeface="Arial" panose="020B0604020202020204"/>
                          <a:ea typeface="Arial" panose="020B0604020202020204"/>
                          <a:cs typeface="Arial" panose="020B0604020202020204"/>
                        </a:rPr>
                        <a:t>.</a:t>
                      </a:r>
                      <a:r>
                        <a:rPr sz="1600" spc="0" dirty="0" err="1">
                          <a:solidFill>
                            <a:srgbClr val="000000">
                              <a:alpha val="100000"/>
                            </a:srgbClr>
                          </a:solidFill>
                          <a:latin typeface="Arial" panose="020B0604020202020204"/>
                          <a:ea typeface="Arial" panose="020B0604020202020204"/>
                          <a:cs typeface="Arial" panose="020B0604020202020204"/>
                        </a:rPr>
                        <a:t>r</a:t>
                      </a:r>
                      <a:r>
                        <a:rPr lang="en-US" sz="1600" spc="70" dirty="0" err="1">
                          <a:solidFill>
                            <a:srgbClr val="000000">
                              <a:alpha val="100000"/>
                            </a:srgbClr>
                          </a:solidFill>
                          <a:latin typeface="Arial" panose="020B0604020202020204"/>
                          <a:ea typeface="Arial" panose="020B0604020202020204"/>
                          <a:cs typeface="Arial" panose="020B0604020202020204"/>
                        </a:rPr>
                        <a:t>a</a:t>
                      </a:r>
                      <a:r>
                        <a:rPr sz="1600" spc="0" dirty="0" err="1">
                          <a:solidFill>
                            <a:srgbClr val="000000">
                              <a:alpha val="100000"/>
                            </a:srgbClr>
                          </a:solidFill>
                          <a:latin typeface="Arial" panose="020B0604020202020204"/>
                          <a:ea typeface="Arial" panose="020B0604020202020204"/>
                          <a:cs typeface="Arial" panose="020B0604020202020204"/>
                        </a:rPr>
                        <a:t>n</a:t>
                      </a:r>
                      <a:r>
                        <a:rPr lang="en-US" sz="1600" spc="0" dirty="0" err="1">
                          <a:solidFill>
                            <a:srgbClr val="000000">
                              <a:alpha val="100000"/>
                            </a:srgbClr>
                          </a:solidFill>
                          <a:latin typeface="Arial" panose="020B0604020202020204"/>
                          <a:ea typeface="Arial" panose="020B0604020202020204"/>
                          <a:cs typeface="Arial" panose="020B0604020202020204"/>
                        </a:rPr>
                        <a:t>d</a:t>
                      </a:r>
                      <a:r>
                        <a:rPr lang="en-US" altLang="zh-CN" sz="1600" spc="60" dirty="0">
                          <a:solidFill>
                            <a:srgbClr val="000000">
                              <a:alpha val="100000"/>
                            </a:srgbClr>
                          </a:solidFill>
                          <a:latin typeface="+mn-lt"/>
                          <a:ea typeface="Arial" panose="020B0604020202020204"/>
                          <a:cs typeface="Arial" panose="020B0604020202020204"/>
                        </a:rPr>
                        <a:t>((3, 3)</a:t>
                      </a:r>
                      <a:r>
                        <a:rPr lang="en-US" altLang="zh-CN" sz="1600" spc="10" dirty="0">
                          <a:solidFill>
                            <a:srgbClr val="000000">
                              <a:alpha val="100000"/>
                            </a:srgbClr>
                          </a:solidFill>
                          <a:latin typeface="+mn-lt"/>
                          <a:ea typeface="Arial" panose="020B0604020202020204"/>
                          <a:cs typeface="Arial" panose="020B0604020202020204"/>
                        </a:rPr>
                        <a:t>)</a:t>
                      </a:r>
                      <a:endParaRPr lang="en-US" sz="1600" spc="0" dirty="0">
                        <a:solidFill>
                          <a:srgbClr val="000000">
                            <a:alpha val="100000"/>
                          </a:srgbClr>
                        </a:solidFill>
                        <a:latin typeface="Arial" panose="020B0604020202020204"/>
                        <a:ea typeface="Arial" panose="020B0604020202020204"/>
                        <a:cs typeface="Arial" panose="020B0604020202020204"/>
                      </a:endParaRPr>
                    </a:p>
                    <a:p>
                      <a:pPr algn="l" rtl="0" eaLnBrk="0">
                        <a:lnSpc>
                          <a:spcPts val="1500"/>
                        </a:lnSpc>
                      </a:pPr>
                      <a:endParaRPr lang="en-US" altLang="en-US" sz="1600" dirty="0"/>
                    </a:p>
                    <a:p>
                      <a:pPr marL="102235" algn="l" rtl="0" eaLnBrk="0">
                        <a:lnSpc>
                          <a:spcPts val="2400"/>
                        </a:lnSpc>
                      </a:pPr>
                      <a:r>
                        <a:rPr sz="1600" spc="70" dirty="0">
                          <a:solidFill>
                            <a:srgbClr val="000000">
                              <a:alpha val="100000"/>
                            </a:srgbClr>
                          </a:solidFill>
                          <a:latin typeface="Arial" panose="020B0604020202020204"/>
                          <a:ea typeface="Arial" panose="020B0604020202020204"/>
                          <a:cs typeface="Arial" panose="020B0604020202020204"/>
                        </a:rPr>
                        <a:t># </a:t>
                      </a:r>
                      <a:r>
                        <a:rPr sz="16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构造一个</a:t>
                      </a:r>
                      <a:r>
                        <a:rPr sz="1600" spc="70" dirty="0">
                          <a:solidFill>
                            <a:srgbClr val="000000">
                              <a:alpha val="100000"/>
                            </a:srgbClr>
                          </a:solidFill>
                          <a:latin typeface="Arial" panose="020B0604020202020204"/>
                          <a:ea typeface="Arial" panose="020B0604020202020204"/>
                          <a:cs typeface="Arial" panose="020B0604020202020204"/>
                        </a:rPr>
                        <a:t>0</a:t>
                      </a:r>
                      <a:r>
                        <a:rPr sz="16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元素矩</a:t>
                      </a:r>
                      <a:r>
                        <a:rPr sz="16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阵</a:t>
                      </a:r>
                      <a:endParaRPr lang="en-US" altLang="en-US" sz="1600" dirty="0"/>
                    </a:p>
                    <a:p>
                      <a:pPr marL="101600" algn="l" rtl="0" eaLnBrk="0">
                        <a:lnSpc>
                          <a:spcPts val="2395"/>
                        </a:lnSpc>
                        <a:spcBef>
                          <a:spcPts val="0"/>
                        </a:spcBef>
                      </a:pPr>
                      <a:r>
                        <a:rPr lang="en-US" altLang="zh-CN" sz="1600" spc="0" dirty="0">
                          <a:solidFill>
                            <a:srgbClr val="000000">
                              <a:alpha val="100000"/>
                            </a:srgbClr>
                          </a:solidFill>
                          <a:latin typeface="+mn-lt"/>
                          <a:ea typeface="Arial" panose="020B0604020202020204"/>
                          <a:cs typeface="Arial" panose="020B0604020202020204"/>
                        </a:rPr>
                        <a:t>tensor_</a:t>
                      </a:r>
                      <a:r>
                        <a:rPr sz="1600" spc="50" dirty="0">
                          <a:solidFill>
                            <a:srgbClr val="000000">
                              <a:alpha val="100000"/>
                            </a:srgbClr>
                          </a:solidFill>
                          <a:latin typeface="Arial" panose="020B0604020202020204"/>
                          <a:ea typeface="Arial" panose="020B0604020202020204"/>
                          <a:cs typeface="Arial" panose="020B0604020202020204"/>
                        </a:rPr>
                        <a:t>4 = </a:t>
                      </a:r>
                      <a:r>
                        <a:rPr sz="1600" spc="0" dirty="0" err="1">
                          <a:solidFill>
                            <a:srgbClr val="000000">
                              <a:alpha val="100000"/>
                            </a:srgbClr>
                          </a:solidFill>
                          <a:latin typeface="Arial" panose="020B0604020202020204"/>
                          <a:ea typeface="Arial" panose="020B0604020202020204"/>
                          <a:cs typeface="Arial" panose="020B0604020202020204"/>
                        </a:rPr>
                        <a:t>tor</a:t>
                      </a:r>
                      <a:r>
                        <a:rPr lang="en-US" sz="1600" spc="0" dirty="0" err="1">
                          <a:solidFill>
                            <a:srgbClr val="000000">
                              <a:alpha val="100000"/>
                            </a:srgbClr>
                          </a:solidFill>
                          <a:latin typeface="Arial" panose="020B0604020202020204"/>
                          <a:ea typeface="Arial" panose="020B0604020202020204"/>
                          <a:cs typeface="Arial" panose="020B0604020202020204"/>
                        </a:rPr>
                        <a:t>ch</a:t>
                      </a:r>
                      <a:r>
                        <a:rPr sz="1600" spc="50" dirty="0" err="1">
                          <a:solidFill>
                            <a:srgbClr val="000000">
                              <a:alpha val="100000"/>
                            </a:srgbClr>
                          </a:solidFill>
                          <a:latin typeface="Arial" panose="020B0604020202020204"/>
                          <a:ea typeface="Arial" panose="020B0604020202020204"/>
                          <a:cs typeface="Arial" panose="020B0604020202020204"/>
                        </a:rPr>
                        <a:t>.</a:t>
                      </a:r>
                      <a:r>
                        <a:rPr sz="1600" spc="0" dirty="0" err="1">
                          <a:solidFill>
                            <a:srgbClr val="000000">
                              <a:alpha val="100000"/>
                            </a:srgbClr>
                          </a:solidFill>
                          <a:latin typeface="Arial" panose="020B0604020202020204"/>
                          <a:ea typeface="Arial" panose="020B0604020202020204"/>
                          <a:cs typeface="Arial" panose="020B0604020202020204"/>
                        </a:rPr>
                        <a:t>z</a:t>
                      </a:r>
                      <a:r>
                        <a:rPr lang="en-US" sz="1600" spc="0" dirty="0" err="1">
                          <a:solidFill>
                            <a:srgbClr val="000000">
                              <a:alpha val="100000"/>
                            </a:srgbClr>
                          </a:solidFill>
                          <a:latin typeface="Arial" panose="020B0604020202020204"/>
                          <a:ea typeface="Arial" panose="020B0604020202020204"/>
                          <a:cs typeface="Arial" panose="020B0604020202020204"/>
                        </a:rPr>
                        <a:t>e</a:t>
                      </a:r>
                      <a:r>
                        <a:rPr sz="1600" spc="0" dirty="0" err="1">
                          <a:solidFill>
                            <a:srgbClr val="000000">
                              <a:alpha val="100000"/>
                            </a:srgbClr>
                          </a:solidFill>
                          <a:latin typeface="Arial" panose="020B0604020202020204"/>
                          <a:ea typeface="Arial" panose="020B0604020202020204"/>
                          <a:cs typeface="Arial" panose="020B0604020202020204"/>
                        </a:rPr>
                        <a:t>ros</a:t>
                      </a:r>
                      <a:r>
                        <a:rPr lang="en-US" altLang="zh-CN" sz="1600" spc="60" dirty="0">
                          <a:solidFill>
                            <a:srgbClr val="000000">
                              <a:alpha val="100000"/>
                            </a:srgbClr>
                          </a:solidFill>
                          <a:latin typeface="+mn-lt"/>
                          <a:ea typeface="Arial" panose="020B0604020202020204"/>
                          <a:cs typeface="Arial" panose="020B0604020202020204"/>
                        </a:rPr>
                        <a:t>((3, 3)</a:t>
                      </a:r>
                      <a:r>
                        <a:rPr lang="en-US" altLang="zh-CN" sz="1600" spc="10" dirty="0">
                          <a:solidFill>
                            <a:srgbClr val="000000">
                              <a:alpha val="100000"/>
                            </a:srgbClr>
                          </a:solidFill>
                          <a:latin typeface="+mn-lt"/>
                          <a:ea typeface="Arial" panose="020B0604020202020204"/>
                          <a:cs typeface="Arial" panose="020B0604020202020204"/>
                        </a:rPr>
                        <a:t>)</a:t>
                      </a:r>
                      <a:endParaRPr lang="en-US" sz="1600" spc="0" dirty="0">
                        <a:solidFill>
                          <a:srgbClr val="000000">
                            <a:alpha val="100000"/>
                          </a:srgbClr>
                        </a:solidFill>
                        <a:latin typeface="Arial" panose="020B0604020202020204"/>
                        <a:ea typeface="Arial" panose="020B0604020202020204"/>
                        <a:cs typeface="Arial" panose="020B0604020202020204"/>
                      </a:endParaRPr>
                    </a:p>
                    <a:p>
                      <a:pPr algn="l" rtl="0" eaLnBrk="0">
                        <a:lnSpc>
                          <a:spcPts val="1500"/>
                        </a:lnSpc>
                      </a:pPr>
                      <a:endParaRPr lang="en-US" altLang="en-US" sz="1600" dirty="0"/>
                    </a:p>
                    <a:p>
                      <a:pPr marL="102235" algn="l" rtl="0" eaLnBrk="0">
                        <a:lnSpc>
                          <a:spcPts val="2405"/>
                        </a:lnSpc>
                      </a:pPr>
                      <a:r>
                        <a:rPr sz="1600" spc="80" dirty="0">
                          <a:solidFill>
                            <a:srgbClr val="000000">
                              <a:alpha val="100000"/>
                            </a:srgbClr>
                          </a:solidFill>
                          <a:latin typeface="Arial" panose="020B0604020202020204"/>
                          <a:ea typeface="Arial" panose="020B0604020202020204"/>
                          <a:cs typeface="Arial" panose="020B0604020202020204"/>
                        </a:rPr>
                        <a:t># </a:t>
                      </a:r>
                      <a:r>
                        <a:rPr sz="16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构造一个元素全为</a:t>
                      </a:r>
                      <a:r>
                        <a:rPr sz="1600" spc="80" dirty="0">
                          <a:solidFill>
                            <a:srgbClr val="000000">
                              <a:alpha val="100000"/>
                            </a:srgbClr>
                          </a:solidFill>
                          <a:latin typeface="Arial" panose="020B0604020202020204"/>
                          <a:ea typeface="Arial" panose="020B0604020202020204"/>
                          <a:cs typeface="Arial" panose="020B0604020202020204"/>
                        </a:rPr>
                        <a:t>1</a:t>
                      </a:r>
                      <a:r>
                        <a:rPr sz="16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的</a:t>
                      </a:r>
                      <a:r>
                        <a:rPr sz="16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矩</a:t>
                      </a:r>
                      <a:r>
                        <a:rPr sz="16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阵</a:t>
                      </a:r>
                      <a:endParaRPr lang="en-US" altLang="en-US" sz="1600" dirty="0"/>
                    </a:p>
                    <a:p>
                      <a:pPr marL="101600" algn="l" rtl="0" eaLnBrk="0">
                        <a:lnSpc>
                          <a:spcPts val="2395"/>
                        </a:lnSpc>
                        <a:spcBef>
                          <a:spcPts val="0"/>
                        </a:spcBef>
                      </a:pPr>
                      <a:r>
                        <a:rPr lang="en-US" altLang="zh-CN" sz="1600" spc="0" dirty="0">
                          <a:solidFill>
                            <a:srgbClr val="000000">
                              <a:alpha val="100000"/>
                            </a:srgbClr>
                          </a:solidFill>
                          <a:latin typeface="+mn-lt"/>
                          <a:ea typeface="Arial" panose="020B0604020202020204"/>
                          <a:cs typeface="Arial" panose="020B0604020202020204"/>
                        </a:rPr>
                        <a:t>tensor_</a:t>
                      </a:r>
                      <a:r>
                        <a:rPr sz="1600" spc="50" dirty="0">
                          <a:solidFill>
                            <a:srgbClr val="000000">
                              <a:alpha val="100000"/>
                            </a:srgbClr>
                          </a:solidFill>
                          <a:latin typeface="Arial" panose="020B0604020202020204"/>
                          <a:ea typeface="Arial" panose="020B0604020202020204"/>
                          <a:cs typeface="Arial" panose="020B0604020202020204"/>
                        </a:rPr>
                        <a:t>5 = </a:t>
                      </a:r>
                      <a:r>
                        <a:rPr sz="1600" spc="0" dirty="0" err="1">
                          <a:solidFill>
                            <a:srgbClr val="000000">
                              <a:alpha val="100000"/>
                            </a:srgbClr>
                          </a:solidFill>
                          <a:latin typeface="Arial" panose="020B0604020202020204"/>
                          <a:ea typeface="Arial" panose="020B0604020202020204"/>
                          <a:cs typeface="Arial" panose="020B0604020202020204"/>
                        </a:rPr>
                        <a:t>tor</a:t>
                      </a:r>
                      <a:r>
                        <a:rPr lang="en-US" sz="1600" spc="0" dirty="0" err="1">
                          <a:solidFill>
                            <a:srgbClr val="000000">
                              <a:alpha val="100000"/>
                            </a:srgbClr>
                          </a:solidFill>
                          <a:latin typeface="Arial" panose="020B0604020202020204"/>
                          <a:ea typeface="Arial" panose="020B0604020202020204"/>
                          <a:cs typeface="Arial" panose="020B0604020202020204"/>
                        </a:rPr>
                        <a:t>ch</a:t>
                      </a:r>
                      <a:r>
                        <a:rPr sz="1600" spc="50" dirty="0" err="1">
                          <a:solidFill>
                            <a:srgbClr val="000000">
                              <a:alpha val="100000"/>
                            </a:srgbClr>
                          </a:solidFill>
                          <a:latin typeface="Arial" panose="020B0604020202020204"/>
                          <a:ea typeface="Arial" panose="020B0604020202020204"/>
                          <a:cs typeface="Arial" panose="020B0604020202020204"/>
                        </a:rPr>
                        <a:t>.</a:t>
                      </a:r>
                      <a:r>
                        <a:rPr sz="1600" spc="0" dirty="0" err="1">
                          <a:solidFill>
                            <a:srgbClr val="000000">
                              <a:alpha val="100000"/>
                            </a:srgbClr>
                          </a:solidFill>
                          <a:latin typeface="Arial" panose="020B0604020202020204"/>
                          <a:ea typeface="Arial" panose="020B0604020202020204"/>
                          <a:cs typeface="Arial" panose="020B0604020202020204"/>
                        </a:rPr>
                        <a:t>on</a:t>
                      </a:r>
                      <a:r>
                        <a:rPr lang="en-US" sz="1600" spc="0" dirty="0" err="1">
                          <a:solidFill>
                            <a:srgbClr val="000000">
                              <a:alpha val="100000"/>
                            </a:srgbClr>
                          </a:solidFill>
                          <a:latin typeface="Arial" panose="020B0604020202020204"/>
                          <a:ea typeface="Arial" panose="020B0604020202020204"/>
                          <a:cs typeface="Arial" panose="020B0604020202020204"/>
                        </a:rPr>
                        <a:t>e</a:t>
                      </a:r>
                      <a:r>
                        <a:rPr sz="1600" spc="0" dirty="0" err="1">
                          <a:solidFill>
                            <a:srgbClr val="000000">
                              <a:alpha val="100000"/>
                            </a:srgbClr>
                          </a:solidFill>
                          <a:latin typeface="Arial" panose="020B0604020202020204"/>
                          <a:ea typeface="Arial" panose="020B0604020202020204"/>
                          <a:cs typeface="Arial" panose="020B0604020202020204"/>
                        </a:rPr>
                        <a:t>s</a:t>
                      </a:r>
                      <a:r>
                        <a:rPr lang="en-US" altLang="zh-CN" sz="1600" spc="60" dirty="0">
                          <a:solidFill>
                            <a:srgbClr val="000000">
                              <a:alpha val="100000"/>
                            </a:srgbClr>
                          </a:solidFill>
                          <a:latin typeface="+mn-lt"/>
                          <a:ea typeface="Arial" panose="020B0604020202020204"/>
                          <a:cs typeface="Arial" panose="020B0604020202020204"/>
                        </a:rPr>
                        <a:t>((3, 3)</a:t>
                      </a:r>
                      <a:r>
                        <a:rPr lang="en-US" altLang="zh-CN" sz="1600" spc="10" dirty="0">
                          <a:solidFill>
                            <a:srgbClr val="000000">
                              <a:alpha val="100000"/>
                            </a:srgbClr>
                          </a:solidFill>
                          <a:latin typeface="+mn-lt"/>
                          <a:ea typeface="Arial" panose="020B0604020202020204"/>
                          <a:cs typeface="Arial" panose="020B0604020202020204"/>
                        </a:rPr>
                        <a:t>)</a:t>
                      </a:r>
                      <a:endParaRPr lang="en-US" altLang="en-US" sz="1600" dirty="0"/>
                    </a:p>
                  </a:txBody>
                  <a:tcPr marL="0" marR="0" marT="0" marB="0">
                    <a:lnL w="9525" cap="flat" cmpd="sng" algn="ctr">
                      <a:solidFill>
                        <a:srgbClr val="FFD966"/>
                      </a:solidFill>
                      <a:prstDash val="solid"/>
                      <a:round/>
                      <a:headEnd type="none" w="med" len="med"/>
                      <a:tailEnd type="none" w="med" len="med"/>
                    </a:lnL>
                    <a:lnR w="9525" cap="flat" cmpd="sng" algn="ctr">
                      <a:solidFill>
                        <a:srgbClr val="FFD966"/>
                      </a:solidFill>
                      <a:prstDash val="solid"/>
                      <a:round/>
                      <a:headEnd type="none" w="med" len="med"/>
                      <a:tailEnd type="none" w="med" len="med"/>
                    </a:lnR>
                    <a:lnT w="9525" cap="flat" cmpd="sng" algn="ctr">
                      <a:solidFill>
                        <a:srgbClr val="FFD966"/>
                      </a:solidFill>
                      <a:prstDash val="solid"/>
                      <a:round/>
                      <a:headEnd type="none" w="med" len="med"/>
                      <a:tailEnd type="none" w="med" len="med"/>
                    </a:lnT>
                    <a:lnB w="9525" cap="flat" cmpd="sng" algn="ctr">
                      <a:solidFill>
                        <a:srgbClr val="FFD96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2" name="表格 3"/>
          <p:cNvGraphicFramePr>
            <a:graphicFrameLocks noGrp="1"/>
          </p:cNvGraphicFramePr>
          <p:nvPr/>
        </p:nvGraphicFramePr>
        <p:xfrm>
          <a:off x="3820991" y="2503888"/>
          <a:ext cx="971336" cy="485542"/>
        </p:xfrm>
        <a:graphic>
          <a:graphicData uri="http://schemas.openxmlformats.org/drawingml/2006/table">
            <a:tbl>
              <a:tblPr firstRow="1" bandRow="1"/>
              <a:tblGrid>
                <a:gridCol w="485668">
                  <a:extLst>
                    <a:ext uri="{9D8B030D-6E8A-4147-A177-3AD203B41FA5}">
                      <a16:colId xmlns:a16="http://schemas.microsoft.com/office/drawing/2014/main" val="20000"/>
                    </a:ext>
                  </a:extLst>
                </a:gridCol>
                <a:gridCol w="485668">
                  <a:extLst>
                    <a:ext uri="{9D8B030D-6E8A-4147-A177-3AD203B41FA5}">
                      <a16:colId xmlns:a16="http://schemas.microsoft.com/office/drawing/2014/main" val="20001"/>
                    </a:ext>
                  </a:extLst>
                </a:gridCol>
              </a:tblGrid>
              <a:tr h="485542">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spcBef>
                          <a:spcPts val="1200"/>
                        </a:spcBef>
                      </a:pPr>
                      <a:r>
                        <a:rPr lang="en-US" altLang="zh-CN" sz="1400" b="0" dirty="0">
                          <a:solidFill>
                            <a:schemeClr val="tx1"/>
                          </a:solidFill>
                        </a:rPr>
                        <a:t>3</a:t>
                      </a:r>
                      <a:endParaRPr lang="zh-CN" altLang="en-US" sz="1400" b="0" dirty="0">
                        <a:solidFill>
                          <a:schemeClr val="tx1"/>
                        </a:solidFil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algn="ctr">
                        <a:spcBef>
                          <a:spcPts val="1200"/>
                        </a:spcBef>
                      </a:pPr>
                      <a:r>
                        <a:rPr lang="en-US" altLang="zh-CN" sz="1400" b="0" dirty="0">
                          <a:solidFill>
                            <a:schemeClr val="tx1"/>
                          </a:solidFill>
                        </a:rPr>
                        <a:t>3</a:t>
                      </a:r>
                      <a:endParaRPr lang="zh-CN" altLang="en-US" sz="1400" b="0" dirty="0">
                        <a:solidFill>
                          <a:schemeClr val="tx1"/>
                        </a:solidFil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3" name="文本框 22"/>
          <p:cNvSpPr txBox="1"/>
          <p:nvPr/>
        </p:nvSpPr>
        <p:spPr>
          <a:xfrm>
            <a:off x="3635896" y="2066079"/>
            <a:ext cx="1341527" cy="400110"/>
          </a:xfrm>
          <a:prstGeom prst="rect">
            <a:avLst/>
          </a:prstGeom>
          <a:noFill/>
        </p:spPr>
        <p:txBody>
          <a:bodyPr wrap="square" rtlCol="0">
            <a:spAutoFit/>
          </a:bodyPr>
          <a:lstStyle/>
          <a:p>
            <a:pPr algn="ctr" eaLnBrk="1" fontAlgn="auto" hangingPunct="1">
              <a:spcBef>
                <a:spcPts val="0"/>
              </a:spcBef>
              <a:spcAft>
                <a:spcPts val="0"/>
              </a:spcAft>
            </a:pPr>
            <a:r>
              <a:rPr lang="en-US" altLang="zh-CN" sz="2000" dirty="0">
                <a:solidFill>
                  <a:srgbClr val="000000">
                    <a:alpha val="100000"/>
                  </a:srgbClr>
                </a:solidFill>
                <a:latin typeface="Arial" panose="020B0604020202020204"/>
                <a:ea typeface="Arial" panose="020B0604020202020204"/>
                <a:cs typeface="Arial" panose="020B0604020202020204"/>
              </a:rPr>
              <a:t>tensor_</a:t>
            </a:r>
            <a:r>
              <a:rPr lang="en-US" altLang="zh-CN" sz="2000" dirty="0">
                <a:solidFill>
                  <a:srgbClr val="000000"/>
                </a:solidFill>
                <a:latin typeface="Arial" panose="020B0604020202020204"/>
                <a:ea typeface="微软雅黑" panose="020B0503020204020204" pitchFamily="34" charset="-122"/>
              </a:rPr>
              <a:t>1</a:t>
            </a:r>
            <a:endParaRPr lang="zh-CN" altLang="en-US" sz="2000" dirty="0">
              <a:solidFill>
                <a:srgbClr val="000000"/>
              </a:solidFill>
              <a:latin typeface="Arial" panose="020B0604020202020204"/>
              <a:ea typeface="微软雅黑" panose="020B0503020204020204" pitchFamily="34" charset="-122"/>
            </a:endParaRPr>
          </a:p>
        </p:txBody>
      </p:sp>
      <p:graphicFrame>
        <p:nvGraphicFramePr>
          <p:cNvPr id="24" name="表格 3"/>
          <p:cNvGraphicFramePr>
            <a:graphicFrameLocks noGrp="1"/>
          </p:cNvGraphicFramePr>
          <p:nvPr/>
        </p:nvGraphicFramePr>
        <p:xfrm>
          <a:off x="5485228" y="2452319"/>
          <a:ext cx="1420109" cy="1456626"/>
        </p:xfrm>
        <a:graphic>
          <a:graphicData uri="http://schemas.openxmlformats.org/drawingml/2006/table">
            <a:tbl>
              <a:tblPr firstRow="1" bandRow="1"/>
              <a:tblGrid>
                <a:gridCol w="485668">
                  <a:extLst>
                    <a:ext uri="{9D8B030D-6E8A-4147-A177-3AD203B41FA5}">
                      <a16:colId xmlns:a16="http://schemas.microsoft.com/office/drawing/2014/main" val="20000"/>
                    </a:ext>
                  </a:extLst>
                </a:gridCol>
                <a:gridCol w="485668">
                  <a:extLst>
                    <a:ext uri="{9D8B030D-6E8A-4147-A177-3AD203B41FA5}">
                      <a16:colId xmlns:a16="http://schemas.microsoft.com/office/drawing/2014/main" val="20001"/>
                    </a:ext>
                  </a:extLst>
                </a:gridCol>
                <a:gridCol w="448773">
                  <a:extLst>
                    <a:ext uri="{9D8B030D-6E8A-4147-A177-3AD203B41FA5}">
                      <a16:colId xmlns:a16="http://schemas.microsoft.com/office/drawing/2014/main" val="20002"/>
                    </a:ext>
                  </a:extLst>
                </a:gridCol>
              </a:tblGrid>
              <a:tr h="485542">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25" name="文本框 24"/>
          <p:cNvSpPr txBox="1"/>
          <p:nvPr/>
        </p:nvSpPr>
        <p:spPr>
          <a:xfrm>
            <a:off x="5485229" y="2063737"/>
            <a:ext cx="1457003" cy="400110"/>
          </a:xfrm>
          <a:prstGeom prst="rect">
            <a:avLst/>
          </a:prstGeom>
          <a:noFill/>
        </p:spPr>
        <p:txBody>
          <a:bodyPr wrap="square" rtlCol="0">
            <a:spAutoFit/>
          </a:bodyPr>
          <a:lstStyle/>
          <a:p>
            <a:pPr algn="ctr" eaLnBrk="1" fontAlgn="auto" hangingPunct="1">
              <a:spcBef>
                <a:spcPts val="0"/>
              </a:spcBef>
              <a:spcAft>
                <a:spcPts val="0"/>
              </a:spcAft>
            </a:pPr>
            <a:r>
              <a:rPr lang="en-US" altLang="zh-CN" sz="2000" dirty="0">
                <a:solidFill>
                  <a:srgbClr val="000000">
                    <a:alpha val="100000"/>
                  </a:srgbClr>
                </a:solidFill>
                <a:latin typeface="Arial" panose="020B0604020202020204"/>
                <a:ea typeface="Arial" panose="020B0604020202020204"/>
                <a:cs typeface="Arial" panose="020B0604020202020204"/>
              </a:rPr>
              <a:t>tensor_</a:t>
            </a:r>
            <a:r>
              <a:rPr lang="en-US" altLang="zh-CN" sz="2000" dirty="0">
                <a:solidFill>
                  <a:srgbClr val="000000"/>
                </a:solidFill>
                <a:latin typeface="Arial" panose="020B0604020202020204"/>
                <a:ea typeface="微软雅黑" panose="020B0503020204020204" pitchFamily="34" charset="-122"/>
              </a:rPr>
              <a:t>2</a:t>
            </a:r>
            <a:endParaRPr lang="zh-CN" altLang="en-US" sz="2000" dirty="0">
              <a:solidFill>
                <a:srgbClr val="000000"/>
              </a:solidFill>
              <a:latin typeface="Arial" panose="020B0604020202020204"/>
              <a:ea typeface="微软雅黑" panose="020B0503020204020204" pitchFamily="34" charset="-122"/>
            </a:endParaRPr>
          </a:p>
        </p:txBody>
      </p:sp>
      <p:graphicFrame>
        <p:nvGraphicFramePr>
          <p:cNvPr id="26" name="表格 3"/>
          <p:cNvGraphicFramePr>
            <a:graphicFrameLocks noGrp="1"/>
          </p:cNvGraphicFramePr>
          <p:nvPr>
            <p:extLst>
              <p:ext uri="{D42A27DB-BD31-4B8C-83A1-F6EECF244321}">
                <p14:modId xmlns:p14="http://schemas.microsoft.com/office/powerpoint/2010/main" val="939907765"/>
              </p:ext>
            </p:extLst>
          </p:nvPr>
        </p:nvGraphicFramePr>
        <p:xfrm>
          <a:off x="7308305" y="2438382"/>
          <a:ext cx="1666931" cy="1566681"/>
        </p:xfrm>
        <a:graphic>
          <a:graphicData uri="http://schemas.openxmlformats.org/drawingml/2006/table">
            <a:tbl>
              <a:tblPr firstRow="1" bandRow="1"/>
              <a:tblGrid>
                <a:gridCol w="513621">
                  <a:extLst>
                    <a:ext uri="{9D8B030D-6E8A-4147-A177-3AD203B41FA5}">
                      <a16:colId xmlns:a16="http://schemas.microsoft.com/office/drawing/2014/main" val="20000"/>
                    </a:ext>
                  </a:extLst>
                </a:gridCol>
                <a:gridCol w="576655">
                  <a:extLst>
                    <a:ext uri="{9D8B030D-6E8A-4147-A177-3AD203B41FA5}">
                      <a16:colId xmlns:a16="http://schemas.microsoft.com/office/drawing/2014/main" val="20001"/>
                    </a:ext>
                  </a:extLst>
                </a:gridCol>
                <a:gridCol w="576655">
                  <a:extLst>
                    <a:ext uri="{9D8B030D-6E8A-4147-A177-3AD203B41FA5}">
                      <a16:colId xmlns:a16="http://schemas.microsoft.com/office/drawing/2014/main" val="20002"/>
                    </a:ext>
                  </a:extLst>
                </a:gridCol>
              </a:tblGrid>
              <a:tr h="522227">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0.6741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0.1985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0.6923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2227">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0.8414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0.8929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0.1875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2227">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0.1071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0.6127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0.279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27" name="文本框 26"/>
          <p:cNvSpPr txBox="1"/>
          <p:nvPr/>
        </p:nvSpPr>
        <p:spPr>
          <a:xfrm>
            <a:off x="7238056" y="2049801"/>
            <a:ext cx="2701881" cy="369332"/>
          </a:xfrm>
          <a:prstGeom prst="rect">
            <a:avLst/>
          </a:prstGeom>
          <a:noFill/>
        </p:spPr>
        <p:txBody>
          <a:bodyPr wrap="square" rtlCol="0">
            <a:spAutoFit/>
          </a:bodyPr>
          <a:lstStyle/>
          <a:p>
            <a:pPr eaLnBrk="1" fontAlgn="auto" hangingPunct="1">
              <a:spcBef>
                <a:spcPts val="0"/>
              </a:spcBef>
              <a:spcAft>
                <a:spcPts val="0"/>
              </a:spcAft>
            </a:pPr>
            <a:r>
              <a:rPr lang="en-US" altLang="zh-CN" dirty="0">
                <a:solidFill>
                  <a:srgbClr val="000000">
                    <a:alpha val="100000"/>
                  </a:srgbClr>
                </a:solidFill>
                <a:latin typeface="Arial" panose="020B0604020202020204"/>
                <a:ea typeface="Arial" panose="020B0604020202020204"/>
                <a:cs typeface="Arial" panose="020B0604020202020204"/>
              </a:rPr>
              <a:t>tensor_</a:t>
            </a:r>
            <a:r>
              <a:rPr lang="en-US" altLang="zh-CN" dirty="0">
                <a:solidFill>
                  <a:srgbClr val="000000"/>
                </a:solidFill>
                <a:latin typeface="Arial" panose="020B0604020202020204"/>
                <a:ea typeface="微软雅黑" panose="020B0503020204020204" pitchFamily="34" charset="-122"/>
              </a:rPr>
              <a:t>3</a:t>
            </a:r>
            <a:endParaRPr lang="zh-CN" altLang="en-US" dirty="0">
              <a:solidFill>
                <a:srgbClr val="000000"/>
              </a:solidFill>
              <a:latin typeface="Arial" panose="020B0604020202020204"/>
              <a:ea typeface="微软雅黑" panose="020B0503020204020204" pitchFamily="34" charset="-122"/>
            </a:endParaRPr>
          </a:p>
        </p:txBody>
      </p:sp>
      <p:graphicFrame>
        <p:nvGraphicFramePr>
          <p:cNvPr id="28" name="表格 3"/>
          <p:cNvGraphicFramePr>
            <a:graphicFrameLocks noGrp="1"/>
          </p:cNvGraphicFramePr>
          <p:nvPr/>
        </p:nvGraphicFramePr>
        <p:xfrm>
          <a:off x="3740225" y="4613568"/>
          <a:ext cx="1457004" cy="1456626"/>
        </p:xfrm>
        <a:graphic>
          <a:graphicData uri="http://schemas.openxmlformats.org/drawingml/2006/table">
            <a:tbl>
              <a:tblPr firstRow="1" bandRow="1"/>
              <a:tblGrid>
                <a:gridCol w="485668">
                  <a:extLst>
                    <a:ext uri="{9D8B030D-6E8A-4147-A177-3AD203B41FA5}">
                      <a16:colId xmlns:a16="http://schemas.microsoft.com/office/drawing/2014/main" val="20000"/>
                    </a:ext>
                  </a:extLst>
                </a:gridCol>
                <a:gridCol w="485668">
                  <a:extLst>
                    <a:ext uri="{9D8B030D-6E8A-4147-A177-3AD203B41FA5}">
                      <a16:colId xmlns:a16="http://schemas.microsoft.com/office/drawing/2014/main" val="20001"/>
                    </a:ext>
                  </a:extLst>
                </a:gridCol>
                <a:gridCol w="485668">
                  <a:extLst>
                    <a:ext uri="{9D8B030D-6E8A-4147-A177-3AD203B41FA5}">
                      <a16:colId xmlns:a16="http://schemas.microsoft.com/office/drawing/2014/main" val="20002"/>
                    </a:ext>
                  </a:extLst>
                </a:gridCol>
              </a:tblGrid>
              <a:tr h="485542">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29" name="文本框 28"/>
          <p:cNvSpPr txBox="1"/>
          <p:nvPr/>
        </p:nvSpPr>
        <p:spPr>
          <a:xfrm>
            <a:off x="3740226" y="4224986"/>
            <a:ext cx="1457003" cy="400110"/>
          </a:xfrm>
          <a:prstGeom prst="rect">
            <a:avLst/>
          </a:prstGeom>
          <a:noFill/>
        </p:spPr>
        <p:txBody>
          <a:bodyPr wrap="square" rtlCol="0">
            <a:spAutoFit/>
          </a:bodyPr>
          <a:lstStyle/>
          <a:p>
            <a:pPr algn="ctr" eaLnBrk="1" fontAlgn="auto" hangingPunct="1">
              <a:spcBef>
                <a:spcPts val="0"/>
              </a:spcBef>
              <a:spcAft>
                <a:spcPts val="0"/>
              </a:spcAft>
            </a:pPr>
            <a:r>
              <a:rPr lang="en-US" altLang="zh-CN" sz="2000" dirty="0">
                <a:solidFill>
                  <a:srgbClr val="000000">
                    <a:alpha val="100000"/>
                  </a:srgbClr>
                </a:solidFill>
                <a:latin typeface="Arial" panose="020B0604020202020204"/>
                <a:ea typeface="Arial" panose="020B0604020202020204"/>
                <a:cs typeface="Arial" panose="020B0604020202020204"/>
              </a:rPr>
              <a:t>tensor_</a:t>
            </a:r>
            <a:r>
              <a:rPr lang="en-US" altLang="zh-CN" sz="2000" dirty="0">
                <a:solidFill>
                  <a:srgbClr val="000000"/>
                </a:solidFill>
                <a:latin typeface="Arial" panose="020B0604020202020204"/>
                <a:ea typeface="微软雅黑" panose="020B0503020204020204" pitchFamily="34" charset="-122"/>
              </a:rPr>
              <a:t>4</a:t>
            </a:r>
            <a:endParaRPr lang="zh-CN" altLang="en-US" sz="2000" dirty="0">
              <a:solidFill>
                <a:srgbClr val="000000"/>
              </a:solidFill>
              <a:latin typeface="Arial" panose="020B0604020202020204"/>
              <a:ea typeface="微软雅黑" panose="020B0503020204020204" pitchFamily="34" charset="-122"/>
            </a:endParaRPr>
          </a:p>
        </p:txBody>
      </p:sp>
      <p:graphicFrame>
        <p:nvGraphicFramePr>
          <p:cNvPr id="30" name="表格 3"/>
          <p:cNvGraphicFramePr>
            <a:graphicFrameLocks noGrp="1"/>
          </p:cNvGraphicFramePr>
          <p:nvPr/>
        </p:nvGraphicFramePr>
        <p:xfrm>
          <a:off x="5485228" y="4613568"/>
          <a:ext cx="1457004" cy="1456626"/>
        </p:xfrm>
        <a:graphic>
          <a:graphicData uri="http://schemas.openxmlformats.org/drawingml/2006/table">
            <a:tbl>
              <a:tblPr firstRow="1" bandRow="1"/>
              <a:tblGrid>
                <a:gridCol w="485668">
                  <a:extLst>
                    <a:ext uri="{9D8B030D-6E8A-4147-A177-3AD203B41FA5}">
                      <a16:colId xmlns:a16="http://schemas.microsoft.com/office/drawing/2014/main" val="20000"/>
                    </a:ext>
                  </a:extLst>
                </a:gridCol>
                <a:gridCol w="485668">
                  <a:extLst>
                    <a:ext uri="{9D8B030D-6E8A-4147-A177-3AD203B41FA5}">
                      <a16:colId xmlns:a16="http://schemas.microsoft.com/office/drawing/2014/main" val="20001"/>
                    </a:ext>
                  </a:extLst>
                </a:gridCol>
                <a:gridCol w="485668">
                  <a:extLst>
                    <a:ext uri="{9D8B030D-6E8A-4147-A177-3AD203B41FA5}">
                      <a16:colId xmlns:a16="http://schemas.microsoft.com/office/drawing/2014/main" val="20002"/>
                    </a:ext>
                  </a:extLst>
                </a:gridCol>
              </a:tblGrid>
              <a:tr h="485542">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120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1" name="文本框 30"/>
          <p:cNvSpPr txBox="1"/>
          <p:nvPr/>
        </p:nvSpPr>
        <p:spPr>
          <a:xfrm>
            <a:off x="5485229" y="4224986"/>
            <a:ext cx="1457003" cy="400110"/>
          </a:xfrm>
          <a:prstGeom prst="rect">
            <a:avLst/>
          </a:prstGeom>
          <a:noFill/>
        </p:spPr>
        <p:txBody>
          <a:bodyPr wrap="square" rtlCol="0">
            <a:spAutoFit/>
          </a:bodyPr>
          <a:lstStyle/>
          <a:p>
            <a:pPr algn="ctr" eaLnBrk="1" fontAlgn="auto" hangingPunct="1">
              <a:spcBef>
                <a:spcPts val="0"/>
              </a:spcBef>
              <a:spcAft>
                <a:spcPts val="0"/>
              </a:spcAft>
            </a:pPr>
            <a:r>
              <a:rPr lang="en-US" altLang="zh-CN" sz="2000" dirty="0">
                <a:solidFill>
                  <a:srgbClr val="000000">
                    <a:alpha val="100000"/>
                  </a:srgbClr>
                </a:solidFill>
                <a:latin typeface="Arial" panose="020B0604020202020204"/>
                <a:ea typeface="Arial" panose="020B0604020202020204"/>
                <a:cs typeface="Arial" panose="020B0604020202020204"/>
              </a:rPr>
              <a:t>tensor_</a:t>
            </a:r>
            <a:r>
              <a:rPr lang="en-US" altLang="zh-CN" sz="2000" dirty="0">
                <a:solidFill>
                  <a:srgbClr val="000000"/>
                </a:solidFill>
                <a:latin typeface="Arial" panose="020B0604020202020204"/>
                <a:ea typeface="微软雅黑" panose="020B0503020204020204" pitchFamily="34" charset="-122"/>
              </a:rPr>
              <a:t>5</a:t>
            </a:r>
            <a:endParaRPr lang="zh-CN" altLang="en-US" sz="2000" dirty="0">
              <a:solidFill>
                <a:srgbClr val="000000"/>
              </a:solidFill>
              <a:latin typeface="Arial" panose="020B0604020202020204"/>
              <a:ea typeface="微软雅黑" panose="020B0503020204020204" pitchFamily="34"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9446" y="908720"/>
            <a:ext cx="7144841" cy="385683"/>
          </a:xfrm>
          <a:prstGeom prst="rect">
            <a:avLst/>
          </a:prstGeom>
          <a:noFill/>
        </p:spPr>
        <p:txBody>
          <a:bodyPr wrap="square">
            <a:spAutoFit/>
          </a:bodyPr>
          <a:lstStyle/>
          <a:p>
            <a:pPr marL="355600" marR="0" lvl="0" indent="-342900" algn="l" defTabSz="914400" rtl="0" eaLnBrk="0" fontAlgn="auto" latinLnBrk="0" hangingPunct="1">
              <a:lnSpc>
                <a:spcPts val="2575"/>
              </a:lnSpc>
              <a:spcBef>
                <a:spcPts val="0"/>
              </a:spcBef>
              <a:spcAft>
                <a:spcPts val="0"/>
              </a:spcAft>
              <a:buClrTx/>
              <a:buSzTx/>
              <a:buFont typeface="Arial" panose="020B0604020202020204" pitchFamily="34" charset="0"/>
              <a:buChar char="•"/>
              <a:defRPr/>
            </a:pPr>
            <a:r>
              <a:rPr kumimoji="0" lang="en-US" altLang="zh-CN"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PyTorch</a:t>
            </a:r>
            <a:r>
              <a:rPr kumimoji="0" lang="zh-CN" altLang="en-US"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中提供了与</a:t>
            </a:r>
            <a:r>
              <a:rPr kumimoji="0" lang="en-US" altLang="zh-CN" b="0" i="0" u="none" strike="noStrike" kern="1200" cap="none" spc="0" normalizeH="0" baseline="0" noProof="0" dirty="0" err="1">
                <a:ln>
                  <a:noFill/>
                </a:ln>
                <a:solidFill>
                  <a:srgbClr val="000000">
                    <a:alpha val="100000"/>
                  </a:srgbClr>
                </a:solidFill>
                <a:effectLst/>
                <a:uLnTx/>
                <a:uFillTx/>
                <a:latin typeface="宋体" panose="02010600030101010101" pitchFamily="2" charset="-122"/>
                <a:cs typeface="微软雅黑" panose="020B0503020204020204" pitchFamily="34" charset="-122"/>
              </a:rPr>
              <a:t>Numpy</a:t>
            </a:r>
            <a:r>
              <a:rPr kumimoji="0" lang="zh-CN" altLang="en-US" b="0" i="0" u="none" strike="noStrike" kern="1200" cap="none" spc="0" normalizeH="0" baseline="0" noProof="0" dirty="0">
                <a:ln>
                  <a:noFill/>
                </a:ln>
                <a:solidFill>
                  <a:srgbClr val="000000">
                    <a:alpha val="100000"/>
                  </a:srgbClr>
                </a:solidFill>
                <a:effectLst/>
                <a:uLnTx/>
                <a:uFillTx/>
                <a:latin typeface="宋体" panose="02010600030101010101" pitchFamily="2" charset="-122"/>
                <a:cs typeface="微软雅黑" panose="020B0503020204020204" pitchFamily="34" charset="-122"/>
              </a:rPr>
              <a:t>数据之间的互相转换</a:t>
            </a:r>
          </a:p>
        </p:txBody>
      </p:sp>
      <p:graphicFrame>
        <p:nvGraphicFramePr>
          <p:cNvPr id="4" name="table 424"/>
          <p:cNvGraphicFramePr>
            <a:graphicFrameLocks noGrp="1"/>
          </p:cNvGraphicFramePr>
          <p:nvPr/>
        </p:nvGraphicFramePr>
        <p:xfrm>
          <a:off x="251521" y="1517829"/>
          <a:ext cx="4074854" cy="3735905"/>
        </p:xfrm>
        <a:graphic>
          <a:graphicData uri="http://schemas.openxmlformats.org/drawingml/2006/table">
            <a:tbl>
              <a:tblPr/>
              <a:tblGrid>
                <a:gridCol w="4074854">
                  <a:extLst>
                    <a:ext uri="{9D8B030D-6E8A-4147-A177-3AD203B41FA5}">
                      <a16:colId xmlns:a16="http://schemas.microsoft.com/office/drawing/2014/main" val="20000"/>
                    </a:ext>
                  </a:extLst>
                </a:gridCol>
              </a:tblGrid>
              <a:tr h="3735905">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l" rtl="0" eaLnBrk="0">
                        <a:lnSpc>
                          <a:spcPct val="100000"/>
                        </a:lnSpc>
                      </a:pPr>
                      <a:endParaRPr lang="en-US" altLang="en-US" sz="400" dirty="0"/>
                    </a:p>
                    <a:p>
                      <a:pPr marL="116840" algn="l" rtl="0" eaLnBrk="0">
                        <a:lnSpc>
                          <a:spcPts val="2405"/>
                        </a:lnSpc>
                        <a:spcBef>
                          <a:spcPts val="0"/>
                        </a:spcBef>
                      </a:pPr>
                      <a:r>
                        <a:rPr sz="1400" spc="0" dirty="0">
                          <a:solidFill>
                            <a:srgbClr val="000000">
                              <a:alpha val="100000"/>
                            </a:srgbClr>
                          </a:solidFill>
                          <a:latin typeface="Arial" panose="020B0604020202020204"/>
                          <a:ea typeface="Arial" panose="020B0604020202020204"/>
                          <a:cs typeface="Arial" panose="020B0604020202020204"/>
                        </a:rPr>
                        <a:t>import</a:t>
                      </a:r>
                      <a:r>
                        <a:rPr sz="1400" spc="450" dirty="0">
                          <a:solidFill>
                            <a:srgbClr val="000000">
                              <a:alpha val="100000"/>
                            </a:srgbClr>
                          </a:solidFill>
                          <a:latin typeface="Arial" panose="020B0604020202020204"/>
                          <a:ea typeface="Arial" panose="020B0604020202020204"/>
                          <a:cs typeface="Arial" panose="020B0604020202020204"/>
                        </a:rPr>
                        <a:t> </a:t>
                      </a:r>
                      <a:r>
                        <a:rPr sz="1400" spc="0" dirty="0">
                          <a:solidFill>
                            <a:srgbClr val="000000">
                              <a:alpha val="100000"/>
                            </a:srgbClr>
                          </a:solidFill>
                          <a:latin typeface="Arial" panose="020B0604020202020204"/>
                          <a:ea typeface="Arial" panose="020B0604020202020204"/>
                          <a:cs typeface="Arial" panose="020B0604020202020204"/>
                        </a:rPr>
                        <a:t>tor</a:t>
                      </a:r>
                      <a:r>
                        <a:rPr lang="en-US" altLang="zh-CN" sz="1400" spc="0" dirty="0">
                          <a:solidFill>
                            <a:srgbClr val="000000">
                              <a:alpha val="100000"/>
                            </a:srgbClr>
                          </a:solidFill>
                          <a:latin typeface="Arial" panose="020B0604020202020204"/>
                          <a:ea typeface="Arial" panose="020B0604020202020204"/>
                          <a:cs typeface="Arial" panose="020B0604020202020204"/>
                        </a:rPr>
                        <a:t>ch</a:t>
                      </a:r>
                    </a:p>
                    <a:p>
                      <a:pPr marL="116840" algn="l" rtl="0" eaLnBrk="0">
                        <a:lnSpc>
                          <a:spcPts val="2405"/>
                        </a:lnSpc>
                        <a:spcBef>
                          <a:spcPts val="0"/>
                        </a:spcBef>
                      </a:pPr>
                      <a:r>
                        <a:rPr lang="en-US" sz="1400" spc="0" dirty="0">
                          <a:solidFill>
                            <a:srgbClr val="000000">
                              <a:alpha val="100000"/>
                            </a:srgbClr>
                          </a:solidFill>
                          <a:latin typeface="Arial" panose="020B0604020202020204"/>
                          <a:ea typeface="Arial" panose="020B0604020202020204"/>
                          <a:cs typeface="Arial" panose="020B0604020202020204"/>
                        </a:rPr>
                        <a:t>Import  numpy as np</a:t>
                      </a:r>
                    </a:p>
                    <a:p>
                      <a:pPr algn="l" rtl="0" eaLnBrk="0">
                        <a:lnSpc>
                          <a:spcPts val="1500"/>
                        </a:lnSpc>
                      </a:pPr>
                      <a:endParaRPr lang="en-US" altLang="en-US" sz="1400" dirty="0"/>
                    </a:p>
                    <a:p>
                      <a:pPr marL="102235" algn="l" rtl="0" eaLnBrk="0">
                        <a:lnSpc>
                          <a:spcPts val="2405"/>
                        </a:lnSpc>
                        <a:spcBef>
                          <a:spcPts val="570"/>
                        </a:spcBef>
                      </a:pPr>
                      <a:r>
                        <a:rPr sz="1400" spc="70" dirty="0">
                          <a:solidFill>
                            <a:srgbClr val="000000">
                              <a:alpha val="100000"/>
                            </a:srgbClr>
                          </a:solidFill>
                          <a:latin typeface="Arial" panose="020B0604020202020204"/>
                          <a:ea typeface="Arial" panose="020B0604020202020204"/>
                          <a:cs typeface="Arial" panose="020B0604020202020204"/>
                        </a:rPr>
                        <a:t># </a:t>
                      </a:r>
                      <a:r>
                        <a:rPr lang="zh-CN" altLang="en-US" sz="1400" spc="70" dirty="0">
                          <a:solidFill>
                            <a:srgbClr val="000000">
                              <a:alpha val="100000"/>
                            </a:srgbClr>
                          </a:solidFill>
                          <a:latin typeface="Arial" panose="020B0604020202020204"/>
                          <a:ea typeface="Arial" panose="020B0604020202020204"/>
                          <a:cs typeface="Arial" panose="020B0604020202020204"/>
                        </a:rPr>
                        <a:t>构建</a:t>
                      </a:r>
                      <a:r>
                        <a:rPr lang="en-US" sz="14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tensor</a:t>
                      </a:r>
                      <a:r>
                        <a:rPr lang="zh-CN" altLang="en-US" sz="14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4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numpy</a:t>
                      </a:r>
                      <a:r>
                        <a:rPr lang="zh-CN" altLang="en-US" sz="14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矩阵</a:t>
                      </a:r>
                      <a:endParaRPr lang="en-US" altLang="en-US" sz="1400" dirty="0"/>
                    </a:p>
                    <a:p>
                      <a:pPr marL="101600" algn="l" rtl="0" eaLnBrk="0">
                        <a:lnSpc>
                          <a:spcPts val="2395"/>
                        </a:lnSpc>
                        <a:spcBef>
                          <a:spcPts val="0"/>
                        </a:spcBef>
                      </a:pPr>
                      <a:r>
                        <a:rPr lang="en-US" altLang="zh-CN" sz="1400" spc="0" dirty="0">
                          <a:solidFill>
                            <a:srgbClr val="000000">
                              <a:alpha val="100000"/>
                            </a:srgbClr>
                          </a:solidFill>
                          <a:latin typeface="+mn-lt"/>
                          <a:ea typeface="Arial" panose="020B0604020202020204"/>
                          <a:cs typeface="Arial" panose="020B0604020202020204"/>
                        </a:rPr>
                        <a:t>tensor_1</a:t>
                      </a:r>
                      <a:r>
                        <a:rPr sz="1400" spc="70" dirty="0">
                          <a:solidFill>
                            <a:srgbClr val="000000">
                              <a:alpha val="100000"/>
                            </a:srgbClr>
                          </a:solidFill>
                          <a:latin typeface="Arial" panose="020B0604020202020204"/>
                          <a:ea typeface="Arial" panose="020B0604020202020204"/>
                          <a:cs typeface="Arial" panose="020B0604020202020204"/>
                        </a:rPr>
                        <a:t> = </a:t>
                      </a:r>
                      <a:r>
                        <a:rPr sz="1400" spc="0" dirty="0">
                          <a:solidFill>
                            <a:srgbClr val="000000">
                              <a:alpha val="100000"/>
                            </a:srgbClr>
                          </a:solidFill>
                          <a:latin typeface="Arial" panose="020B0604020202020204"/>
                          <a:ea typeface="Arial" panose="020B0604020202020204"/>
                          <a:cs typeface="Arial" panose="020B0604020202020204"/>
                        </a:rPr>
                        <a:t>tor</a:t>
                      </a:r>
                      <a:r>
                        <a:rPr lang="en-US" sz="1400" spc="0" dirty="0">
                          <a:solidFill>
                            <a:srgbClr val="000000">
                              <a:alpha val="100000"/>
                            </a:srgbClr>
                          </a:solidFill>
                          <a:latin typeface="Arial" panose="020B0604020202020204"/>
                          <a:ea typeface="Arial" panose="020B0604020202020204"/>
                          <a:cs typeface="Arial" panose="020B0604020202020204"/>
                        </a:rPr>
                        <a:t>ch</a:t>
                      </a:r>
                      <a:r>
                        <a:rPr sz="1400" spc="70" dirty="0">
                          <a:solidFill>
                            <a:srgbClr val="000000">
                              <a:alpha val="100000"/>
                            </a:srgbClr>
                          </a:solidFill>
                          <a:latin typeface="Arial" panose="020B0604020202020204"/>
                          <a:ea typeface="Arial" panose="020B0604020202020204"/>
                          <a:cs typeface="Arial" panose="020B0604020202020204"/>
                        </a:rPr>
                        <a:t>.</a:t>
                      </a:r>
                      <a:r>
                        <a:rPr sz="1400" spc="0" dirty="0">
                          <a:solidFill>
                            <a:srgbClr val="000000">
                              <a:alpha val="100000"/>
                            </a:srgbClr>
                          </a:solidFill>
                          <a:latin typeface="Arial" panose="020B0604020202020204"/>
                          <a:ea typeface="Arial" panose="020B0604020202020204"/>
                          <a:cs typeface="Arial" panose="020B0604020202020204"/>
                        </a:rPr>
                        <a:t>r</a:t>
                      </a:r>
                      <a:r>
                        <a:rPr lang="en-US" sz="1400" spc="70" dirty="0">
                          <a:solidFill>
                            <a:srgbClr val="000000">
                              <a:alpha val="100000"/>
                            </a:srgbClr>
                          </a:solidFill>
                          <a:latin typeface="Arial" panose="020B0604020202020204"/>
                          <a:ea typeface="Arial" panose="020B0604020202020204"/>
                          <a:cs typeface="Arial" panose="020B0604020202020204"/>
                        </a:rPr>
                        <a:t>a</a:t>
                      </a:r>
                      <a:r>
                        <a:rPr sz="1400" spc="0" dirty="0">
                          <a:solidFill>
                            <a:srgbClr val="000000">
                              <a:alpha val="100000"/>
                            </a:srgbClr>
                          </a:solidFill>
                          <a:latin typeface="Arial" panose="020B0604020202020204"/>
                          <a:ea typeface="Arial" panose="020B0604020202020204"/>
                          <a:cs typeface="Arial" panose="020B0604020202020204"/>
                        </a:rPr>
                        <a:t>n</a:t>
                      </a:r>
                      <a:r>
                        <a:rPr lang="en-US" sz="1400" spc="0" dirty="0">
                          <a:solidFill>
                            <a:srgbClr val="000000">
                              <a:alpha val="100000"/>
                            </a:srgbClr>
                          </a:solidFill>
                          <a:latin typeface="Arial" panose="020B0604020202020204"/>
                          <a:ea typeface="Arial" panose="020B0604020202020204"/>
                          <a:cs typeface="Arial" panose="020B0604020202020204"/>
                        </a:rPr>
                        <a:t>dn</a:t>
                      </a:r>
                      <a:r>
                        <a:rPr lang="en-US" altLang="zh-CN" sz="1400" spc="60" dirty="0">
                          <a:solidFill>
                            <a:srgbClr val="000000">
                              <a:alpha val="100000"/>
                            </a:srgbClr>
                          </a:solidFill>
                          <a:latin typeface="+mn-lt"/>
                          <a:ea typeface="Arial" panose="020B0604020202020204"/>
                          <a:cs typeface="Arial" panose="020B0604020202020204"/>
                        </a:rPr>
                        <a:t>((3, 3)</a:t>
                      </a:r>
                      <a:r>
                        <a:rPr lang="en-US" altLang="zh-CN" sz="1400" spc="10" dirty="0">
                          <a:solidFill>
                            <a:srgbClr val="000000">
                              <a:alpha val="100000"/>
                            </a:srgbClr>
                          </a:solidFill>
                          <a:latin typeface="+mn-lt"/>
                          <a:ea typeface="Arial" panose="020B0604020202020204"/>
                          <a:cs typeface="Arial" panose="020B0604020202020204"/>
                        </a:rPr>
                        <a:t>)</a:t>
                      </a:r>
                    </a:p>
                    <a:p>
                      <a:pPr marL="101600" marR="0" lvl="0" indent="0" algn="l" defTabSz="914400" rtl="0" eaLnBrk="0" fontAlgn="auto" latinLnBrk="0" hangingPunct="1">
                        <a:lnSpc>
                          <a:spcPts val="2395"/>
                        </a:lnSpc>
                        <a:spcBef>
                          <a:spcPts val="0"/>
                        </a:spcBef>
                        <a:spcAft>
                          <a:spcPts val="0"/>
                        </a:spcAft>
                        <a:buClrTx/>
                        <a:buSzTx/>
                        <a:buFontTx/>
                        <a:buNone/>
                        <a:defRPr/>
                      </a:pPr>
                      <a:r>
                        <a:rPr lang="en-US" altLang="zh-CN" sz="1400" spc="0" dirty="0">
                          <a:solidFill>
                            <a:srgbClr val="000000">
                              <a:alpha val="100000"/>
                            </a:srgbClr>
                          </a:solidFill>
                          <a:latin typeface="+mn-lt"/>
                          <a:ea typeface="Arial" panose="020B0604020202020204"/>
                          <a:cs typeface="Arial" panose="020B0604020202020204"/>
                        </a:rPr>
                        <a:t>numpy_1</a:t>
                      </a:r>
                      <a:r>
                        <a:rPr lang="en-US" altLang="zh-CN" sz="1400" spc="50" dirty="0">
                          <a:solidFill>
                            <a:srgbClr val="000000">
                              <a:alpha val="100000"/>
                            </a:srgbClr>
                          </a:solidFill>
                          <a:latin typeface="+mn-lt"/>
                          <a:ea typeface="Arial" panose="020B0604020202020204"/>
                          <a:cs typeface="Arial" panose="020B0604020202020204"/>
                        </a:rPr>
                        <a:t> = </a:t>
                      </a:r>
                      <a:r>
                        <a:rPr lang="en-US" altLang="zh-CN" sz="1400" spc="0" dirty="0">
                          <a:solidFill>
                            <a:srgbClr val="000000">
                              <a:alpha val="100000"/>
                            </a:srgbClr>
                          </a:solidFill>
                          <a:latin typeface="+mn-lt"/>
                          <a:ea typeface="Arial" panose="020B0604020202020204"/>
                          <a:cs typeface="Arial" panose="020B0604020202020204"/>
                        </a:rPr>
                        <a:t>np</a:t>
                      </a:r>
                      <a:r>
                        <a:rPr lang="en-US" altLang="zh-CN" sz="1400" spc="50" dirty="0">
                          <a:solidFill>
                            <a:srgbClr val="000000">
                              <a:alpha val="100000"/>
                            </a:srgbClr>
                          </a:solidFill>
                          <a:latin typeface="+mn-lt"/>
                          <a:ea typeface="Arial" panose="020B0604020202020204"/>
                          <a:cs typeface="Arial" panose="020B0604020202020204"/>
                        </a:rPr>
                        <a:t>.</a:t>
                      </a:r>
                      <a:r>
                        <a:rPr lang="en-US" altLang="zh-CN" sz="1400" spc="0" dirty="0">
                          <a:solidFill>
                            <a:srgbClr val="000000">
                              <a:alpha val="100000"/>
                            </a:srgbClr>
                          </a:solidFill>
                          <a:latin typeface="+mn-lt"/>
                          <a:ea typeface="Arial" panose="020B0604020202020204"/>
                          <a:cs typeface="Arial" panose="020B0604020202020204"/>
                        </a:rPr>
                        <a:t>array</a:t>
                      </a:r>
                      <a:r>
                        <a:rPr lang="en-US" altLang="zh-CN" sz="1400" spc="60" dirty="0">
                          <a:solidFill>
                            <a:srgbClr val="000000">
                              <a:alpha val="100000"/>
                            </a:srgbClr>
                          </a:solidFill>
                          <a:latin typeface="+mn-lt"/>
                          <a:ea typeface="Arial" panose="020B0604020202020204"/>
                          <a:cs typeface="Arial" panose="020B0604020202020204"/>
                        </a:rPr>
                        <a:t>([[1, 2</a:t>
                      </a:r>
                      <a:r>
                        <a:rPr lang="zh-CN" altLang="en-US" sz="1400" spc="60" dirty="0">
                          <a:solidFill>
                            <a:srgbClr val="000000">
                              <a:alpha val="100000"/>
                            </a:srgbClr>
                          </a:solidFill>
                          <a:latin typeface="+mn-lt"/>
                          <a:ea typeface="Arial" panose="020B0604020202020204"/>
                          <a:cs typeface="Arial" panose="020B0604020202020204"/>
                        </a:rPr>
                        <a:t>，</a:t>
                      </a:r>
                      <a:r>
                        <a:rPr lang="en-US" altLang="zh-CN" sz="1400" spc="60" dirty="0">
                          <a:solidFill>
                            <a:srgbClr val="000000">
                              <a:alpha val="100000"/>
                            </a:srgbClr>
                          </a:solidFill>
                          <a:latin typeface="+mn-lt"/>
                          <a:ea typeface="Arial" panose="020B0604020202020204"/>
                          <a:cs typeface="Arial" panose="020B0604020202020204"/>
                        </a:rPr>
                        <a:t>3], [4</a:t>
                      </a:r>
                      <a:r>
                        <a:rPr lang="zh-CN" altLang="en-US" sz="1400" spc="60" dirty="0">
                          <a:solidFill>
                            <a:srgbClr val="000000">
                              <a:alpha val="100000"/>
                            </a:srgbClr>
                          </a:solidFill>
                          <a:latin typeface="+mn-lt"/>
                          <a:ea typeface="Arial" panose="020B0604020202020204"/>
                          <a:cs typeface="Arial" panose="020B0604020202020204"/>
                        </a:rPr>
                        <a:t>，</a:t>
                      </a:r>
                      <a:r>
                        <a:rPr lang="en-US" altLang="zh-CN" sz="1400" spc="60" dirty="0">
                          <a:solidFill>
                            <a:srgbClr val="000000">
                              <a:alpha val="100000"/>
                            </a:srgbClr>
                          </a:solidFill>
                          <a:latin typeface="+mn-lt"/>
                          <a:ea typeface="Arial" panose="020B0604020202020204"/>
                          <a:cs typeface="Arial" panose="020B0604020202020204"/>
                        </a:rPr>
                        <a:t>5</a:t>
                      </a:r>
                      <a:r>
                        <a:rPr lang="zh-CN" altLang="en-US" sz="1400" spc="60" dirty="0">
                          <a:solidFill>
                            <a:srgbClr val="000000">
                              <a:alpha val="100000"/>
                            </a:srgbClr>
                          </a:solidFill>
                          <a:latin typeface="+mn-lt"/>
                          <a:ea typeface="Arial" panose="020B0604020202020204"/>
                          <a:cs typeface="Arial" panose="020B0604020202020204"/>
                        </a:rPr>
                        <a:t>，</a:t>
                      </a:r>
                      <a:r>
                        <a:rPr lang="en-US" altLang="zh-CN" sz="1400" spc="60" dirty="0">
                          <a:solidFill>
                            <a:srgbClr val="000000">
                              <a:alpha val="100000"/>
                            </a:srgbClr>
                          </a:solidFill>
                          <a:latin typeface="+mn-lt"/>
                          <a:ea typeface="Arial" panose="020B0604020202020204"/>
                          <a:cs typeface="Arial" panose="020B0604020202020204"/>
                        </a:rPr>
                        <a:t>6], [7, 8</a:t>
                      </a:r>
                      <a:r>
                        <a:rPr lang="zh-CN" altLang="en-US" sz="1400" spc="60" dirty="0">
                          <a:solidFill>
                            <a:srgbClr val="000000">
                              <a:alpha val="100000"/>
                            </a:srgbClr>
                          </a:solidFill>
                          <a:latin typeface="+mn-lt"/>
                          <a:ea typeface="Arial" panose="020B0604020202020204"/>
                          <a:cs typeface="Arial" panose="020B0604020202020204"/>
                        </a:rPr>
                        <a:t>，</a:t>
                      </a:r>
                      <a:r>
                        <a:rPr lang="en-US" altLang="zh-CN" sz="1400" spc="60" dirty="0">
                          <a:solidFill>
                            <a:srgbClr val="000000">
                              <a:alpha val="100000"/>
                            </a:srgbClr>
                          </a:solidFill>
                          <a:latin typeface="+mn-lt"/>
                          <a:ea typeface="Arial" panose="020B0604020202020204"/>
                          <a:cs typeface="Arial" panose="020B0604020202020204"/>
                        </a:rPr>
                        <a:t>9]]</a:t>
                      </a:r>
                      <a:r>
                        <a:rPr lang="en-US" altLang="zh-CN" sz="1400" spc="10" dirty="0">
                          <a:solidFill>
                            <a:srgbClr val="000000">
                              <a:alpha val="100000"/>
                            </a:srgbClr>
                          </a:solidFill>
                          <a:latin typeface="+mn-lt"/>
                          <a:ea typeface="Arial" panose="020B0604020202020204"/>
                          <a:cs typeface="Arial" panose="020B0604020202020204"/>
                        </a:rPr>
                        <a:t>)</a:t>
                      </a:r>
                      <a:endParaRPr lang="en-US" sz="1400" spc="0" dirty="0">
                        <a:solidFill>
                          <a:srgbClr val="000000">
                            <a:alpha val="100000"/>
                          </a:srgbClr>
                        </a:solidFill>
                        <a:latin typeface="Arial" panose="020B0604020202020204"/>
                        <a:ea typeface="Arial" panose="020B0604020202020204"/>
                        <a:cs typeface="Arial" panose="020B0604020202020204"/>
                      </a:endParaRPr>
                    </a:p>
                    <a:p>
                      <a:pPr algn="l" rtl="0" eaLnBrk="0">
                        <a:lnSpc>
                          <a:spcPts val="1500"/>
                        </a:lnSpc>
                      </a:pPr>
                      <a:endParaRPr lang="en-US" altLang="en-US" sz="1400" dirty="0"/>
                    </a:p>
                    <a:p>
                      <a:pPr marL="102235" algn="l" rtl="0" eaLnBrk="0">
                        <a:lnSpc>
                          <a:spcPts val="2400"/>
                        </a:lnSpc>
                      </a:pPr>
                      <a:r>
                        <a:rPr sz="1400" spc="70" dirty="0">
                          <a:solidFill>
                            <a:srgbClr val="000000">
                              <a:alpha val="100000"/>
                            </a:srgbClr>
                          </a:solidFill>
                          <a:latin typeface="Arial" panose="020B0604020202020204"/>
                          <a:ea typeface="Arial" panose="020B0604020202020204"/>
                          <a:cs typeface="Arial" panose="020B0604020202020204"/>
                        </a:rPr>
                        <a:t># </a:t>
                      </a:r>
                      <a:r>
                        <a:rPr lang="en-US" altLang="zh-CN" sz="14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tensor</a:t>
                      </a:r>
                      <a:r>
                        <a:rPr lang="zh-CN" altLang="en-US" sz="14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转换为</a:t>
                      </a:r>
                      <a:r>
                        <a:rPr lang="en-US" altLang="zh-CN" sz="14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numpy</a:t>
                      </a:r>
                      <a:endParaRPr lang="en-US" altLang="en-US" sz="1400" dirty="0"/>
                    </a:p>
                    <a:p>
                      <a:pPr marL="101600" algn="l" rtl="0" eaLnBrk="0">
                        <a:lnSpc>
                          <a:spcPts val="2395"/>
                        </a:lnSpc>
                        <a:spcBef>
                          <a:spcPts val="0"/>
                        </a:spcBef>
                      </a:pPr>
                      <a:r>
                        <a:rPr lang="en-US" altLang="zh-CN" sz="1400" spc="0" dirty="0">
                          <a:solidFill>
                            <a:srgbClr val="000000">
                              <a:alpha val="100000"/>
                            </a:srgbClr>
                          </a:solidFill>
                          <a:latin typeface="+mn-lt"/>
                          <a:ea typeface="Arial" panose="020B0604020202020204"/>
                          <a:cs typeface="Arial" panose="020B0604020202020204"/>
                        </a:rPr>
                        <a:t>numpy_2</a:t>
                      </a:r>
                      <a:r>
                        <a:rPr sz="1400" spc="50" dirty="0">
                          <a:solidFill>
                            <a:srgbClr val="000000">
                              <a:alpha val="100000"/>
                            </a:srgbClr>
                          </a:solidFill>
                          <a:latin typeface="Arial" panose="020B0604020202020204"/>
                          <a:ea typeface="Arial" panose="020B0604020202020204"/>
                          <a:cs typeface="Arial" panose="020B0604020202020204"/>
                        </a:rPr>
                        <a:t> = </a:t>
                      </a:r>
                      <a:r>
                        <a:rPr lang="en-US" altLang="zh-CN" sz="1400" spc="0" dirty="0">
                          <a:solidFill>
                            <a:srgbClr val="000000">
                              <a:alpha val="100000"/>
                            </a:srgbClr>
                          </a:solidFill>
                          <a:latin typeface="+mn-lt"/>
                          <a:ea typeface="Arial" panose="020B0604020202020204"/>
                          <a:cs typeface="Arial" panose="020B0604020202020204"/>
                        </a:rPr>
                        <a:t>tensor_1</a:t>
                      </a:r>
                      <a:r>
                        <a:rPr sz="1400" spc="50" dirty="0">
                          <a:solidFill>
                            <a:srgbClr val="000000">
                              <a:alpha val="100000"/>
                            </a:srgbClr>
                          </a:solidFill>
                          <a:latin typeface="Arial" panose="020B0604020202020204"/>
                          <a:ea typeface="Arial" panose="020B0604020202020204"/>
                          <a:cs typeface="Arial" panose="020B0604020202020204"/>
                        </a:rPr>
                        <a:t>.</a:t>
                      </a:r>
                      <a:r>
                        <a:rPr lang="en-US" sz="1400" spc="0" dirty="0">
                          <a:solidFill>
                            <a:srgbClr val="000000">
                              <a:alpha val="100000"/>
                            </a:srgbClr>
                          </a:solidFill>
                          <a:latin typeface="Arial" panose="020B0604020202020204"/>
                          <a:ea typeface="Arial" panose="020B0604020202020204"/>
                          <a:cs typeface="Arial" panose="020B0604020202020204"/>
                        </a:rPr>
                        <a:t>numpy</a:t>
                      </a:r>
                      <a:r>
                        <a:rPr lang="en-US" altLang="zh-CN" sz="1400" spc="60" dirty="0">
                          <a:solidFill>
                            <a:srgbClr val="000000">
                              <a:alpha val="100000"/>
                            </a:srgbClr>
                          </a:solidFill>
                          <a:latin typeface="+mn-lt"/>
                          <a:ea typeface="Arial" panose="020B0604020202020204"/>
                          <a:cs typeface="Arial" panose="020B0604020202020204"/>
                        </a:rPr>
                        <a:t>(</a:t>
                      </a:r>
                      <a:r>
                        <a:rPr lang="en-US" altLang="zh-CN" sz="1400" spc="10" dirty="0">
                          <a:solidFill>
                            <a:srgbClr val="000000">
                              <a:alpha val="100000"/>
                            </a:srgbClr>
                          </a:solidFill>
                          <a:latin typeface="+mn-lt"/>
                          <a:ea typeface="Arial" panose="020B0604020202020204"/>
                          <a:cs typeface="Arial" panose="020B0604020202020204"/>
                        </a:rPr>
                        <a:t>)</a:t>
                      </a:r>
                      <a:endParaRPr lang="en-US" sz="1400" spc="0" dirty="0">
                        <a:solidFill>
                          <a:srgbClr val="000000">
                            <a:alpha val="100000"/>
                          </a:srgbClr>
                        </a:solidFill>
                        <a:latin typeface="Arial" panose="020B0604020202020204"/>
                        <a:ea typeface="Arial" panose="020B0604020202020204"/>
                        <a:cs typeface="Arial" panose="020B0604020202020204"/>
                      </a:endParaRPr>
                    </a:p>
                    <a:p>
                      <a:pPr algn="l" rtl="0" eaLnBrk="0">
                        <a:lnSpc>
                          <a:spcPts val="1500"/>
                        </a:lnSpc>
                      </a:pPr>
                      <a:endParaRPr lang="en-US" altLang="en-US" sz="1400" dirty="0"/>
                    </a:p>
                    <a:p>
                      <a:pPr marL="102235" algn="l" rtl="0" eaLnBrk="0">
                        <a:lnSpc>
                          <a:spcPts val="2405"/>
                        </a:lnSpc>
                      </a:pPr>
                      <a:r>
                        <a:rPr sz="1400" spc="80" dirty="0">
                          <a:solidFill>
                            <a:srgbClr val="000000">
                              <a:alpha val="100000"/>
                            </a:srgbClr>
                          </a:solidFill>
                          <a:latin typeface="Arial" panose="020B0604020202020204"/>
                          <a:ea typeface="Arial" panose="020B0604020202020204"/>
                          <a:cs typeface="Arial" panose="020B0604020202020204"/>
                        </a:rPr>
                        <a:t># </a:t>
                      </a:r>
                      <a:r>
                        <a:rPr lang="en-US" sz="14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numpy</a:t>
                      </a:r>
                      <a:r>
                        <a:rPr lang="zh-CN" altLang="en-US" sz="14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转换为</a:t>
                      </a:r>
                      <a:r>
                        <a:rPr lang="en-US" altLang="zh-CN" sz="14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tensor</a:t>
                      </a:r>
                    </a:p>
                    <a:p>
                      <a:pPr marL="101600" algn="l" rtl="0" eaLnBrk="0">
                        <a:lnSpc>
                          <a:spcPts val="2395"/>
                        </a:lnSpc>
                        <a:spcBef>
                          <a:spcPts val="0"/>
                        </a:spcBef>
                      </a:pPr>
                      <a:r>
                        <a:rPr lang="en-US" altLang="zh-CN" sz="1400" spc="0" dirty="0">
                          <a:solidFill>
                            <a:srgbClr val="000000">
                              <a:alpha val="100000"/>
                            </a:srgbClr>
                          </a:solidFill>
                          <a:latin typeface="+mn-lt"/>
                          <a:ea typeface="Arial" panose="020B0604020202020204"/>
                          <a:cs typeface="Arial" panose="020B0604020202020204"/>
                        </a:rPr>
                        <a:t>tensor_2 </a:t>
                      </a:r>
                      <a:r>
                        <a:rPr sz="1400" spc="50" dirty="0">
                          <a:solidFill>
                            <a:srgbClr val="000000">
                              <a:alpha val="100000"/>
                            </a:srgbClr>
                          </a:solidFill>
                          <a:latin typeface="Arial" panose="020B0604020202020204"/>
                          <a:ea typeface="Arial" panose="020B0604020202020204"/>
                          <a:cs typeface="Arial" panose="020B0604020202020204"/>
                        </a:rPr>
                        <a:t>= </a:t>
                      </a:r>
                      <a:r>
                        <a:rPr sz="1400" spc="0" dirty="0">
                          <a:solidFill>
                            <a:srgbClr val="000000">
                              <a:alpha val="100000"/>
                            </a:srgbClr>
                          </a:solidFill>
                          <a:latin typeface="Arial" panose="020B0604020202020204"/>
                          <a:ea typeface="Arial" panose="020B0604020202020204"/>
                          <a:cs typeface="Arial" panose="020B0604020202020204"/>
                        </a:rPr>
                        <a:t>tor</a:t>
                      </a:r>
                      <a:r>
                        <a:rPr lang="en-US" sz="1400" spc="0" dirty="0">
                          <a:solidFill>
                            <a:srgbClr val="000000">
                              <a:alpha val="100000"/>
                            </a:srgbClr>
                          </a:solidFill>
                          <a:latin typeface="Arial" panose="020B0604020202020204"/>
                          <a:ea typeface="Arial" panose="020B0604020202020204"/>
                          <a:cs typeface="Arial" panose="020B0604020202020204"/>
                        </a:rPr>
                        <a:t>ch</a:t>
                      </a:r>
                      <a:r>
                        <a:rPr sz="1400" spc="50" dirty="0">
                          <a:solidFill>
                            <a:srgbClr val="000000">
                              <a:alpha val="100000"/>
                            </a:srgbClr>
                          </a:solidFill>
                          <a:latin typeface="Arial" panose="020B0604020202020204"/>
                          <a:ea typeface="Arial" panose="020B0604020202020204"/>
                          <a:cs typeface="Arial" panose="020B0604020202020204"/>
                        </a:rPr>
                        <a:t>.</a:t>
                      </a:r>
                      <a:r>
                        <a:rPr lang="en-US" sz="1400" spc="50" dirty="0">
                          <a:solidFill>
                            <a:srgbClr val="000000">
                              <a:alpha val="100000"/>
                            </a:srgbClr>
                          </a:solidFill>
                          <a:latin typeface="Arial" panose="020B0604020202020204"/>
                          <a:ea typeface="Arial" panose="020B0604020202020204"/>
                          <a:cs typeface="Arial" panose="020B0604020202020204"/>
                        </a:rPr>
                        <a:t>from_numpy</a:t>
                      </a:r>
                      <a:r>
                        <a:rPr lang="en-US" altLang="zh-CN" sz="1400" spc="60" dirty="0">
                          <a:solidFill>
                            <a:srgbClr val="000000">
                              <a:alpha val="100000"/>
                            </a:srgbClr>
                          </a:solidFill>
                          <a:latin typeface="+mn-lt"/>
                          <a:ea typeface="Arial" panose="020B0604020202020204"/>
                          <a:cs typeface="Arial" panose="020B0604020202020204"/>
                        </a:rPr>
                        <a:t>(</a:t>
                      </a:r>
                      <a:r>
                        <a:rPr lang="en-US" altLang="zh-CN" sz="1400" spc="0" dirty="0">
                          <a:solidFill>
                            <a:srgbClr val="000000">
                              <a:alpha val="100000"/>
                            </a:srgbClr>
                          </a:solidFill>
                          <a:latin typeface="+mn-lt"/>
                          <a:ea typeface="Arial" panose="020B0604020202020204"/>
                          <a:cs typeface="Arial" panose="020B0604020202020204"/>
                        </a:rPr>
                        <a:t>numpy_1</a:t>
                      </a:r>
                      <a:r>
                        <a:rPr lang="en-US" altLang="zh-CN" sz="1400" spc="10" dirty="0">
                          <a:solidFill>
                            <a:srgbClr val="000000">
                              <a:alpha val="100000"/>
                            </a:srgbClr>
                          </a:solidFill>
                          <a:latin typeface="+mn-lt"/>
                          <a:ea typeface="Arial" panose="020B0604020202020204"/>
                          <a:cs typeface="Arial" panose="020B0604020202020204"/>
                        </a:rPr>
                        <a:t>)</a:t>
                      </a:r>
                      <a:endParaRPr lang="en-US" altLang="en-US" sz="1400" dirty="0"/>
                    </a:p>
                  </a:txBody>
                  <a:tcPr marL="0" marR="0" marT="0" marB="0">
                    <a:lnL w="9525" cap="flat" cmpd="sng" algn="ctr">
                      <a:solidFill>
                        <a:srgbClr val="FFD966"/>
                      </a:solidFill>
                      <a:prstDash val="solid"/>
                      <a:round/>
                      <a:headEnd type="none" w="med" len="med"/>
                      <a:tailEnd type="none" w="med" len="med"/>
                    </a:lnL>
                    <a:lnR w="9525" cap="flat" cmpd="sng" algn="ctr">
                      <a:solidFill>
                        <a:srgbClr val="FFD966"/>
                      </a:solidFill>
                      <a:prstDash val="solid"/>
                      <a:round/>
                      <a:headEnd type="none" w="med" len="med"/>
                      <a:tailEnd type="none" w="med" len="med"/>
                    </a:lnR>
                    <a:lnT w="9525" cap="flat" cmpd="sng" algn="ctr">
                      <a:solidFill>
                        <a:srgbClr val="FFD966"/>
                      </a:solidFill>
                      <a:prstDash val="solid"/>
                      <a:round/>
                      <a:headEnd type="none" w="med" len="med"/>
                      <a:tailEnd type="none" w="med" len="med"/>
                    </a:lnT>
                    <a:lnB w="9525" cap="flat" cmpd="sng" algn="ctr">
                      <a:solidFill>
                        <a:srgbClr val="FFD96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 name="表格 3"/>
          <p:cNvGraphicFramePr>
            <a:graphicFrameLocks noGrp="1"/>
          </p:cNvGraphicFramePr>
          <p:nvPr/>
        </p:nvGraphicFramePr>
        <p:xfrm>
          <a:off x="4427985" y="1956902"/>
          <a:ext cx="2232249" cy="1608333"/>
        </p:xfrm>
        <a:graphic>
          <a:graphicData uri="http://schemas.openxmlformats.org/drawingml/2006/table">
            <a:tbl>
              <a:tblPr firstRow="1" bandRow="1"/>
              <a:tblGrid>
                <a:gridCol w="744083">
                  <a:extLst>
                    <a:ext uri="{9D8B030D-6E8A-4147-A177-3AD203B41FA5}">
                      <a16:colId xmlns:a16="http://schemas.microsoft.com/office/drawing/2014/main" val="20000"/>
                    </a:ext>
                  </a:extLst>
                </a:gridCol>
                <a:gridCol w="744083">
                  <a:extLst>
                    <a:ext uri="{9D8B030D-6E8A-4147-A177-3AD203B41FA5}">
                      <a16:colId xmlns:a16="http://schemas.microsoft.com/office/drawing/2014/main" val="20001"/>
                    </a:ext>
                  </a:extLst>
                </a:gridCol>
                <a:gridCol w="744083">
                  <a:extLst>
                    <a:ext uri="{9D8B030D-6E8A-4147-A177-3AD203B41FA5}">
                      <a16:colId xmlns:a16="http://schemas.microsoft.com/office/drawing/2014/main" val="20002"/>
                    </a:ext>
                  </a:extLst>
                </a:gridCol>
              </a:tblGrid>
              <a:tr h="536111">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0.6741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0.1985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0.6923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611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0.8414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0.8929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0.1875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6111">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0.1071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0.6127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0.279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 name="文本框 5"/>
          <p:cNvSpPr txBox="1"/>
          <p:nvPr/>
        </p:nvSpPr>
        <p:spPr>
          <a:xfrm>
            <a:off x="4427984" y="1568321"/>
            <a:ext cx="2701881" cy="338554"/>
          </a:xfrm>
          <a:prstGeom prst="rect">
            <a:avLst/>
          </a:prstGeom>
          <a:noFill/>
        </p:spPr>
        <p:txBody>
          <a:bodyPr wrap="square" rtlCol="0">
            <a:spAutoFit/>
          </a:bodyPr>
          <a:lstStyle/>
          <a:p>
            <a:pPr algn="ctr" eaLnBrk="1" fontAlgn="auto" hangingPunct="1">
              <a:spcBef>
                <a:spcPts val="0"/>
              </a:spcBef>
              <a:spcAft>
                <a:spcPts val="0"/>
              </a:spcAft>
            </a:pPr>
            <a:r>
              <a:rPr lang="en-US" altLang="zh-CN" sz="1600" dirty="0">
                <a:solidFill>
                  <a:srgbClr val="000000">
                    <a:alpha val="100000"/>
                  </a:srgbClr>
                </a:solidFill>
                <a:latin typeface="Arial" panose="020B0604020202020204"/>
                <a:ea typeface="Arial" panose="020B0604020202020204"/>
                <a:cs typeface="Arial" panose="020B0604020202020204"/>
              </a:rPr>
              <a:t>tensor_1</a:t>
            </a:r>
            <a:endParaRPr lang="zh-CN" altLang="en-US" sz="1600" dirty="0">
              <a:solidFill>
                <a:srgbClr val="000000"/>
              </a:solidFill>
              <a:latin typeface="Arial" panose="020B0604020202020204"/>
              <a:ea typeface="微软雅黑" panose="020B0503020204020204" pitchFamily="34" charset="-122"/>
            </a:endParaRPr>
          </a:p>
        </p:txBody>
      </p:sp>
      <p:graphicFrame>
        <p:nvGraphicFramePr>
          <p:cNvPr id="7" name="表格 3"/>
          <p:cNvGraphicFramePr>
            <a:graphicFrameLocks noGrp="1"/>
          </p:cNvGraphicFramePr>
          <p:nvPr/>
        </p:nvGraphicFramePr>
        <p:xfrm>
          <a:off x="4616280" y="4627844"/>
          <a:ext cx="1420109" cy="1456626"/>
        </p:xfrm>
        <a:graphic>
          <a:graphicData uri="http://schemas.openxmlformats.org/drawingml/2006/table">
            <a:tbl>
              <a:tblPr firstRow="1" bandRow="1"/>
              <a:tblGrid>
                <a:gridCol w="485668">
                  <a:extLst>
                    <a:ext uri="{9D8B030D-6E8A-4147-A177-3AD203B41FA5}">
                      <a16:colId xmlns:a16="http://schemas.microsoft.com/office/drawing/2014/main" val="20000"/>
                    </a:ext>
                  </a:extLst>
                </a:gridCol>
                <a:gridCol w="485668">
                  <a:extLst>
                    <a:ext uri="{9D8B030D-6E8A-4147-A177-3AD203B41FA5}">
                      <a16:colId xmlns:a16="http://schemas.microsoft.com/office/drawing/2014/main" val="20001"/>
                    </a:ext>
                  </a:extLst>
                </a:gridCol>
                <a:gridCol w="448773">
                  <a:extLst>
                    <a:ext uri="{9D8B030D-6E8A-4147-A177-3AD203B41FA5}">
                      <a16:colId xmlns:a16="http://schemas.microsoft.com/office/drawing/2014/main" val="20002"/>
                    </a:ext>
                  </a:extLst>
                </a:gridCol>
              </a:tblGrid>
              <a:tr h="485542">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4616281" y="4239262"/>
            <a:ext cx="1457003" cy="338554"/>
          </a:xfrm>
          <a:prstGeom prst="rect">
            <a:avLst/>
          </a:prstGeom>
          <a:noFill/>
        </p:spPr>
        <p:txBody>
          <a:bodyPr wrap="square" rtlCol="0">
            <a:spAutoFit/>
          </a:bodyPr>
          <a:lstStyle/>
          <a:p>
            <a:pPr algn="ctr" eaLnBrk="1" fontAlgn="auto" hangingPunct="1">
              <a:spcBef>
                <a:spcPts val="0"/>
              </a:spcBef>
              <a:spcAft>
                <a:spcPts val="0"/>
              </a:spcAft>
            </a:pPr>
            <a:r>
              <a:rPr lang="en-US" altLang="zh-CN" sz="1600" dirty="0">
                <a:solidFill>
                  <a:srgbClr val="000000">
                    <a:alpha val="100000"/>
                  </a:srgbClr>
                </a:solidFill>
                <a:latin typeface="Arial" panose="020B0604020202020204"/>
                <a:ea typeface="Arial" panose="020B0604020202020204"/>
                <a:cs typeface="Arial" panose="020B0604020202020204"/>
              </a:rPr>
              <a:t>numpy_1</a:t>
            </a:r>
            <a:endParaRPr lang="zh-CN" altLang="en-US" sz="1600" dirty="0">
              <a:solidFill>
                <a:srgbClr val="000000"/>
              </a:solidFill>
              <a:latin typeface="Arial" panose="020B0604020202020204"/>
              <a:ea typeface="微软雅黑" panose="020B0503020204020204" pitchFamily="34" charset="-122"/>
            </a:endParaRPr>
          </a:p>
        </p:txBody>
      </p:sp>
      <p:graphicFrame>
        <p:nvGraphicFramePr>
          <p:cNvPr id="9" name="表格 3"/>
          <p:cNvGraphicFramePr>
            <a:graphicFrameLocks noGrp="1"/>
          </p:cNvGraphicFramePr>
          <p:nvPr/>
        </p:nvGraphicFramePr>
        <p:xfrm>
          <a:off x="6994809" y="1906385"/>
          <a:ext cx="2065053" cy="1522614"/>
        </p:xfrm>
        <a:graphic>
          <a:graphicData uri="http://schemas.openxmlformats.org/drawingml/2006/table">
            <a:tbl>
              <a:tblPr firstRow="1" bandRow="1"/>
              <a:tblGrid>
                <a:gridCol w="688351">
                  <a:extLst>
                    <a:ext uri="{9D8B030D-6E8A-4147-A177-3AD203B41FA5}">
                      <a16:colId xmlns:a16="http://schemas.microsoft.com/office/drawing/2014/main" val="20000"/>
                    </a:ext>
                  </a:extLst>
                </a:gridCol>
                <a:gridCol w="688351">
                  <a:extLst>
                    <a:ext uri="{9D8B030D-6E8A-4147-A177-3AD203B41FA5}">
                      <a16:colId xmlns:a16="http://schemas.microsoft.com/office/drawing/2014/main" val="20001"/>
                    </a:ext>
                  </a:extLst>
                </a:gridCol>
                <a:gridCol w="688351">
                  <a:extLst>
                    <a:ext uri="{9D8B030D-6E8A-4147-A177-3AD203B41FA5}">
                      <a16:colId xmlns:a16="http://schemas.microsoft.com/office/drawing/2014/main" val="20002"/>
                    </a:ext>
                  </a:extLst>
                </a:gridCol>
              </a:tblGrid>
              <a:tr h="507538">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0.6741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0.1985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0.6923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538">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0.8414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0.8929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0.1875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7538">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0.1071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0.6127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0.279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0" name="文本框 9"/>
          <p:cNvSpPr txBox="1"/>
          <p:nvPr/>
        </p:nvSpPr>
        <p:spPr>
          <a:xfrm>
            <a:off x="6637152" y="1489944"/>
            <a:ext cx="2701881" cy="338554"/>
          </a:xfrm>
          <a:prstGeom prst="rect">
            <a:avLst/>
          </a:prstGeom>
          <a:noFill/>
        </p:spPr>
        <p:txBody>
          <a:bodyPr wrap="square" rtlCol="0">
            <a:spAutoFit/>
          </a:bodyPr>
          <a:lstStyle/>
          <a:p>
            <a:pPr algn="ctr" eaLnBrk="1" fontAlgn="auto" hangingPunct="1">
              <a:spcBef>
                <a:spcPts val="0"/>
              </a:spcBef>
              <a:spcAft>
                <a:spcPts val="0"/>
              </a:spcAft>
            </a:pPr>
            <a:r>
              <a:rPr lang="en-US" altLang="zh-CN" sz="1600" dirty="0">
                <a:solidFill>
                  <a:srgbClr val="000000">
                    <a:alpha val="100000"/>
                  </a:srgbClr>
                </a:solidFill>
                <a:latin typeface="Arial" panose="020B0604020202020204"/>
                <a:ea typeface="Arial" panose="020B0604020202020204"/>
                <a:cs typeface="Arial" panose="020B0604020202020204"/>
              </a:rPr>
              <a:t>numpy_2</a:t>
            </a:r>
            <a:endParaRPr lang="zh-CN" altLang="en-US" sz="1600" dirty="0">
              <a:solidFill>
                <a:srgbClr val="000000"/>
              </a:solidFill>
              <a:latin typeface="Arial" panose="020B0604020202020204"/>
              <a:ea typeface="微软雅黑" panose="020B0503020204020204" pitchFamily="34" charset="-122"/>
            </a:endParaRPr>
          </a:p>
        </p:txBody>
      </p:sp>
      <p:graphicFrame>
        <p:nvGraphicFramePr>
          <p:cNvPr id="11" name="表格 3"/>
          <p:cNvGraphicFramePr>
            <a:graphicFrameLocks noGrp="1"/>
          </p:cNvGraphicFramePr>
          <p:nvPr/>
        </p:nvGraphicFramePr>
        <p:xfrm>
          <a:off x="6531089" y="4627844"/>
          <a:ext cx="1420109" cy="1456626"/>
        </p:xfrm>
        <a:graphic>
          <a:graphicData uri="http://schemas.openxmlformats.org/drawingml/2006/table">
            <a:tbl>
              <a:tblPr firstRow="1" bandRow="1"/>
              <a:tblGrid>
                <a:gridCol w="485668">
                  <a:extLst>
                    <a:ext uri="{9D8B030D-6E8A-4147-A177-3AD203B41FA5}">
                      <a16:colId xmlns:a16="http://schemas.microsoft.com/office/drawing/2014/main" val="20000"/>
                    </a:ext>
                  </a:extLst>
                </a:gridCol>
                <a:gridCol w="485668">
                  <a:extLst>
                    <a:ext uri="{9D8B030D-6E8A-4147-A177-3AD203B41FA5}">
                      <a16:colId xmlns:a16="http://schemas.microsoft.com/office/drawing/2014/main" val="20001"/>
                    </a:ext>
                  </a:extLst>
                </a:gridCol>
                <a:gridCol w="448773">
                  <a:extLst>
                    <a:ext uri="{9D8B030D-6E8A-4147-A177-3AD203B41FA5}">
                      <a16:colId xmlns:a16="http://schemas.microsoft.com/office/drawing/2014/main" val="20002"/>
                    </a:ext>
                  </a:extLst>
                </a:gridCol>
              </a:tblGrid>
              <a:tr h="485542">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pitchFamily="34" charset="-122"/>
                        </a:defRPr>
                      </a:lvl1pPr>
                      <a:lvl2pPr marL="457200" algn="l" defTabSz="914400" rtl="0" eaLnBrk="1" latinLnBrk="0" hangingPunct="1">
                        <a:defRPr sz="1800" b="1" kern="1200">
                          <a:solidFill>
                            <a:schemeClr val="lt1"/>
                          </a:solidFill>
                          <a:latin typeface="Arial" panose="020B0604020202020204"/>
                          <a:ea typeface="微软雅黑" panose="020B0503020204020204" pitchFamily="34" charset="-122"/>
                        </a:defRPr>
                      </a:lvl2pPr>
                      <a:lvl3pPr marL="914400" algn="l" defTabSz="914400" rtl="0" eaLnBrk="1" latinLnBrk="0" hangingPunct="1">
                        <a:defRPr sz="1800" b="1" kern="1200">
                          <a:solidFill>
                            <a:schemeClr val="lt1"/>
                          </a:solidFill>
                          <a:latin typeface="Arial" panose="020B0604020202020204"/>
                          <a:ea typeface="微软雅黑" panose="020B0503020204020204" pitchFamily="34" charset="-122"/>
                        </a:defRPr>
                      </a:lvl3pPr>
                      <a:lvl4pPr marL="1371600" algn="l" defTabSz="914400" rtl="0" eaLnBrk="1" latinLnBrk="0" hangingPunct="1">
                        <a:defRPr sz="1800" b="1" kern="1200">
                          <a:solidFill>
                            <a:schemeClr val="lt1"/>
                          </a:solidFill>
                          <a:latin typeface="Arial" panose="020B0604020202020204"/>
                          <a:ea typeface="微软雅黑" panose="020B0503020204020204" pitchFamily="34" charset="-122"/>
                        </a:defRPr>
                      </a:lvl4pPr>
                      <a:lvl5pPr marL="1828800" algn="l" defTabSz="914400" rtl="0" eaLnBrk="1" latinLnBrk="0" hangingPunct="1">
                        <a:defRPr sz="1800" b="1" kern="1200">
                          <a:solidFill>
                            <a:schemeClr val="lt1"/>
                          </a:solidFill>
                          <a:latin typeface="Arial" panose="020B0604020202020204"/>
                          <a:ea typeface="微软雅黑" panose="020B0503020204020204" pitchFamily="34" charset="-122"/>
                        </a:defRPr>
                      </a:lvl5pPr>
                      <a:lvl6pPr marL="2286000" algn="l" defTabSz="914400" rtl="0" eaLnBrk="1" latinLnBrk="0" hangingPunct="1">
                        <a:defRPr sz="1800" b="1" kern="1200">
                          <a:solidFill>
                            <a:schemeClr val="lt1"/>
                          </a:solidFill>
                          <a:latin typeface="Arial" panose="020B0604020202020204"/>
                          <a:ea typeface="微软雅黑" panose="020B0503020204020204" pitchFamily="34" charset="-122"/>
                        </a:defRPr>
                      </a:lvl6pPr>
                      <a:lvl7pPr marL="2743200" algn="l" defTabSz="914400" rtl="0" eaLnBrk="1" latinLnBrk="0" hangingPunct="1">
                        <a:defRPr sz="1800" b="1" kern="1200">
                          <a:solidFill>
                            <a:schemeClr val="lt1"/>
                          </a:solidFill>
                          <a:latin typeface="Arial" panose="020B0604020202020204"/>
                          <a:ea typeface="微软雅黑" panose="020B0503020204020204" pitchFamily="34" charset="-122"/>
                        </a:defRPr>
                      </a:lvl7pPr>
                      <a:lvl8pPr marL="3200400" algn="l" defTabSz="914400" rtl="0" eaLnBrk="1" latinLnBrk="0" hangingPunct="1">
                        <a:defRPr sz="1800" b="1" kern="1200">
                          <a:solidFill>
                            <a:schemeClr val="lt1"/>
                          </a:solidFill>
                          <a:latin typeface="Arial" panose="020B0604020202020204"/>
                          <a:ea typeface="微软雅黑" panose="020B0503020204020204" pitchFamily="34" charset="-122"/>
                        </a:defRPr>
                      </a:lvl8pPr>
                      <a:lvl9pPr marL="3657600" algn="l" defTabSz="914400" rtl="0" eaLnBrk="1" latinLnBrk="0" hangingPunct="1">
                        <a:defRPr sz="1800" b="1" kern="1200">
                          <a:solidFill>
                            <a:schemeClr val="lt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5542">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dk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dk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dk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dk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dk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dk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dk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dk1"/>
                          </a:solidFill>
                          <a:latin typeface="Arial" panose="020B0604020202020204"/>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dirty="0">
                          <a:ln>
                            <a:noFill/>
                          </a:ln>
                          <a:solidFill>
                            <a:srgbClr val="000000"/>
                          </a:solidFill>
                          <a:effectLst/>
                          <a:uLnTx/>
                          <a:uFillTx/>
                          <a:latin typeface="Arial" panose="020B0604020202020204"/>
                          <a:ea typeface="微软雅黑" panose="020B0503020204020204" pitchFamily="34" charset="-122"/>
                          <a:cs typeface="+mn-cs"/>
                        </a:rPr>
                        <a:t>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2" name="文本框 11"/>
          <p:cNvSpPr txBox="1"/>
          <p:nvPr/>
        </p:nvSpPr>
        <p:spPr>
          <a:xfrm>
            <a:off x="6531090" y="4239262"/>
            <a:ext cx="1457003" cy="338554"/>
          </a:xfrm>
          <a:prstGeom prst="rect">
            <a:avLst/>
          </a:prstGeom>
          <a:noFill/>
        </p:spPr>
        <p:txBody>
          <a:bodyPr wrap="square" rtlCol="0">
            <a:spAutoFit/>
          </a:bodyPr>
          <a:lstStyle/>
          <a:p>
            <a:pPr algn="ctr" eaLnBrk="1" fontAlgn="auto" hangingPunct="1">
              <a:spcBef>
                <a:spcPts val="0"/>
              </a:spcBef>
              <a:spcAft>
                <a:spcPts val="0"/>
              </a:spcAft>
            </a:pPr>
            <a:r>
              <a:rPr lang="en-US" altLang="zh-CN" sz="1600" dirty="0">
                <a:solidFill>
                  <a:srgbClr val="000000">
                    <a:alpha val="100000"/>
                  </a:srgbClr>
                </a:solidFill>
                <a:latin typeface="Arial" panose="020B0604020202020204"/>
                <a:ea typeface="Arial" panose="020B0604020202020204"/>
                <a:cs typeface="Arial" panose="020B0604020202020204"/>
              </a:rPr>
              <a:t>tensor_2</a:t>
            </a:r>
            <a:endParaRPr lang="zh-CN" altLang="en-US" sz="1600" dirty="0">
              <a:solidFill>
                <a:srgbClr val="000000"/>
              </a:solidFill>
              <a:latin typeface="Arial" panose="020B0604020202020204"/>
              <a:ea typeface="微软雅黑" panose="020B0503020204020204" pitchFamily="34" charset="-122"/>
            </a:endParaRPr>
          </a:p>
        </p:txBody>
      </p:sp>
      <p:sp>
        <p:nvSpPr>
          <p:cNvPr id="13" name="箭头: 右 12"/>
          <p:cNvSpPr/>
          <p:nvPr/>
        </p:nvSpPr>
        <p:spPr>
          <a:xfrm>
            <a:off x="6682698" y="2729534"/>
            <a:ext cx="312111" cy="74596"/>
          </a:xfrm>
          <a:prstGeom prst="rightArrow">
            <a:avLst/>
          </a:prstGeom>
          <a:solidFill>
            <a:srgbClr val="000000"/>
          </a:solidFill>
          <a:ln w="12700" cap="flat" cmpd="sng" algn="ctr">
            <a:solidFill>
              <a:srgbClr val="000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4" name="箭头: 右 13"/>
          <p:cNvSpPr/>
          <p:nvPr/>
        </p:nvSpPr>
        <p:spPr>
          <a:xfrm>
            <a:off x="6117369" y="5253734"/>
            <a:ext cx="312111" cy="74596"/>
          </a:xfrm>
          <a:prstGeom prst="rightArrow">
            <a:avLst/>
          </a:prstGeom>
          <a:solidFill>
            <a:srgbClr val="000000"/>
          </a:solidFill>
          <a:ln w="12700" cap="flat" cmpd="sng" algn="ctr">
            <a:solidFill>
              <a:srgbClr val="000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5885" t="20335" r="51582" b="2456"/>
          <a:stretch>
            <a:fillRect/>
          </a:stretch>
        </p:blipFill>
        <p:spPr>
          <a:xfrm>
            <a:off x="437219" y="1700808"/>
            <a:ext cx="4099360" cy="4185766"/>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0673" t="20335" r="12382" b="2456"/>
          <a:stretch>
            <a:fillRect/>
          </a:stretch>
        </p:blipFill>
        <p:spPr>
          <a:xfrm>
            <a:off x="5076056" y="1700808"/>
            <a:ext cx="2596953" cy="4185766"/>
          </a:xfrm>
          <a:prstGeom prst="rect">
            <a:avLst/>
          </a:prstGeom>
        </p:spPr>
      </p:pic>
      <p:sp>
        <p:nvSpPr>
          <p:cNvPr id="5" name="文本框 4"/>
          <p:cNvSpPr txBox="1"/>
          <p:nvPr/>
        </p:nvSpPr>
        <p:spPr>
          <a:xfrm>
            <a:off x="404874" y="961777"/>
            <a:ext cx="4610100" cy="338554"/>
          </a:xfrm>
          <a:prstGeom prst="rect">
            <a:avLst/>
          </a:prstGeom>
          <a:noFill/>
        </p:spPr>
        <p:txBody>
          <a:bodyPr wrap="square">
            <a:spAutoFit/>
          </a:bodyPr>
          <a:lstStyle/>
          <a:p>
            <a:r>
              <a:rPr kumimoji="0" lang="en-US" altLang="zh-CN" sz="16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PyTorch</a:t>
            </a:r>
            <a:r>
              <a:rPr kumimoji="0" lang="zh-CN" altLang="en-US" sz="16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 </a:t>
            </a:r>
            <a:r>
              <a:rPr kumimoji="0" lang="en-US" altLang="zh-CN" sz="16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API</a:t>
            </a:r>
            <a:r>
              <a:rPr kumimoji="0" lang="zh-CN" altLang="en-US" sz="1600" b="1" i="0" u="none" strike="noStrike" kern="1200" cap="none" spc="200" normalizeH="0" baseline="0" noProof="1">
                <a:ln>
                  <a:noFill/>
                </a:ln>
                <a:solidFill>
                  <a:srgbClr val="000000">
                    <a:lumMod val="85000"/>
                    <a:lumOff val="15000"/>
                  </a:srgbClr>
                </a:solidFill>
                <a:effectLst/>
                <a:uLnTx/>
                <a:uFillTx/>
                <a:latin typeface="宋体" panose="02010600030101010101" pitchFamily="2" charset="-122"/>
                <a:cs typeface="+mj-cs"/>
                <a:sym typeface="+mn-ea"/>
              </a:rPr>
              <a:t>汇总</a:t>
            </a:r>
            <a:endParaRPr lang="zh-CN" altLang="en-US" sz="1600" dirty="0">
              <a:latin typeface="宋体" panose="02010600030101010101" pitchFamily="2"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3" name="文本框 2"/>
          <p:cNvSpPr txBox="1"/>
          <p:nvPr/>
        </p:nvSpPr>
        <p:spPr>
          <a:xfrm>
            <a:off x="19446" y="908720"/>
            <a:ext cx="7144841"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主流深度学习框架之一</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lang="en-US" altLang="zh-CN" sz="2800" b="1" u="sng" dirty="0">
                <a:solidFill>
                  <a:srgbClr val="F4740A"/>
                </a:solidFill>
                <a:latin typeface="宋体" panose="02010600030101010101" pitchFamily="2" charset="-122"/>
              </a:rPr>
              <a:t>Tensorflow</a:t>
            </a:r>
            <a:endParaRPr kumimoji="0" lang="en-US" altLang="zh-CN" sz="2800" b="1" i="0" u="sng" strike="noStrike" kern="1200" cap="none" spc="0" normalizeH="0" baseline="0" noProof="0" dirty="0">
              <a:ln>
                <a:noFill/>
              </a:ln>
              <a:solidFill>
                <a:srgbClr val="F4740A"/>
              </a:solidFill>
              <a:effectLst/>
              <a:uLnTx/>
              <a:uFillTx/>
              <a:latin typeface="宋体" panose="02010600030101010101" pitchFamily="2" charset="-122"/>
              <a:ea typeface="宋体" panose="02010600030101010101" pitchFamily="2" charset="-122"/>
              <a:cs typeface="+mn-cs"/>
            </a:endParaRPr>
          </a:p>
        </p:txBody>
      </p:sp>
      <p:pic>
        <p:nvPicPr>
          <p:cNvPr id="1026" name="Picture 2" descr="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655366"/>
            <a:ext cx="2664296" cy="170495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227422" y="3543886"/>
            <a:ext cx="8712968" cy="1754326"/>
          </a:xfrm>
          <a:prstGeom prst="rect">
            <a:avLst/>
          </a:prstGeom>
          <a:noFill/>
        </p:spPr>
        <p:txBody>
          <a:bodyPr wrap="square">
            <a:spAutoFit/>
          </a:bodyPr>
          <a:lstStyle/>
          <a:p>
            <a:pPr marL="285750" indent="-285750" algn="just">
              <a:buFont typeface="Arial" panose="020B0604020202020204" pitchFamily="34" charset="0"/>
              <a:buChar char="•"/>
            </a:pPr>
            <a:r>
              <a:rPr lang="en-US" altLang="zh-CN" b="0" i="0" dirty="0">
                <a:effectLst/>
                <a:latin typeface="+mn-ea"/>
                <a:ea typeface="+mn-ea"/>
              </a:rPr>
              <a:t>TensorFlow</a:t>
            </a:r>
            <a:r>
              <a:rPr lang="zh-CN" altLang="en-US" b="0" i="0" dirty="0">
                <a:effectLst/>
                <a:latin typeface="+mn-ea"/>
                <a:ea typeface="+mn-ea"/>
              </a:rPr>
              <a:t>由谷歌</a:t>
            </a:r>
            <a:r>
              <a:rPr lang="zh-CN" altLang="en-US" b="0" i="0" strike="noStrike" dirty="0">
                <a:effectLst/>
                <a:latin typeface="+mn-ea"/>
                <a:ea typeface="+mn-ea"/>
                <a:hlinkClick r:id="rId3"/>
              </a:rPr>
              <a:t>人工智能</a:t>
            </a:r>
            <a:r>
              <a:rPr lang="zh-CN" altLang="en-US" b="0" i="0" dirty="0">
                <a:effectLst/>
                <a:latin typeface="+mn-ea"/>
                <a:ea typeface="+mn-ea"/>
              </a:rPr>
              <a:t>团队</a:t>
            </a:r>
            <a:r>
              <a:rPr lang="zh-CN" altLang="en-US" b="0" i="0" strike="noStrike" dirty="0">
                <a:effectLst/>
                <a:latin typeface="+mn-ea"/>
                <a:ea typeface="+mn-ea"/>
                <a:hlinkClick r:id="rId4"/>
              </a:rPr>
              <a:t>谷歌大脑</a:t>
            </a:r>
            <a:r>
              <a:rPr lang="zh-CN" altLang="en-US" b="0" i="0" dirty="0">
                <a:effectLst/>
                <a:latin typeface="+mn-ea"/>
                <a:ea typeface="+mn-ea"/>
              </a:rPr>
              <a:t>（</a:t>
            </a:r>
            <a:r>
              <a:rPr lang="en-US" altLang="zh-CN" b="0" i="0" dirty="0">
                <a:effectLst/>
                <a:latin typeface="+mn-ea"/>
                <a:ea typeface="+mn-ea"/>
              </a:rPr>
              <a:t>Google Brain</a:t>
            </a:r>
            <a:r>
              <a:rPr lang="zh-CN" altLang="en-US" b="0" i="0" dirty="0">
                <a:effectLst/>
                <a:latin typeface="+mn-ea"/>
                <a:ea typeface="+mn-ea"/>
              </a:rPr>
              <a:t>）开发和维护，拥有包括</a:t>
            </a:r>
            <a:r>
              <a:rPr lang="en-US" altLang="zh-CN" b="0" i="0" dirty="0">
                <a:effectLst/>
                <a:latin typeface="+mn-ea"/>
                <a:ea typeface="+mn-ea"/>
              </a:rPr>
              <a:t>TensorFlow Hub</a:t>
            </a:r>
            <a:r>
              <a:rPr lang="zh-CN" altLang="en-US" b="0" i="0" dirty="0">
                <a:effectLst/>
                <a:latin typeface="+mn-ea"/>
                <a:ea typeface="+mn-ea"/>
              </a:rPr>
              <a:t>、</a:t>
            </a:r>
            <a:r>
              <a:rPr lang="en-US" altLang="zh-CN" b="0" i="0" dirty="0">
                <a:effectLst/>
                <a:latin typeface="+mn-ea"/>
                <a:ea typeface="+mn-ea"/>
              </a:rPr>
              <a:t>TensorFlow Lite</a:t>
            </a:r>
            <a:r>
              <a:rPr lang="zh-CN" altLang="en-US" b="0" i="0" dirty="0">
                <a:effectLst/>
                <a:latin typeface="+mn-ea"/>
                <a:ea typeface="+mn-ea"/>
              </a:rPr>
              <a:t>、</a:t>
            </a:r>
            <a:r>
              <a:rPr lang="en-US" altLang="zh-CN" b="0" i="0" dirty="0">
                <a:effectLst/>
                <a:latin typeface="+mn-ea"/>
                <a:ea typeface="+mn-ea"/>
              </a:rPr>
              <a:t>TensorFlow Research Cloud</a:t>
            </a:r>
            <a:r>
              <a:rPr lang="zh-CN" altLang="en-US" b="0" i="0" dirty="0">
                <a:effectLst/>
                <a:latin typeface="+mn-ea"/>
                <a:ea typeface="+mn-ea"/>
              </a:rPr>
              <a:t>在内的多个项目以及各类</a:t>
            </a:r>
            <a:r>
              <a:rPr lang="zh-CN" altLang="en-US" b="0" i="0" strike="noStrike" dirty="0">
                <a:effectLst/>
                <a:latin typeface="+mn-ea"/>
                <a:ea typeface="+mn-ea"/>
                <a:hlinkClick r:id="rId5"/>
              </a:rPr>
              <a:t>应用程序接口</a:t>
            </a:r>
            <a:r>
              <a:rPr lang="zh-CN" altLang="en-US" b="0" i="0" dirty="0">
                <a:effectLst/>
                <a:latin typeface="+mn-ea"/>
                <a:ea typeface="+mn-ea"/>
              </a:rPr>
              <a:t>（</a:t>
            </a:r>
            <a:r>
              <a:rPr lang="en-US" altLang="zh-CN" b="0" i="0" dirty="0">
                <a:effectLst/>
                <a:latin typeface="+mn-ea"/>
                <a:ea typeface="+mn-ea"/>
              </a:rPr>
              <a:t>Application Programming Interface, API</a:t>
            </a:r>
            <a:r>
              <a:rPr lang="zh-CN" altLang="en-US" b="0" i="0" dirty="0">
                <a:effectLst/>
                <a:latin typeface="+mn-ea"/>
                <a:ea typeface="+mn-ea"/>
              </a:rPr>
              <a:t>）</a:t>
            </a:r>
            <a:endParaRPr lang="en-US" altLang="zh-CN" b="0" i="0" dirty="0">
              <a:effectLst/>
              <a:latin typeface="+mn-ea"/>
              <a:ea typeface="+mn-ea"/>
            </a:endParaRPr>
          </a:p>
          <a:p>
            <a:pPr marL="285750" indent="-285750" algn="just">
              <a:buFont typeface="Arial" panose="020B0604020202020204" pitchFamily="34" charset="0"/>
              <a:buChar char="•"/>
            </a:pPr>
            <a:endParaRPr lang="en-US" altLang="zh-CN" dirty="0">
              <a:latin typeface="+mn-ea"/>
              <a:ea typeface="+mn-ea"/>
            </a:endParaRPr>
          </a:p>
          <a:p>
            <a:pPr marL="285750" indent="-285750" algn="just">
              <a:buFont typeface="Arial" panose="020B0604020202020204" pitchFamily="34" charset="0"/>
              <a:buChar char="•"/>
            </a:pPr>
            <a:r>
              <a:rPr lang="zh-CN" altLang="en-US" b="0" i="0" dirty="0">
                <a:solidFill>
                  <a:srgbClr val="333333"/>
                </a:solidFill>
                <a:effectLst/>
                <a:latin typeface="+mn-ea"/>
                <a:ea typeface="+mn-ea"/>
              </a:rPr>
              <a:t>安装</a:t>
            </a:r>
            <a:r>
              <a:rPr lang="en-US" altLang="zh-CN" b="0" i="0" dirty="0">
                <a:solidFill>
                  <a:srgbClr val="333333"/>
                </a:solidFill>
                <a:effectLst/>
                <a:latin typeface="+mn-ea"/>
                <a:ea typeface="+mn-ea"/>
              </a:rPr>
              <a:t>Python</a:t>
            </a:r>
            <a:r>
              <a:rPr lang="zh-CN" altLang="en-US" b="0" i="0" dirty="0">
                <a:solidFill>
                  <a:srgbClr val="333333"/>
                </a:solidFill>
                <a:effectLst/>
                <a:latin typeface="+mn-ea"/>
                <a:ea typeface="+mn-ea"/>
              </a:rPr>
              <a:t>版</a:t>
            </a:r>
            <a:r>
              <a:rPr lang="en-US" altLang="zh-CN" b="0" i="0" dirty="0">
                <a:solidFill>
                  <a:srgbClr val="333333"/>
                </a:solidFill>
                <a:effectLst/>
                <a:latin typeface="+mn-ea"/>
                <a:ea typeface="+mn-ea"/>
              </a:rPr>
              <a:t>TensorFlow</a:t>
            </a:r>
            <a:r>
              <a:rPr lang="zh-CN" altLang="en-US" b="0" i="0" dirty="0">
                <a:solidFill>
                  <a:srgbClr val="333333"/>
                </a:solidFill>
                <a:effectLst/>
                <a:latin typeface="+mn-ea"/>
                <a:ea typeface="+mn-ea"/>
              </a:rPr>
              <a:t>可以使用模块管理工具</a:t>
            </a:r>
            <a:r>
              <a:rPr lang="en-US" altLang="zh-CN" b="0" i="0" u="none" strike="noStrike" dirty="0">
                <a:solidFill>
                  <a:srgbClr val="136EC2"/>
                </a:solidFill>
                <a:effectLst/>
                <a:latin typeface="+mn-ea"/>
                <a:ea typeface="+mn-ea"/>
                <a:hlinkClick r:id="rId6"/>
              </a:rPr>
              <a:t>pip</a:t>
            </a:r>
            <a:r>
              <a:rPr lang="en-US" altLang="zh-CN" b="0" i="0" dirty="0">
                <a:solidFill>
                  <a:srgbClr val="333333"/>
                </a:solidFill>
                <a:effectLst/>
                <a:latin typeface="+mn-ea"/>
                <a:ea typeface="+mn-ea"/>
              </a:rPr>
              <a:t>/pip3</a:t>
            </a:r>
            <a:r>
              <a:rPr lang="en-US" altLang="zh-CN" b="0" i="0" baseline="30000" dirty="0">
                <a:solidFill>
                  <a:srgbClr val="3366CC"/>
                </a:solidFill>
                <a:effectLst/>
                <a:latin typeface="+mn-ea"/>
                <a:ea typeface="+mn-ea"/>
              </a:rPr>
              <a:t> </a:t>
            </a:r>
            <a:r>
              <a:rPr lang="en-US" altLang="zh-CN" b="0" i="0" dirty="0">
                <a:solidFill>
                  <a:srgbClr val="333333"/>
                </a:solidFill>
                <a:effectLst/>
                <a:latin typeface="+mn-ea"/>
                <a:ea typeface="+mn-ea"/>
              </a:rPr>
              <a:t> </a:t>
            </a:r>
            <a:r>
              <a:rPr lang="zh-CN" altLang="en-US" b="0" i="0" dirty="0">
                <a:solidFill>
                  <a:srgbClr val="333333"/>
                </a:solidFill>
                <a:effectLst/>
                <a:latin typeface="+mn-ea"/>
                <a:ea typeface="+mn-ea"/>
              </a:rPr>
              <a:t>或</a:t>
            </a:r>
            <a:r>
              <a:rPr lang="en-US" altLang="zh-CN" b="0" i="0" u="none" strike="noStrike" dirty="0">
                <a:solidFill>
                  <a:srgbClr val="136EC2"/>
                </a:solidFill>
                <a:effectLst/>
                <a:latin typeface="+mn-ea"/>
                <a:ea typeface="+mn-ea"/>
                <a:hlinkClick r:id="rId7"/>
              </a:rPr>
              <a:t>anaconda</a:t>
            </a:r>
            <a:r>
              <a:rPr lang="zh-CN" altLang="en-US" b="0" i="0" dirty="0">
                <a:solidFill>
                  <a:srgbClr val="333333"/>
                </a:solidFill>
                <a:effectLst/>
                <a:latin typeface="+mn-ea"/>
                <a:ea typeface="+mn-ea"/>
              </a:rPr>
              <a:t>并在终端直接运行。</a:t>
            </a:r>
            <a:endParaRPr lang="zh-CN" altLang="en-US" dirty="0">
              <a:latin typeface="+mn-ea"/>
              <a:ea typeface="+mn-ea"/>
            </a:endParaRPr>
          </a:p>
        </p:txBody>
      </p:sp>
      <p:pic>
        <p:nvPicPr>
          <p:cNvPr id="17" name="图片 16"/>
          <p:cNvPicPr>
            <a:picLocks noChangeAspect="1"/>
          </p:cNvPicPr>
          <p:nvPr/>
        </p:nvPicPr>
        <p:blipFill>
          <a:blip r:embed="rId8"/>
          <a:stretch>
            <a:fillRect/>
          </a:stretch>
        </p:blipFill>
        <p:spPr>
          <a:xfrm>
            <a:off x="539552" y="5283701"/>
            <a:ext cx="4686300" cy="60960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4" name="文本框 3"/>
          <p:cNvSpPr txBox="1"/>
          <p:nvPr/>
        </p:nvSpPr>
        <p:spPr>
          <a:xfrm>
            <a:off x="113680" y="986383"/>
            <a:ext cx="6192688" cy="33085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TensorFlow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的优点</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基于</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Python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，写的很快并且具有可读性。</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在多</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GPU</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系统上的运行更为顺畅。</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代码编译效率较高。</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社区发展的非常迅速并且活跃。</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能够生成显示网络拓扑结构和性能的可视化图。</a:t>
            </a:r>
          </a:p>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br>
            <a:b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5" name="图片 4"/>
          <p:cNvPicPr>
            <a:picLocks noChangeAspect="1"/>
          </p:cNvPicPr>
          <p:nvPr/>
        </p:nvPicPr>
        <p:blipFill>
          <a:blip r:embed="rId2"/>
          <a:stretch>
            <a:fillRect/>
          </a:stretch>
        </p:blipFill>
        <p:spPr>
          <a:xfrm>
            <a:off x="5436096" y="1196752"/>
            <a:ext cx="3018205" cy="1926954"/>
          </a:xfrm>
          <a:prstGeom prst="rect">
            <a:avLst/>
          </a:prstGeom>
        </p:spPr>
      </p:pic>
      <p:sp>
        <p:nvSpPr>
          <p:cNvPr id="2" name="文本框 1"/>
          <p:cNvSpPr txBox="1"/>
          <p:nvPr/>
        </p:nvSpPr>
        <p:spPr>
          <a:xfrm>
            <a:off x="1979712" y="4452496"/>
            <a:ext cx="8208912" cy="707886"/>
          </a:xfrm>
          <a:prstGeom prst="rect">
            <a:avLst/>
          </a:prstGeom>
          <a:noFill/>
        </p:spPr>
        <p:txBody>
          <a:bodyPr wrap="square" rtlCol="0">
            <a:spAutoFit/>
          </a:bodyPr>
          <a:lstStyle/>
          <a:p>
            <a:r>
              <a:rPr lang="en-US" altLang="zh-CN" sz="4000" dirty="0" err="1">
                <a:solidFill>
                  <a:srgbClr val="D96709"/>
                </a:solidFill>
                <a:latin typeface="Bahnschrift SemiBold SemiCondensed" panose="020B0502040204020203" pitchFamily="34" charset="0"/>
                <a:cs typeface="Times New Roman" panose="02020603050405020304" pitchFamily="18" charset="0"/>
              </a:rPr>
              <a:t>PyTorch</a:t>
            </a:r>
            <a:r>
              <a:rPr lang="en-US" altLang="zh-CN" sz="4000" dirty="0">
                <a:solidFill>
                  <a:schemeClr val="tx1">
                    <a:lumMod val="95000"/>
                    <a:lumOff val="5000"/>
                  </a:schemeClr>
                </a:solidFill>
                <a:latin typeface="Bahnschrift SemiBold SemiCondensed" panose="020B0502040204020203" pitchFamily="34" charset="0"/>
                <a:cs typeface="Times New Roman" panose="02020603050405020304" pitchFamily="18" charset="0"/>
              </a:rPr>
              <a:t> ??? </a:t>
            </a:r>
            <a:r>
              <a:rPr lang="en-US" altLang="zh-CN" sz="4000" dirty="0">
                <a:solidFill>
                  <a:srgbClr val="F4740A"/>
                </a:solidFill>
                <a:latin typeface="Bahnschrift SemiBold SemiCondensed" panose="020B0502040204020203" pitchFamily="34" charset="0"/>
                <a:cs typeface="Times New Roman" panose="02020603050405020304" pitchFamily="18" charset="0"/>
              </a:rPr>
              <a:t>Tensor</a:t>
            </a:r>
            <a:r>
              <a:rPr lang="en-US" altLang="zh-CN" sz="4000" dirty="0">
                <a:solidFill>
                  <a:schemeClr val="bg1">
                    <a:lumMod val="50000"/>
                  </a:schemeClr>
                </a:solidFill>
                <a:latin typeface="Bahnschrift SemiBold SemiCondensed" panose="020B0502040204020203" pitchFamily="34" charset="0"/>
                <a:cs typeface="Times New Roman" panose="02020603050405020304" pitchFamily="18" charset="0"/>
              </a:rPr>
              <a:t>Flow</a:t>
            </a:r>
            <a:r>
              <a:rPr lang="en-US" altLang="zh-CN" sz="4000" dirty="0">
                <a:solidFill>
                  <a:srgbClr val="F4740A"/>
                </a:solidFill>
                <a:latin typeface="Bahnschrift SemiBold SemiCondensed" panose="020B0502040204020203" pitchFamily="34" charset="0"/>
                <a:cs typeface="Times New Roman" panose="02020603050405020304" pitchFamily="18" charset="0"/>
              </a:rPr>
              <a:t> </a:t>
            </a:r>
            <a:r>
              <a:rPr lang="en-US" altLang="zh-CN" sz="4000" dirty="0">
                <a:latin typeface="Bahnschrift SemiBold SemiCondensed" panose="020B0502040204020203" pitchFamily="34" charset="0"/>
                <a:cs typeface="Times New Roman" panose="02020603050405020304" pitchFamily="18" charset="0"/>
              </a:rPr>
              <a:t>???</a:t>
            </a:r>
            <a:endParaRPr lang="zh-CN" altLang="en-US" sz="4000" dirty="0">
              <a:latin typeface="Bahnschrift SemiBold SemiCondensed" panose="020B0502040204020203"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2780" y="980728"/>
            <a:ext cx="9141220" cy="4525962"/>
          </a:xfrm>
        </p:spPr>
        <p:txBody>
          <a:bodyPr/>
          <a:lstStyle/>
          <a:p>
            <a:pPr marL="0" indent="0" algn="just">
              <a:buFont typeface="Arial" panose="020B0604020202020204" pitchFamily="34" charset="0"/>
              <a:buNone/>
            </a:pPr>
            <a:r>
              <a:rPr lang="en-US" altLang="zh-CN" sz="1800" dirty="0"/>
              <a:t>Anaconda</a:t>
            </a:r>
            <a:r>
              <a:rPr lang="zh-CN" altLang="en-US" sz="1800" dirty="0"/>
              <a:t>是一个</a:t>
            </a:r>
            <a:r>
              <a:rPr lang="zh-CN" altLang="en-US" sz="1800" b="1" dirty="0">
                <a:solidFill>
                  <a:srgbClr val="FF0000"/>
                </a:solidFill>
              </a:rPr>
              <a:t>开源</a:t>
            </a:r>
            <a:r>
              <a:rPr lang="zh-CN" altLang="en-US" sz="1800" dirty="0"/>
              <a:t>的</a:t>
            </a:r>
            <a:r>
              <a:rPr lang="en-US" altLang="zh-CN" sz="1800" b="1" dirty="0">
                <a:solidFill>
                  <a:srgbClr val="FF0000"/>
                </a:solidFill>
              </a:rPr>
              <a:t>Python</a:t>
            </a:r>
            <a:r>
              <a:rPr lang="zh-CN" altLang="en-US" sz="1800" dirty="0"/>
              <a:t>发行版本，包含大规模数据处理、预测分析和科学计算等包及其支持模块，是进行数据分析的有力工具。</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pic>
        <p:nvPicPr>
          <p:cNvPr id="2" name="图片 1"/>
          <p:cNvPicPr>
            <a:picLocks noChangeAspect="1"/>
          </p:cNvPicPr>
          <p:nvPr/>
        </p:nvPicPr>
        <p:blipFill>
          <a:blip r:embed="rId2"/>
          <a:stretch>
            <a:fillRect/>
          </a:stretch>
        </p:blipFill>
        <p:spPr>
          <a:xfrm>
            <a:off x="1199530" y="1772816"/>
            <a:ext cx="6768752" cy="359574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本章小结</a:t>
            </a:r>
          </a:p>
        </p:txBody>
      </p:sp>
      <p:sp>
        <p:nvSpPr>
          <p:cNvPr id="2" name="Rectangle 14"/>
          <p:cNvSpPr txBox="1"/>
          <p:nvPr/>
        </p:nvSpPr>
        <p:spPr bwMode="auto">
          <a:xfrm>
            <a:off x="110011" y="818858"/>
            <a:ext cx="8782469" cy="365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526" tIns="38764" rIns="77526" bIns="38764"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什么是人工智能？</a:t>
            </a:r>
            <a:endPar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人工智能是一门复杂的交叉学科，它涵盖的范围很广，所有用于模拟、延伸和扩展人的智能的理论、方法、技术都属于人工智能。</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R="0" lvl="0" algn="l" defTabSz="914400" rtl="0" eaLnBrk="0" fontAlgn="base" latinLnBrk="0" hangingPunct="0">
              <a:lnSpc>
                <a:spcPct val="150000"/>
              </a:lnSpc>
              <a:spcBef>
                <a:spcPct val="20000"/>
              </a:spcBef>
              <a:spcAft>
                <a:spcPct val="0"/>
              </a:spcAft>
              <a:buClrTx/>
              <a:buSzTx/>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什么是机器学习？</a:t>
            </a:r>
            <a:endPar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just"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1800" i="0" u="none" strike="noStrike" kern="1200" cap="none" spc="49"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cs typeface="微软雅黑" panose="020B0503020204020204" pitchFamily="34" charset="-122"/>
              </a:rPr>
              <a:t>机器学习是</a:t>
            </a:r>
            <a:r>
              <a:rPr kumimoji="0" lang="zh-CN" altLang="en-US" sz="1800" b="1" i="0" u="sng" strike="noStrike" kern="1200" cap="none" spc="49"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cs typeface="微软雅黑" panose="020B0503020204020204" pitchFamily="34" charset="-122"/>
              </a:rPr>
              <a:t>人工智能</a:t>
            </a:r>
            <a:r>
              <a:rPr kumimoji="0" lang="zh-CN" altLang="en-US" sz="1800" i="0" u="none" strike="noStrike" kern="1200" cap="none" spc="49" normalizeH="0" baseline="0" noProof="0" dirty="0">
                <a:ln>
                  <a:noFill/>
                </a:ln>
                <a:solidFill>
                  <a:schemeClr val="tx1">
                    <a:lumMod val="95000"/>
                    <a:lumOff val="5000"/>
                  </a:schemeClr>
                </a:solidFill>
                <a:effectLst/>
                <a:uLnTx/>
                <a:uFillTx/>
                <a:latin typeface="宋体" panose="02010600030101010101" pitchFamily="2" charset="-122"/>
                <a:ea typeface="宋体" panose="02010600030101010101" pitchFamily="2" charset="-122"/>
                <a:cs typeface="微软雅黑" panose="020B0503020204020204" pitchFamily="34" charset="-122"/>
              </a:rPr>
              <a:t>学科的重要分支，也是人工智能的核心基础。机器学习研究的目标是使机器智能化，使机器系统能模仿、扩展人类的学习过程。</a:t>
            </a:r>
          </a:p>
          <a:p>
            <a:pPr marL="0" marR="0" lvl="0" indent="0" algn="l" defTabSz="914400" rtl="0" eaLnBrk="0" fontAlgn="base" latinLnBrk="0" hangingPunct="0">
              <a:lnSpc>
                <a:spcPct val="150000"/>
              </a:lnSpc>
              <a:spcBef>
                <a:spcPct val="20000"/>
              </a:spcBef>
              <a:spcAft>
                <a:spcPct val="0"/>
              </a:spcAft>
              <a:buClrTx/>
              <a:buSzTx/>
              <a:buNone/>
              <a:defRPr/>
            </a:pPr>
            <a:endParaRPr kumimoji="0" lang="zh-CN" altLang="en-US"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base" latinLnBrk="0" hangingPunct="1">
              <a:lnSpc>
                <a:spcPct val="130000"/>
              </a:lnSpc>
              <a:spcBef>
                <a:spcPct val="20000"/>
              </a:spcBef>
              <a:spcAft>
                <a:spcPct val="0"/>
              </a:spcAft>
              <a:buClrTx/>
              <a:buSzTx/>
              <a:buNone/>
              <a:defRPr/>
            </a:pPr>
            <a:endParaRPr kumimoji="0" lang="zh-CN" altLang="en-US" sz="31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1619672" y="3717032"/>
            <a:ext cx="6599287" cy="2322110"/>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本章小结</a:t>
            </a:r>
          </a:p>
        </p:txBody>
      </p:sp>
      <p:sp>
        <p:nvSpPr>
          <p:cNvPr id="2" name="Rectangle 14"/>
          <p:cNvSpPr txBox="1"/>
          <p:nvPr/>
        </p:nvSpPr>
        <p:spPr bwMode="auto">
          <a:xfrm>
            <a:off x="110011" y="818858"/>
            <a:ext cx="8949852" cy="365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526" tIns="38764" rIns="77526" bIns="38764"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l" defTabSz="914400" rtl="0" eaLnBrk="1" fontAlgn="base" latinLnBrk="0" hangingPunct="1">
              <a:lnSpc>
                <a:spcPct val="200000"/>
              </a:lnSpc>
              <a:spcBef>
                <a:spcPct val="20000"/>
              </a:spcBef>
              <a:spcAft>
                <a:spcPct val="0"/>
              </a:spcAft>
              <a:buClrTx/>
              <a:buSzTx/>
              <a:defRPr/>
            </a:pPr>
            <a:r>
              <a:rPr lang="zh-CN" altLang="en-US" sz="2000" b="1" dirty="0">
                <a:solidFill>
                  <a:schemeClr val="tx1">
                    <a:lumMod val="95000"/>
                    <a:lumOff val="5000"/>
                  </a:schemeClr>
                </a:solidFill>
                <a:latin typeface="+mn-ea"/>
              </a:rPr>
              <a:t>什么是深度学习？</a:t>
            </a:r>
            <a:endParaRPr lang="en-US" altLang="zh-CN" sz="2000" b="1" dirty="0">
              <a:solidFill>
                <a:schemeClr val="tx1">
                  <a:lumMod val="95000"/>
                  <a:lumOff val="5000"/>
                </a:schemeClr>
              </a:solidFill>
              <a:latin typeface="+mn-ea"/>
            </a:endParaRPr>
          </a:p>
          <a:p>
            <a:pPr marR="0" lvl="0" algn="l" defTabSz="914400" rtl="0" eaLnBrk="0" fontAlgn="base" latinLnBrk="0" hangingPunct="0">
              <a:lnSpc>
                <a:spcPct val="150000"/>
              </a:lnSpc>
              <a:spcBef>
                <a:spcPct val="0"/>
              </a:spcBef>
              <a:spcAft>
                <a:spcPct val="0"/>
              </a:spcAft>
              <a:buClrTx/>
              <a:buSzTx/>
              <a:buFont typeface="+mj-ea"/>
              <a:buAutoNum type="circleNumDbPlain"/>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深度学习是</a:t>
            </a:r>
            <a:r>
              <a:rPr kumimoji="0" lang="zh-CN" altLang="en-US" sz="1800" b="1"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机器学习领域</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中一个新的研究方向，它被引入机器学习使其更接近于最初的目标</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人工智能。</a:t>
            </a:r>
            <a:endParaRPr lang="en-US" altLang="zh-CN" sz="1800" dirty="0">
              <a:solidFill>
                <a:prstClr val="black"/>
              </a:solidFill>
              <a:latin typeface="宋体" panose="02010600030101010101" pitchFamily="2" charset="-122"/>
              <a:ea typeface="宋体" panose="02010600030101010101" pitchFamily="2" charset="-122"/>
            </a:endParaRPr>
          </a:p>
          <a:p>
            <a:pPr>
              <a:lnSpc>
                <a:spcPct val="150000"/>
              </a:lnSpc>
              <a:spcBef>
                <a:spcPct val="0"/>
              </a:spcBef>
              <a:buFont typeface="+mj-ea"/>
              <a:buAutoNum type="circleNumDbPlain"/>
              <a:defRPr/>
            </a:pPr>
            <a:r>
              <a:rPr lang="zh-CN" altLang="en-US" sz="1800" dirty="0">
                <a:solidFill>
                  <a:prstClr val="black"/>
                </a:solidFill>
                <a:latin typeface="宋体" panose="02010600030101010101" pitchFamily="2" charset="-122"/>
                <a:ea typeface="宋体" panose="02010600030101010101" pitchFamily="2" charset="-122"/>
              </a:rPr>
              <a:t>人工神经网络是</a:t>
            </a:r>
            <a:r>
              <a:rPr lang="zh-CN" altLang="en-US" sz="1800" b="1" u="sng" dirty="0">
                <a:solidFill>
                  <a:srgbClr val="F4740A"/>
                </a:solidFill>
                <a:latin typeface="宋体" panose="02010600030101010101" pitchFamily="2" charset="-122"/>
                <a:ea typeface="宋体" panose="02010600030101010101" pitchFamily="2" charset="-122"/>
              </a:rPr>
              <a:t>深度学习的基础</a:t>
            </a:r>
          </a:p>
          <a:p>
            <a:pPr marL="0" marR="0" lvl="0" indent="0" algn="l" defTabSz="914400" rtl="0" eaLnBrk="0" fontAlgn="base" latinLnBrk="0" hangingPunct="0">
              <a:lnSpc>
                <a:spcPct val="150000"/>
              </a:lnSpc>
              <a:spcBef>
                <a:spcPct val="0"/>
              </a:spcBef>
              <a:spcAft>
                <a:spcPct val="0"/>
              </a:spcAft>
              <a:buClrTx/>
              <a:buSzTx/>
              <a:buNone/>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200000"/>
              </a:lnSpc>
              <a:spcBef>
                <a:spcPct val="20000"/>
              </a:spcBef>
              <a:spcAft>
                <a:spcPct val="0"/>
              </a:spcAft>
              <a:buClrTx/>
              <a:buSzTx/>
              <a:buNone/>
              <a:defRPr/>
            </a:pPr>
            <a:endParaRPr kumimoji="0" lang="en-US" altLang="zh-CN" sz="2000" b="1" i="0" u="none" strike="noStrike" kern="1200" cap="none" spc="0" normalizeH="0" baseline="0" noProof="0" dirty="0">
              <a:ln>
                <a:noFill/>
              </a:ln>
              <a:solidFill>
                <a:schemeClr val="tx1">
                  <a:lumMod val="95000"/>
                  <a:lumOff val="5000"/>
                </a:schemeClr>
              </a:solidFill>
              <a:effectLst/>
              <a:uLnTx/>
              <a:uFillTx/>
              <a:latin typeface="+mn-ea"/>
              <a:cs typeface="+mn-cs"/>
            </a:endParaRPr>
          </a:p>
          <a:p>
            <a:pPr marL="0" marR="0" lvl="0" indent="0" algn="l" defTabSz="914400" rtl="0" eaLnBrk="1" fontAlgn="base" latinLnBrk="0" hangingPunct="1">
              <a:lnSpc>
                <a:spcPct val="130000"/>
              </a:lnSpc>
              <a:spcBef>
                <a:spcPct val="20000"/>
              </a:spcBef>
              <a:spcAft>
                <a:spcPct val="0"/>
              </a:spcAft>
              <a:buClrTx/>
              <a:buSzTx/>
              <a:buNone/>
              <a:defRPr/>
            </a:pPr>
            <a:endParaRPr kumimoji="0" lang="zh-CN" altLang="en-US" sz="31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2"/>
          <a:stretch>
            <a:fillRect/>
          </a:stretch>
        </p:blipFill>
        <p:spPr>
          <a:xfrm>
            <a:off x="2483768" y="3521924"/>
            <a:ext cx="4267163" cy="1911104"/>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本章小结</a:t>
            </a:r>
          </a:p>
        </p:txBody>
      </p:sp>
      <p:pic>
        <p:nvPicPr>
          <p:cNvPr id="3" name="图片 2"/>
          <p:cNvPicPr>
            <a:picLocks noChangeAspect="1"/>
          </p:cNvPicPr>
          <p:nvPr/>
        </p:nvPicPr>
        <p:blipFill>
          <a:blip r:embed="rId2"/>
          <a:stretch>
            <a:fillRect/>
          </a:stretch>
        </p:blipFill>
        <p:spPr>
          <a:xfrm>
            <a:off x="1403648" y="1865129"/>
            <a:ext cx="5820742" cy="2087717"/>
          </a:xfrm>
          <a:prstGeom prst="rect">
            <a:avLst/>
          </a:prstGeom>
        </p:spPr>
      </p:pic>
      <p:pic>
        <p:nvPicPr>
          <p:cNvPr id="4" name="图片 3"/>
          <p:cNvPicPr>
            <a:picLocks noChangeAspect="1"/>
          </p:cNvPicPr>
          <p:nvPr/>
        </p:nvPicPr>
        <p:blipFill>
          <a:blip r:embed="rId3"/>
          <a:stretch>
            <a:fillRect/>
          </a:stretch>
        </p:blipFill>
        <p:spPr>
          <a:xfrm>
            <a:off x="1424608" y="4149080"/>
            <a:ext cx="5820742" cy="2218418"/>
          </a:xfrm>
          <a:prstGeom prst="rect">
            <a:avLst/>
          </a:prstGeom>
        </p:spPr>
      </p:pic>
      <p:sp>
        <p:nvSpPr>
          <p:cNvPr id="5" name="文本框 4"/>
          <p:cNvSpPr txBox="1"/>
          <p:nvPr/>
        </p:nvSpPr>
        <p:spPr>
          <a:xfrm>
            <a:off x="107950" y="980728"/>
            <a:ext cx="6336258" cy="584775"/>
          </a:xfrm>
          <a:prstGeom prst="rect">
            <a:avLst/>
          </a:prstGeom>
          <a:noFill/>
        </p:spPr>
        <p:txBody>
          <a:bodyPr wrap="square" rtlCol="0">
            <a:spAutoFit/>
          </a:bodyPr>
          <a:lstStyle/>
          <a:p>
            <a:r>
              <a:rPr lang="zh-CN" altLang="en-US" dirty="0"/>
              <a:t>机器学习、深度学习的基础</a:t>
            </a:r>
            <a:r>
              <a:rPr lang="en-US" altLang="zh-CN" dirty="0"/>
              <a:t>——</a:t>
            </a:r>
            <a:r>
              <a:rPr lang="en-US" altLang="zh-CN" sz="3200" b="1" u="sng" dirty="0">
                <a:solidFill>
                  <a:srgbClr val="F4740A"/>
                </a:solidFill>
              </a:rPr>
              <a:t>Python</a:t>
            </a:r>
            <a:endParaRPr lang="zh-CN" altLang="en-US" sz="3200" b="1" u="sng" dirty="0">
              <a:solidFill>
                <a:srgbClr val="F4740A"/>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本章小结</a:t>
            </a:r>
          </a:p>
        </p:txBody>
      </p:sp>
      <p:sp>
        <p:nvSpPr>
          <p:cNvPr id="2" name="Rectangle 14"/>
          <p:cNvSpPr txBox="1"/>
          <p:nvPr/>
        </p:nvSpPr>
        <p:spPr bwMode="auto">
          <a:xfrm>
            <a:off x="110011" y="818858"/>
            <a:ext cx="8949852" cy="405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526" tIns="38764" rIns="77526" bIns="38764"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200000"/>
              </a:lnSpc>
              <a:spcBef>
                <a:spcPct val="20000"/>
              </a:spcBef>
              <a:spcAft>
                <a:spcPct val="0"/>
              </a:spcAft>
              <a:buClrTx/>
              <a:buSzTx/>
              <a:buFont typeface="Arial" panose="020B0604020202020204" pitchFamily="34" charset="0"/>
              <a:buChar char="•"/>
              <a:defRPr/>
            </a:pPr>
            <a:r>
              <a:rPr kumimoji="0" lang="en-US" altLang="zh-CN" sz="1800" b="1" i="0" u="none" strike="noStrike" kern="1200" cap="none" spc="0" normalizeH="0" baseline="0" noProof="0" dirty="0" err="1">
                <a:ln>
                  <a:noFill/>
                </a:ln>
                <a:solidFill>
                  <a:srgbClr val="004A67"/>
                </a:solidFill>
                <a:effectLst/>
                <a:uLnTx/>
                <a:uFillTx/>
                <a:latin typeface="Calibri" panose="020F0502020204030204"/>
                <a:ea typeface="宋体" panose="02010600030101010101" pitchFamily="2" charset="-122"/>
                <a:cs typeface="+mn-cs"/>
              </a:rPr>
              <a:t>SKlearn</a:t>
            </a:r>
            <a:r>
              <a:rPr kumimoji="0" lang="zh-CN" altLang="en-US"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rPr>
              <a:t>简介</a:t>
            </a:r>
            <a:endParaRPr kumimoji="0" lang="en-US" altLang="zh-CN"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endParaRPr>
          </a:p>
          <a:p>
            <a:pPr marR="0" lvl="0" algn="l" defTabSz="914400" rtl="0" eaLnBrk="0" fontAlgn="base" latinLnBrk="0" hangingPunct="0">
              <a:lnSpc>
                <a:spcPct val="100000"/>
              </a:lnSpc>
              <a:spcBef>
                <a:spcPct val="20000"/>
              </a:spcBef>
              <a:spcAft>
                <a:spcPct val="0"/>
              </a:spcAft>
              <a:buClrTx/>
              <a:buSzTx/>
              <a:buFont typeface="+mj-ea"/>
              <a:buAutoNum type="circleNumDbPlain"/>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可以帮助我们高效实现机器学习算法应用的工具包。</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342900" marR="0" lvl="0" indent="-342900" algn="l" defTabSz="914400" rtl="0" eaLnBrk="1" fontAlgn="base" latinLnBrk="0" hangingPunct="1">
              <a:lnSpc>
                <a:spcPct val="200000"/>
              </a:lnSpc>
              <a:spcBef>
                <a:spcPct val="20000"/>
              </a:spcBef>
              <a:spcAft>
                <a:spcPct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rPr>
              <a:t>回归算法</a:t>
            </a:r>
            <a:endParaRPr lang="en-US" altLang="zh-CN" sz="1800" b="1" dirty="0">
              <a:solidFill>
                <a:srgbClr val="004A67"/>
              </a:solidFill>
              <a:latin typeface="Calibri" panose="020F0502020204030204"/>
              <a:ea typeface="宋体" panose="02010600030101010101" pitchFamily="2" charset="-122"/>
            </a:endParaRPr>
          </a:p>
          <a:p>
            <a:pPr marR="0" lvl="0" algn="l" defTabSz="914400" rtl="0" eaLnBrk="0" fontAlgn="base" latinLnBrk="0" hangingPunct="0">
              <a:lnSpc>
                <a:spcPct val="100000"/>
              </a:lnSpc>
              <a:spcBef>
                <a:spcPct val="20000"/>
              </a:spcBef>
              <a:spcAft>
                <a:spcPct val="0"/>
              </a:spcAft>
              <a:buClrTx/>
              <a:buSzTx/>
              <a:buFont typeface="+mj-ea"/>
              <a:buAutoNum type="circleNumDbPlain"/>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回归分析（</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regression analysis)</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是确定两种或两种以上变量间相互依赖的定量关系的一种统计分析方法。回归属于</a:t>
            </a:r>
            <a:r>
              <a:rPr kumimoji="0" lang="zh-CN" altLang="en-US" sz="1800" b="1" i="0" u="sng" strike="noStrike" kern="1200" cap="none" spc="0" normalizeH="0" baseline="0" noProof="0" dirty="0">
                <a:ln>
                  <a:noFill/>
                </a:ln>
                <a:solidFill>
                  <a:srgbClr val="F4740A"/>
                </a:solidFill>
                <a:effectLst/>
                <a:uLnTx/>
                <a:uFillTx/>
                <a:latin typeface="Calibri" panose="020F0502020204030204"/>
                <a:ea typeface="宋体" panose="02010600030101010101" pitchFamily="2" charset="-122"/>
                <a:cs typeface="+mn-cs"/>
              </a:rPr>
              <a:t>监督学习</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方法。</a:t>
            </a:r>
            <a:endParaRPr lang="en-US" altLang="zh-CN" sz="1800" dirty="0">
              <a:solidFill>
                <a:prstClr val="black"/>
              </a:solidFill>
              <a:latin typeface="Calibri" panose="020F0502020204030204"/>
              <a:ea typeface="宋体" panose="02010600030101010101" pitchFamily="2" charset="-122"/>
            </a:endParaRPr>
          </a:p>
          <a:p>
            <a:pPr marR="0" lvl="0" algn="l" defTabSz="914400" rtl="0" eaLnBrk="0" fontAlgn="base" latinLnBrk="0" hangingPunct="0">
              <a:lnSpc>
                <a:spcPct val="100000"/>
              </a:lnSpc>
              <a:spcBef>
                <a:spcPct val="20000"/>
              </a:spcBef>
              <a:spcAft>
                <a:spcPct val="0"/>
              </a:spcAft>
              <a:buClrTx/>
              <a:buSzTx/>
              <a:buFont typeface="+mj-ea"/>
              <a:buAutoNum type="circleNumDbPlain"/>
              <a:defRPr/>
            </a:pPr>
            <a:r>
              <a:rPr lang="zh-CN" altLang="en-US" sz="1800" dirty="0">
                <a:solidFill>
                  <a:prstClr val="black"/>
                </a:solidFill>
                <a:latin typeface="Calibri" panose="020F0502020204030204"/>
                <a:ea typeface="宋体" panose="02010600030101010101" pitchFamily="2" charset="-122"/>
              </a:rPr>
              <a:t>线性回归与逻辑回归</a:t>
            </a:r>
            <a:endParaRPr lang="en-US" altLang="zh-CN" sz="1800" dirty="0">
              <a:solidFill>
                <a:prstClr val="black"/>
              </a:solidFill>
              <a:latin typeface="Calibri" panose="020F0502020204030204"/>
              <a:ea typeface="宋体" panose="02010600030101010101" pitchFamily="2" charset="-122"/>
            </a:endParaRPr>
          </a:p>
          <a:p>
            <a:pPr marL="342900" marR="0" lvl="0" indent="-342900" algn="l" defTabSz="914400" rtl="0" eaLnBrk="1" fontAlgn="base" latinLnBrk="0" hangingPunct="1">
              <a:lnSpc>
                <a:spcPct val="200000"/>
              </a:lnSpc>
              <a:spcBef>
                <a:spcPct val="20000"/>
              </a:spcBef>
              <a:spcAft>
                <a:spcPct val="0"/>
              </a:spcAft>
              <a:buClrTx/>
              <a:buSzTx/>
              <a:buFont typeface="Arial" panose="020B0604020202020204" pitchFamily="34" charset="0"/>
              <a:buChar char="•"/>
              <a:defRPr/>
            </a:pPr>
            <a:r>
              <a:rPr kumimoji="0" lang="en-US" altLang="zh-CN"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rPr>
              <a:t> K</a:t>
            </a:r>
            <a:r>
              <a:rPr kumimoji="0" lang="zh-CN" altLang="en-US"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rPr>
              <a:t>近邻分类</a:t>
            </a:r>
            <a:endParaRPr kumimoji="0" lang="en-US" altLang="zh-CN"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endParaRPr>
          </a:p>
          <a:p>
            <a:pPr marR="0" lvl="0" algn="l" defTabSz="914400" rtl="0" eaLnBrk="0" fontAlgn="base" latinLnBrk="0" hangingPunct="0">
              <a:lnSpc>
                <a:spcPct val="100000"/>
              </a:lnSpc>
              <a:spcBef>
                <a:spcPct val="20000"/>
              </a:spcBef>
              <a:spcAft>
                <a:spcPct val="0"/>
              </a:spcAft>
              <a:buClrTx/>
              <a:buSzTx/>
              <a:buFont typeface="+mj-ea"/>
              <a:buAutoNum type="circleNumDbPlain"/>
              <a:defRPr/>
            </a:pPr>
            <a:r>
              <a:rPr kumimoji="0" lang="zh-CN" altLang="en-US" sz="1800" i="0" strike="noStrike" kern="1200" cap="none" spc="0" normalizeH="0" baseline="0" noProof="0" dirty="0">
                <a:ln>
                  <a:noFill/>
                </a:ln>
                <a:effectLst/>
                <a:uLnTx/>
                <a:uFillTx/>
                <a:latin typeface="Calibri" panose="020F0502020204030204"/>
                <a:ea typeface="宋体" panose="02010600030101010101" pitchFamily="2" charset="-122"/>
                <a:cs typeface="+mn-cs"/>
              </a:rPr>
              <a:t>监督学习方法</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800" b="1" i="0" u="none" strike="noStrike" kern="1200" cap="none" spc="0" normalizeH="0" baseline="0" noProof="0" dirty="0">
                <a:ln>
                  <a:noFill/>
                </a:ln>
                <a:solidFill>
                  <a:srgbClr val="F4740A"/>
                </a:solidFill>
                <a:effectLst/>
                <a:uLnTx/>
                <a:uFillTx/>
                <a:latin typeface="Calibri" panose="020F0502020204030204"/>
                <a:ea typeface="宋体" panose="02010600030101010101" pitchFamily="2" charset="-122"/>
                <a:cs typeface="+mn-cs"/>
              </a:rPr>
              <a:t>需要样本标签</a:t>
            </a:r>
            <a:endParaRPr kumimoji="0" lang="en-US" altLang="zh-CN" sz="1800" b="1" i="0" u="none" strike="noStrike" kern="1200" cap="none" spc="0" normalizeH="0" baseline="0" noProof="0" dirty="0">
              <a:ln>
                <a:noFill/>
              </a:ln>
              <a:solidFill>
                <a:srgbClr val="F4740A"/>
              </a:solidFill>
              <a:effectLst/>
              <a:uLnTx/>
              <a:uFillTx/>
              <a:latin typeface="Calibri" panose="020F0502020204030204"/>
              <a:ea typeface="宋体" panose="02010600030101010101" pitchFamily="2" charset="-122"/>
              <a:cs typeface="+mn-cs"/>
            </a:endParaRPr>
          </a:p>
          <a:p>
            <a:pPr marR="0" lvl="0" algn="l" defTabSz="914400" rtl="0" eaLnBrk="0" fontAlgn="base" latinLnBrk="0" hangingPunct="0">
              <a:lnSpc>
                <a:spcPct val="100000"/>
              </a:lnSpc>
              <a:spcBef>
                <a:spcPct val="20000"/>
              </a:spcBef>
              <a:spcAft>
                <a:spcPct val="0"/>
              </a:spcAft>
              <a:buClrTx/>
              <a:buSzTx/>
              <a:defRPr/>
            </a:pPr>
            <a:r>
              <a:rPr kumimoji="0" lang="en-US" altLang="zh-CN"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rPr>
              <a:t> K</a:t>
            </a:r>
            <a:r>
              <a:rPr kumimoji="0" lang="zh-CN" altLang="en-US"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rPr>
              <a:t>均值聚类</a:t>
            </a:r>
            <a:endParaRPr kumimoji="0" lang="en-US" altLang="zh-CN"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endParaRPr>
          </a:p>
          <a:p>
            <a:pPr marR="0" lvl="0" algn="l" defTabSz="914400" rtl="0" eaLnBrk="0" fontAlgn="base" latinLnBrk="0" hangingPunct="0">
              <a:lnSpc>
                <a:spcPct val="100000"/>
              </a:lnSpc>
              <a:spcBef>
                <a:spcPct val="20000"/>
              </a:spcBef>
              <a:spcAft>
                <a:spcPct val="0"/>
              </a:spcAft>
              <a:buClrTx/>
              <a:buSzTx/>
              <a:buFont typeface="+mj-ea"/>
              <a:buAutoNum type="circleNumDbPlain"/>
              <a:defRPr/>
            </a:pPr>
            <a:r>
              <a:rPr lang="zh-CN" altLang="en-US" sz="1800" dirty="0">
                <a:latin typeface="Calibri" panose="020F0502020204030204"/>
                <a:ea typeface="宋体" panose="02010600030101010101" pitchFamily="2" charset="-122"/>
              </a:rPr>
              <a:t>非监督学习方法：</a:t>
            </a:r>
            <a:r>
              <a:rPr lang="zh-CN" altLang="en-US" sz="1800" b="1" dirty="0">
                <a:solidFill>
                  <a:srgbClr val="F4740A"/>
                </a:solidFill>
                <a:latin typeface="Calibri" panose="020F0502020204030204"/>
                <a:ea typeface="宋体" panose="02010600030101010101" pitchFamily="2" charset="-122"/>
              </a:rPr>
              <a:t>不需要样本标签</a:t>
            </a:r>
            <a:endParaRPr kumimoji="0" lang="en-US" altLang="zh-CN" sz="1800" b="1" i="0" u="none" strike="noStrike" kern="1200" cap="none" spc="0" normalizeH="0" baseline="0" noProof="0" dirty="0">
              <a:ln>
                <a:noFill/>
              </a:ln>
              <a:solidFill>
                <a:srgbClr val="F4740A"/>
              </a:solidFill>
              <a:effectLst/>
              <a:uLnTx/>
              <a:uFillTx/>
              <a:latin typeface="Calibri" panose="020F0502020204030204"/>
              <a:ea typeface="宋体" panose="02010600030101010101" pitchFamily="2" charset="-122"/>
              <a:cs typeface="+mn-cs"/>
            </a:endParaRPr>
          </a:p>
          <a:p>
            <a:pPr marL="342900" marR="0" lvl="0" indent="-342900" algn="l" defTabSz="914400" rtl="0" eaLnBrk="1" fontAlgn="base" latinLnBrk="0" hangingPunct="1">
              <a:lnSpc>
                <a:spcPct val="200000"/>
              </a:lnSpc>
              <a:spcBef>
                <a:spcPct val="20000"/>
              </a:spcBef>
              <a:spcAft>
                <a:spcPct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rPr>
              <a:t>人工神经网络</a:t>
            </a:r>
            <a:endParaRPr kumimoji="0" lang="en-US" altLang="zh-CN" sz="18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endParaRPr>
          </a:p>
          <a:p>
            <a:pPr marR="0" lvl="0" algn="l" defTabSz="914400" rtl="0" eaLnBrk="1" fontAlgn="base" latinLnBrk="0" hangingPunct="1">
              <a:lnSpc>
                <a:spcPct val="200000"/>
              </a:lnSpc>
              <a:spcBef>
                <a:spcPct val="20000"/>
              </a:spcBef>
              <a:spcAft>
                <a:spcPct val="0"/>
              </a:spcAft>
              <a:buClrTx/>
              <a:buSzTx/>
              <a:buFont typeface="+mj-ea"/>
              <a:buAutoNum type="circleNumDbPlain"/>
              <a:defRPr/>
            </a:pPr>
            <a:r>
              <a:rPr lang="zh-CN" altLang="en-US" sz="1800" dirty="0">
                <a:latin typeface="Calibri" panose="020F0502020204030204"/>
                <a:ea typeface="宋体" panose="02010600030101010101" pitchFamily="2" charset="-122"/>
              </a:rPr>
              <a:t>人工神经网络是</a:t>
            </a:r>
            <a:r>
              <a:rPr lang="zh-CN" altLang="en-US" sz="1800" b="1" u="sng" dirty="0">
                <a:solidFill>
                  <a:srgbClr val="F4740A"/>
                </a:solidFill>
                <a:latin typeface="Calibri" panose="020F0502020204030204"/>
                <a:ea typeface="宋体" panose="02010600030101010101" pitchFamily="2" charset="-122"/>
              </a:rPr>
              <a:t>深度学习基础</a:t>
            </a:r>
            <a:endParaRPr kumimoji="0" lang="en-US" altLang="zh-CN" sz="1800" b="1" i="0" u="sng" strike="noStrike" kern="1200" cap="none" spc="0" normalizeH="0" baseline="0" noProof="0" dirty="0">
              <a:ln>
                <a:noFill/>
              </a:ln>
              <a:solidFill>
                <a:srgbClr val="F4740A"/>
              </a:solidFill>
              <a:effectLst/>
              <a:uLnTx/>
              <a:uFillTx/>
              <a:latin typeface="Calibri" panose="020F0502020204030204"/>
              <a:ea typeface="宋体" panose="02010600030101010101" pitchFamily="2" charset="-122"/>
              <a:cs typeface="+mn-cs"/>
            </a:endParaRPr>
          </a:p>
          <a:p>
            <a:pPr marL="342900" marR="0" lvl="0" indent="-342900" algn="l" defTabSz="914400" rtl="0" eaLnBrk="1" fontAlgn="base" latinLnBrk="0" hangingPunct="1">
              <a:lnSpc>
                <a:spcPct val="130000"/>
              </a:lnSpc>
              <a:spcBef>
                <a:spcPct val="20000"/>
              </a:spcBef>
              <a:spcAft>
                <a:spcPct val="0"/>
              </a:spcAft>
              <a:buClrTx/>
              <a:buSzTx/>
              <a:buFont typeface="Arial" panose="020B0604020202020204" pitchFamily="34" charset="0"/>
              <a:buChar char="•"/>
              <a:defRPr/>
            </a:pPr>
            <a:endParaRPr kumimoji="0" lang="zh-CN" altLang="en-US" sz="3100" b="1" i="0" u="none" strike="noStrike" kern="1200" cap="none" spc="0" normalizeH="0" baseline="0" noProof="0" dirty="0">
              <a:ln>
                <a:noFill/>
              </a:ln>
              <a:solidFill>
                <a:srgbClr val="004A67"/>
              </a:solidFill>
              <a:effectLst/>
              <a:uLnTx/>
              <a:uFillTx/>
              <a:latin typeface="Calibri" panose="020F0502020204030204"/>
              <a:ea typeface="宋体" panose="02010600030101010101" pitchFamily="2" charset="-122"/>
              <a:cs typeface="+mn-cs"/>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本章小结</a:t>
            </a:r>
          </a:p>
        </p:txBody>
      </p:sp>
      <p:sp>
        <p:nvSpPr>
          <p:cNvPr id="5" name="文本框 4"/>
          <p:cNvSpPr txBox="1"/>
          <p:nvPr/>
        </p:nvSpPr>
        <p:spPr>
          <a:xfrm>
            <a:off x="107950" y="980728"/>
            <a:ext cx="546963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深度学习模型</a:t>
            </a:r>
            <a:endParaRPr kumimoji="0" lang="en-US" altLang="zh-CN"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endParaRPr lang="en-US" altLang="zh-CN" dirty="0">
              <a:solidFill>
                <a:prstClr val="black"/>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dirty="0">
                <a:solidFill>
                  <a:prstClr val="black"/>
                </a:solidFill>
              </a:rPr>
              <a:t>深度学习主流框架：</a:t>
            </a:r>
            <a:r>
              <a:rPr lang="en-US" altLang="zh-CN" b="1" u="sng" dirty="0" err="1">
                <a:solidFill>
                  <a:srgbClr val="F4740A"/>
                </a:solidFill>
              </a:rPr>
              <a:t>PyTorch</a:t>
            </a:r>
            <a:r>
              <a:rPr lang="zh-CN" altLang="en-US" b="1" u="sng" dirty="0">
                <a:solidFill>
                  <a:srgbClr val="F4740A"/>
                </a:solidFill>
              </a:rPr>
              <a:t>、</a:t>
            </a:r>
            <a:r>
              <a:rPr lang="en-US" altLang="zh-CN" b="1" u="sng" dirty="0">
                <a:solidFill>
                  <a:srgbClr val="F4740A"/>
                </a:solidFill>
              </a:rPr>
              <a:t>TensorFlow</a:t>
            </a:r>
            <a:endParaRPr kumimoji="0" lang="zh-CN" altLang="en-US" b="1" i="0" u="sng" strike="noStrike" kern="1200" cap="none" spc="0" normalizeH="0" baseline="0" noProof="0" dirty="0">
              <a:ln>
                <a:noFill/>
              </a:ln>
              <a:solidFill>
                <a:srgbClr val="F4740A"/>
              </a:solidFill>
              <a:effectLst/>
              <a:uLnTx/>
              <a:uFillTx/>
              <a:latin typeface="Calibri" panose="020F0502020204030204" pitchFamily="34" charset="0"/>
              <a:ea typeface="宋体" panose="02010600030101010101" pitchFamily="2" charset="-122"/>
              <a:cs typeface="+mn-cs"/>
            </a:endParaRPr>
          </a:p>
        </p:txBody>
      </p:sp>
      <p:pic>
        <p:nvPicPr>
          <p:cNvPr id="6" name="图片 5"/>
          <p:cNvPicPr>
            <a:picLocks noChangeAspect="1"/>
          </p:cNvPicPr>
          <p:nvPr/>
        </p:nvPicPr>
        <p:blipFill>
          <a:blip r:embed="rId2"/>
          <a:stretch>
            <a:fillRect/>
          </a:stretch>
        </p:blipFill>
        <p:spPr>
          <a:xfrm>
            <a:off x="1115616" y="2199492"/>
            <a:ext cx="6624736" cy="3060522"/>
          </a:xfrm>
          <a:prstGeom prst="rect">
            <a:avLst/>
          </a:prstGeom>
        </p:spPr>
      </p:pic>
      <p:pic>
        <p:nvPicPr>
          <p:cNvPr id="7" name="图片 6"/>
          <p:cNvPicPr>
            <a:picLocks noChangeAspect="1"/>
          </p:cNvPicPr>
          <p:nvPr/>
        </p:nvPicPr>
        <p:blipFill>
          <a:blip r:embed="rId3"/>
          <a:stretch>
            <a:fillRect/>
          </a:stretch>
        </p:blipFill>
        <p:spPr>
          <a:xfrm>
            <a:off x="5724128" y="1700808"/>
            <a:ext cx="1874740" cy="1548293"/>
          </a:xfrm>
          <a:prstGeom prst="rect">
            <a:avLst/>
          </a:prstGeom>
        </p:spPr>
      </p:pic>
      <p:pic>
        <p:nvPicPr>
          <p:cNvPr id="8" name="图片 7"/>
          <p:cNvPicPr>
            <a:picLocks noChangeAspect="1"/>
          </p:cNvPicPr>
          <p:nvPr/>
        </p:nvPicPr>
        <p:blipFill>
          <a:blip r:embed="rId4"/>
          <a:stretch>
            <a:fillRect/>
          </a:stretch>
        </p:blipFill>
        <p:spPr>
          <a:xfrm>
            <a:off x="2051720" y="4546271"/>
            <a:ext cx="2084955" cy="1331001"/>
          </a:xfrm>
          <a:prstGeom prst="rect">
            <a:avLst/>
          </a:prstGeom>
        </p:spPr>
      </p:pic>
      <p:pic>
        <p:nvPicPr>
          <p:cNvPr id="9" name="图片 8"/>
          <p:cNvPicPr>
            <a:picLocks noChangeAspect="1"/>
          </p:cNvPicPr>
          <p:nvPr/>
        </p:nvPicPr>
        <p:blipFill>
          <a:blip r:embed="rId5"/>
          <a:stretch>
            <a:fillRect/>
          </a:stretch>
        </p:blipFill>
        <p:spPr>
          <a:xfrm>
            <a:off x="4571840" y="4796715"/>
            <a:ext cx="3453445" cy="12326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5"/>
          <p:cNvSpPr>
            <a:spLocks noChangeShapeType="1"/>
          </p:cNvSpPr>
          <p:nvPr/>
        </p:nvSpPr>
        <p:spPr bwMode="auto">
          <a:xfrm>
            <a:off x="612775" y="2997200"/>
            <a:ext cx="7920038"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1" name="Rectangle 6"/>
          <p:cNvSpPr>
            <a:spLocks noChangeArrowheads="1"/>
          </p:cNvSpPr>
          <p:nvPr/>
        </p:nvSpPr>
        <p:spPr bwMode="auto">
          <a:xfrm>
            <a:off x="684213" y="2060575"/>
            <a:ext cx="79597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4400" b="1" dirty="0">
                <a:solidFill>
                  <a:srgbClr val="800000"/>
                </a:solidFill>
              </a:rPr>
              <a:t>第</a:t>
            </a:r>
            <a:r>
              <a:rPr lang="en-US" altLang="zh-CN" sz="4400" b="1" dirty="0">
                <a:solidFill>
                  <a:srgbClr val="800000"/>
                </a:solidFill>
              </a:rPr>
              <a:t>10</a:t>
            </a:r>
            <a:r>
              <a:rPr lang="zh-CN" altLang="en-US" sz="4400" b="1" dirty="0">
                <a:solidFill>
                  <a:srgbClr val="800000"/>
                </a:solidFill>
              </a:rPr>
              <a:t>章 机器学习</a:t>
            </a:r>
          </a:p>
        </p:txBody>
      </p:sp>
      <p:sp>
        <p:nvSpPr>
          <p:cNvPr id="3" name="文本框 2"/>
          <p:cNvSpPr txBox="1"/>
          <p:nvPr/>
        </p:nvSpPr>
        <p:spPr>
          <a:xfrm>
            <a:off x="3563888" y="3933056"/>
            <a:ext cx="4610100" cy="400110"/>
          </a:xfrm>
          <a:prstGeom prst="rect">
            <a:avLst/>
          </a:prstGeom>
          <a:noFill/>
        </p:spPr>
        <p:txBody>
          <a:bodyPr wrap="square">
            <a:spAutoFit/>
          </a:bodyPr>
          <a:lstStyle/>
          <a:p>
            <a:r>
              <a:rPr lang="zh-CN" altLang="en-US" sz="2000" b="1" dirty="0"/>
              <a:t>授课教师：程曦</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2780" y="980728"/>
            <a:ext cx="9141220" cy="4525962"/>
          </a:xfrm>
        </p:spPr>
        <p:txBody>
          <a:bodyPr/>
          <a:lstStyle/>
          <a:p>
            <a:pPr marL="0" indent="0">
              <a:buFont typeface="Arial" panose="020B0604020202020204" pitchFamily="34" charset="0"/>
              <a:buNone/>
            </a:pPr>
            <a:r>
              <a:rPr lang="zh-CN" altLang="en-US" sz="2000" b="1" dirty="0"/>
              <a:t>建立起机器学习开发环境，我们可以大展施手了！</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前言</a:t>
            </a:r>
          </a:p>
        </p:txBody>
      </p:sp>
      <p:pic>
        <p:nvPicPr>
          <p:cNvPr id="3" name="图片 2"/>
          <p:cNvPicPr>
            <a:picLocks noChangeAspect="1"/>
          </p:cNvPicPr>
          <p:nvPr/>
        </p:nvPicPr>
        <p:blipFill>
          <a:blip r:embed="rId2"/>
          <a:stretch>
            <a:fillRect/>
          </a:stretch>
        </p:blipFill>
        <p:spPr>
          <a:xfrm>
            <a:off x="1619672" y="1844824"/>
            <a:ext cx="6136565" cy="352304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0"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340768"/>
            <a:ext cx="20955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11"/>
          <p:cNvSpPr>
            <a:spLocks noChangeArrowheads="1"/>
          </p:cNvSpPr>
          <p:nvPr/>
        </p:nvSpPr>
        <p:spPr bwMode="auto">
          <a:xfrm>
            <a:off x="-12700" y="550863"/>
            <a:ext cx="957263" cy="82073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16" name="Group 12"/>
          <p:cNvGrpSpPr/>
          <p:nvPr/>
        </p:nvGrpSpPr>
        <p:grpSpPr bwMode="auto">
          <a:xfrm>
            <a:off x="-12700" y="738188"/>
            <a:ext cx="750888" cy="536575"/>
            <a:chOff x="0" y="410"/>
            <a:chExt cx="1288" cy="923"/>
          </a:xfrm>
        </p:grpSpPr>
        <p:sp>
          <p:nvSpPr>
            <p:cNvPr id="13329" name="Rectangle 7"/>
            <p:cNvSpPr>
              <a:spLocks noChangeArrowheads="1"/>
            </p:cNvSpPr>
            <p:nvPr/>
          </p:nvSpPr>
          <p:spPr bwMode="auto">
            <a:xfrm>
              <a:off x="644" y="410"/>
              <a:ext cx="644" cy="462"/>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0" name="Rectangle 8"/>
            <p:cNvSpPr>
              <a:spLocks noChangeArrowheads="1"/>
            </p:cNvSpPr>
            <p:nvPr/>
          </p:nvSpPr>
          <p:spPr bwMode="auto">
            <a:xfrm>
              <a:off x="644" y="872"/>
              <a:ext cx="644" cy="461"/>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1" name="Rectangle 9"/>
            <p:cNvSpPr>
              <a:spLocks noChangeArrowheads="1"/>
            </p:cNvSpPr>
            <p:nvPr/>
          </p:nvSpPr>
          <p:spPr bwMode="auto">
            <a:xfrm>
              <a:off x="0" y="872"/>
              <a:ext cx="644" cy="461"/>
            </a:xfrm>
            <a:prstGeom prst="rect">
              <a:avLst/>
            </a:prstGeom>
            <a:solidFill>
              <a:srgbClr val="1E1E1E"/>
            </a:solidFill>
            <a:ln w="19050">
              <a:solidFill>
                <a:schemeClr val="bg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3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 y="974"/>
              <a:ext cx="32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7" name="Rectangle 13"/>
          <p:cNvSpPr>
            <a:spLocks noGrp="1"/>
          </p:cNvSpPr>
          <p:nvPr>
            <p:ph type="title"/>
          </p:nvPr>
        </p:nvSpPr>
        <p:spPr>
          <a:xfrm>
            <a:off x="2085975" y="1364580"/>
            <a:ext cx="1917700" cy="563563"/>
          </a:xfrm>
          <a:noFill/>
        </p:spPr>
        <p:txBody>
          <a:bodyPr lIns="77526" tIns="38764" rIns="77526" bIns="38764"/>
          <a:lstStyle/>
          <a:p>
            <a:pPr eaLnBrk="1" hangingPunct="1"/>
            <a:r>
              <a:rPr lang="zh-CN" altLang="en-US" sz="3300" b="1"/>
              <a:t>授课要点</a:t>
            </a:r>
          </a:p>
        </p:txBody>
      </p:sp>
      <p:sp>
        <p:nvSpPr>
          <p:cNvPr id="13318" name="Rectangle 14"/>
          <p:cNvSpPr>
            <a:spLocks noGrp="1"/>
          </p:cNvSpPr>
          <p:nvPr>
            <p:ph type="body" idx="1"/>
          </p:nvPr>
        </p:nvSpPr>
        <p:spPr>
          <a:xfrm>
            <a:off x="2252663" y="2218654"/>
            <a:ext cx="5030787" cy="3658618"/>
          </a:xfrm>
          <a:noFill/>
        </p:spPr>
        <p:txBody>
          <a:bodyPr lIns="77526" tIns="38764" rIns="77526" bIns="38764"/>
          <a:lstStyle/>
          <a:p>
            <a:pPr eaLnBrk="1" hangingPunct="1">
              <a:lnSpc>
                <a:spcPct val="130000"/>
              </a:lnSpc>
            </a:pPr>
            <a:r>
              <a:rPr lang="en-US" altLang="zh-CN" sz="3100" b="1" dirty="0">
                <a:solidFill>
                  <a:srgbClr val="004A67"/>
                </a:solidFill>
              </a:rPr>
              <a:t>SKlearn</a:t>
            </a:r>
            <a:r>
              <a:rPr lang="zh-CN" altLang="en-US" sz="3100" b="1" dirty="0">
                <a:solidFill>
                  <a:srgbClr val="004A67"/>
                </a:solidFill>
              </a:rPr>
              <a:t>简介</a:t>
            </a:r>
            <a:endParaRPr lang="en-US" altLang="zh-CN" sz="3100" b="1" dirty="0">
              <a:solidFill>
                <a:srgbClr val="004A67"/>
              </a:solidFill>
            </a:endParaRPr>
          </a:p>
          <a:p>
            <a:pPr eaLnBrk="1" hangingPunct="1">
              <a:lnSpc>
                <a:spcPct val="130000"/>
              </a:lnSpc>
            </a:pPr>
            <a:r>
              <a:rPr lang="zh-CN" altLang="en-US" sz="3100" b="1" dirty="0">
                <a:solidFill>
                  <a:schemeClr val="bg1">
                    <a:lumMod val="75000"/>
                  </a:schemeClr>
                </a:solidFill>
              </a:rPr>
              <a:t>回归算法</a:t>
            </a:r>
            <a:endParaRPr lang="en-US" altLang="zh-CN" sz="3100" b="1" dirty="0">
              <a:solidFill>
                <a:schemeClr val="bg1">
                  <a:lumMod val="75000"/>
                </a:schemeClr>
              </a:solidFill>
            </a:endParaRPr>
          </a:p>
          <a:p>
            <a:pPr eaLnBrk="1" hangingPunct="1">
              <a:lnSpc>
                <a:spcPct val="130000"/>
              </a:lnSpc>
            </a:pPr>
            <a:r>
              <a:rPr lang="en-US" altLang="zh-CN" sz="3100" b="1" dirty="0">
                <a:solidFill>
                  <a:schemeClr val="bg1">
                    <a:lumMod val="75000"/>
                  </a:schemeClr>
                </a:solidFill>
              </a:rPr>
              <a:t> K</a:t>
            </a:r>
            <a:r>
              <a:rPr lang="zh-CN" altLang="en-US" sz="3100" b="1" dirty="0">
                <a:solidFill>
                  <a:schemeClr val="bg1">
                    <a:lumMod val="75000"/>
                  </a:schemeClr>
                </a:solidFill>
              </a:rPr>
              <a:t>近邻分类</a:t>
            </a:r>
            <a:endParaRPr lang="en-US" altLang="zh-CN" sz="3100" b="1" dirty="0">
              <a:solidFill>
                <a:schemeClr val="bg1">
                  <a:lumMod val="75000"/>
                </a:schemeClr>
              </a:solidFill>
            </a:endParaRPr>
          </a:p>
          <a:p>
            <a:pPr eaLnBrk="1" hangingPunct="1">
              <a:lnSpc>
                <a:spcPct val="130000"/>
              </a:lnSpc>
            </a:pPr>
            <a:r>
              <a:rPr lang="en-US" altLang="zh-CN" sz="3100" b="1" dirty="0">
                <a:solidFill>
                  <a:schemeClr val="bg1">
                    <a:lumMod val="75000"/>
                  </a:schemeClr>
                </a:solidFill>
              </a:rPr>
              <a:t> K</a:t>
            </a:r>
            <a:r>
              <a:rPr lang="zh-CN" altLang="en-US" sz="3100" b="1" dirty="0">
                <a:solidFill>
                  <a:schemeClr val="bg1">
                    <a:lumMod val="75000"/>
                  </a:schemeClr>
                </a:solidFill>
              </a:rPr>
              <a:t>均值聚类</a:t>
            </a:r>
            <a:endParaRPr lang="en-US" altLang="zh-CN" sz="3100" b="1" dirty="0">
              <a:solidFill>
                <a:schemeClr val="bg1">
                  <a:lumMod val="75000"/>
                </a:schemeClr>
              </a:solidFill>
            </a:endParaRPr>
          </a:p>
          <a:p>
            <a:pPr eaLnBrk="1" hangingPunct="1">
              <a:lnSpc>
                <a:spcPct val="130000"/>
              </a:lnSpc>
            </a:pPr>
            <a:r>
              <a:rPr lang="zh-CN" altLang="en-US" sz="3100" b="1" dirty="0">
                <a:solidFill>
                  <a:schemeClr val="bg1">
                    <a:lumMod val="75000"/>
                  </a:schemeClr>
                </a:solidFill>
              </a:rPr>
              <a:t>人工神经网络</a:t>
            </a:r>
            <a:endParaRPr lang="en-US" altLang="zh-CN" sz="3100" b="1" dirty="0">
              <a:solidFill>
                <a:schemeClr val="bg1">
                  <a:lumMod val="75000"/>
                </a:schemeClr>
              </a:solidFill>
            </a:endParaRPr>
          </a:p>
          <a:p>
            <a:pPr eaLnBrk="1" hangingPunct="1">
              <a:lnSpc>
                <a:spcPct val="130000"/>
              </a:lnSpc>
            </a:pPr>
            <a:endParaRPr lang="zh-CN" altLang="en-US" sz="3100" b="1" dirty="0">
              <a:solidFill>
                <a:srgbClr val="004A67"/>
              </a:solidFill>
            </a:endParaRPr>
          </a:p>
        </p:txBody>
      </p:sp>
      <p:sp>
        <p:nvSpPr>
          <p:cNvPr id="13319" name="Rectangle 15"/>
          <p:cNvSpPr>
            <a:spLocks noChangeArrowheads="1"/>
          </p:cNvSpPr>
          <p:nvPr/>
        </p:nvSpPr>
        <p:spPr bwMode="auto">
          <a:xfrm>
            <a:off x="2054225" y="2121818"/>
            <a:ext cx="5607050" cy="3827462"/>
          </a:xfrm>
          <a:prstGeom prst="rect">
            <a:avLst/>
          </a:prstGeom>
          <a:noFill/>
          <a:ln w="38100">
            <a:solidFill>
              <a:srgbClr val="C0C0C0"/>
            </a:solidFill>
            <a:miter lim="800000"/>
          </a:ln>
          <a:extLst>
            <a:ext uri="{909E8E84-426E-40DD-AFC4-6F175D3DCCD1}">
              <a14:hiddenFill xmlns:a14="http://schemas.microsoft.com/office/drawing/2010/main">
                <a:solidFill>
                  <a:srgbClr val="FFFFFF"/>
                </a:solidFill>
              </a14:hiddenFill>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20" name="Group 26"/>
          <p:cNvGrpSpPr/>
          <p:nvPr/>
        </p:nvGrpSpPr>
        <p:grpSpPr bwMode="auto">
          <a:xfrm>
            <a:off x="6808788" y="4257005"/>
            <a:ext cx="474662" cy="341313"/>
            <a:chOff x="4746" y="3879"/>
            <a:chExt cx="438" cy="314"/>
          </a:xfrm>
        </p:grpSpPr>
        <p:sp>
          <p:nvSpPr>
            <p:cNvPr id="13325" name="Rectangle 22"/>
            <p:cNvSpPr>
              <a:spLocks noChangeArrowheads="1"/>
            </p:cNvSpPr>
            <p:nvPr/>
          </p:nvSpPr>
          <p:spPr bwMode="auto">
            <a:xfrm>
              <a:off x="4965" y="3879"/>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6" name="Rectangle 23"/>
            <p:cNvSpPr>
              <a:spLocks noChangeArrowheads="1"/>
            </p:cNvSpPr>
            <p:nvPr/>
          </p:nvSpPr>
          <p:spPr bwMode="auto">
            <a:xfrm>
              <a:off x="4965" y="4036"/>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7" name="Rectangle 24"/>
            <p:cNvSpPr>
              <a:spLocks noChangeArrowheads="1"/>
            </p:cNvSpPr>
            <p:nvPr/>
          </p:nvSpPr>
          <p:spPr bwMode="auto">
            <a:xfrm>
              <a:off x="4746" y="4036"/>
              <a:ext cx="219" cy="157"/>
            </a:xfrm>
            <a:prstGeom prst="rect">
              <a:avLst/>
            </a:prstGeom>
            <a:solidFill>
              <a:srgbClr val="C0C0C0"/>
            </a:solidFill>
            <a:ln w="19050">
              <a:solidFill>
                <a:srgbClr val="C0C0C0"/>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28"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1" y="4071"/>
              <a:ext cx="10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21" name="Rectangle 27"/>
          <p:cNvSpPr>
            <a:spLocks noChangeArrowheads="1"/>
          </p:cNvSpPr>
          <p:nvPr/>
        </p:nvSpPr>
        <p:spPr bwMode="auto">
          <a:xfrm>
            <a:off x="4176713"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2" name="Rectangle 28"/>
          <p:cNvSpPr>
            <a:spLocks noChangeArrowheads="1"/>
          </p:cNvSpPr>
          <p:nvPr/>
        </p:nvSpPr>
        <p:spPr bwMode="auto">
          <a:xfrm>
            <a:off x="4413250"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3" name="Rectangle 29"/>
          <p:cNvSpPr>
            <a:spLocks noChangeArrowheads="1"/>
          </p:cNvSpPr>
          <p:nvPr/>
        </p:nvSpPr>
        <p:spPr bwMode="auto">
          <a:xfrm>
            <a:off x="4637088" y="1844005"/>
            <a:ext cx="138112"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4" name="Text Box 2"/>
          <p:cNvSpPr txBox="1">
            <a:spLocks noChangeArrowheads="1"/>
          </p:cNvSpPr>
          <p:nvPr/>
        </p:nvSpPr>
        <p:spPr bwMode="auto">
          <a:xfrm>
            <a:off x="971550" y="25400"/>
            <a:ext cx="74882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4400" b="1" i="0" u="none" strike="noStrike" kern="1200" cap="none" spc="0" normalizeH="0" baseline="0" noProof="0">
                <a:ln>
                  <a:noFill/>
                </a:ln>
                <a:solidFill>
                  <a:srgbClr val="0000CC"/>
                </a:solidFill>
                <a:effectLst/>
                <a:uLnTx/>
                <a:uFillTx/>
                <a:latin typeface="黑体" panose="02010609060101010101" pitchFamily="49" charset="-122"/>
                <a:ea typeface="黑体" panose="02010609060101010101" pitchFamily="49" charset="-122"/>
                <a:cs typeface="+mn-cs"/>
              </a:rPr>
              <a:t>教学内容</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251520" y="980728"/>
            <a:ext cx="8712968" cy="4525962"/>
          </a:xfrm>
        </p:spPr>
        <p:txBody>
          <a:bodyPr/>
          <a:lstStyle/>
          <a:p>
            <a:pPr marL="0" indent="0" algn="just">
              <a:buFont typeface="Arial" panose="020B0604020202020204" pitchFamily="34" charset="0"/>
              <a:buNone/>
            </a:pPr>
            <a:r>
              <a:rPr lang="en-US" altLang="zh-CN" sz="2000" dirty="0"/>
              <a:t>Scikit learn</a:t>
            </a:r>
            <a:r>
              <a:rPr lang="zh-CN" altLang="en-US" sz="2000" dirty="0"/>
              <a:t>的简称是</a:t>
            </a:r>
            <a:r>
              <a:rPr lang="en-US" altLang="zh-CN" sz="2000" b="1" dirty="0">
                <a:solidFill>
                  <a:srgbClr val="FF0000"/>
                </a:solidFill>
              </a:rPr>
              <a:t>SKlearn</a:t>
            </a:r>
            <a:r>
              <a:rPr lang="zh-CN" altLang="en-US" sz="2000" dirty="0"/>
              <a:t>，</a:t>
            </a:r>
            <a:r>
              <a:rPr lang="en-US" altLang="zh-CN" sz="2000" dirty="0"/>
              <a:t>Python</a:t>
            </a:r>
            <a:r>
              <a:rPr lang="zh-CN" altLang="en-US" sz="2000" dirty="0"/>
              <a:t>中实现机器学习的模块。</a:t>
            </a:r>
          </a:p>
          <a:p>
            <a:pPr marL="0" indent="0" algn="just">
              <a:buFont typeface="Arial" panose="020B0604020202020204" pitchFamily="34" charset="0"/>
              <a:buNone/>
            </a:pPr>
            <a:r>
              <a:rPr lang="zh-CN" altLang="en-US" sz="2000" dirty="0"/>
              <a:t>建立在 </a:t>
            </a:r>
            <a:r>
              <a:rPr lang="en-US" altLang="zh-CN" sz="2000" dirty="0"/>
              <a:t>NumPy</a:t>
            </a:r>
            <a:r>
              <a:rPr lang="zh-CN" altLang="en-US" sz="2000" dirty="0"/>
              <a:t>、</a:t>
            </a:r>
            <a:r>
              <a:rPr lang="en-US" altLang="zh-CN" sz="2000" dirty="0"/>
              <a:t>SciPy </a:t>
            </a:r>
            <a:r>
              <a:rPr lang="zh-CN" altLang="en-US" sz="2000" dirty="0"/>
              <a:t>和 </a:t>
            </a:r>
            <a:r>
              <a:rPr lang="en-US" altLang="zh-CN" sz="2000" dirty="0"/>
              <a:t>Matplotlib</a:t>
            </a:r>
            <a:r>
              <a:rPr lang="zh-CN" altLang="en-US" sz="2000" dirty="0"/>
              <a:t>的基础上。</a:t>
            </a:r>
            <a:r>
              <a:rPr lang="en-US" altLang="zh-CN" sz="2000" dirty="0"/>
              <a:t>SKlearn</a:t>
            </a:r>
            <a:r>
              <a:rPr lang="zh-CN" altLang="en-US" sz="2000" dirty="0"/>
              <a:t>包含了许多最常见的机器学习算法，例如分类、回归、聚类、数据降维、数据预处理等。</a:t>
            </a:r>
          </a:p>
          <a:p>
            <a:pPr marL="0" indent="0" algn="just">
              <a:buFont typeface="Arial" panose="020B0604020202020204" pitchFamily="34" charset="0"/>
              <a:buNone/>
            </a:pPr>
            <a:r>
              <a:rPr lang="zh-CN" altLang="en-US" sz="2000" dirty="0"/>
              <a:t>官方网站：</a:t>
            </a:r>
            <a:r>
              <a:rPr lang="en-US" altLang="zh-CN" sz="2000" u="sng" dirty="0">
                <a:solidFill>
                  <a:schemeClr val="tx2"/>
                </a:solidFill>
              </a:rPr>
              <a:t>http://scikit-learn.org</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pic>
        <p:nvPicPr>
          <p:cNvPr id="2" name="图片 1"/>
          <p:cNvPicPr>
            <a:picLocks noChangeAspect="1"/>
          </p:cNvPicPr>
          <p:nvPr/>
        </p:nvPicPr>
        <p:blipFill>
          <a:blip r:embed="rId2"/>
          <a:stretch>
            <a:fillRect/>
          </a:stretch>
        </p:blipFill>
        <p:spPr>
          <a:xfrm>
            <a:off x="1547664" y="3140968"/>
            <a:ext cx="5760640" cy="17017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8936003" cy="4320480"/>
          </a:xfrm>
        </p:spPr>
        <p:txBody>
          <a:bodyPr/>
          <a:lstStyle/>
          <a:p>
            <a:r>
              <a:rPr lang="zh-CN" altLang="en-US" sz="1800" dirty="0"/>
              <a:t>在工程应用中，用</a:t>
            </a:r>
            <a:r>
              <a:rPr lang="en-US" altLang="zh-CN" sz="1800" dirty="0"/>
              <a:t>python</a:t>
            </a:r>
            <a:r>
              <a:rPr lang="zh-CN" altLang="en-US" sz="1800" dirty="0"/>
              <a:t>手写代码从头实现一个机器学习算法的可能性非常低，这样不仅耗时耗力，还不一定能够写出构架清晰，稳定性强的模型。更多情况下，是分析采集到的数据，根据数据特征选择适合的算法，在工具包中调用算法，调整算法的参数，获取需要的信息，从而实现算法效率和效果之间的平衡。</a:t>
            </a:r>
            <a:endParaRPr lang="en-US" altLang="zh-CN" sz="1800" dirty="0"/>
          </a:p>
          <a:p>
            <a:endParaRPr lang="en-US" altLang="zh-CN" sz="1800" dirty="0"/>
          </a:p>
          <a:p>
            <a:r>
              <a:rPr lang="en-US" altLang="zh-CN" sz="1800" dirty="0"/>
              <a:t>scikit-learn</a:t>
            </a:r>
            <a:r>
              <a:rPr lang="zh-CN" altLang="en-US" sz="1800" dirty="0"/>
              <a:t>可以帮助我们高效实现机器学习算法应用的工具包。</a:t>
            </a:r>
            <a:r>
              <a:rPr lang="en-US" altLang="zh-CN" sz="1800" dirty="0"/>
              <a:t>scikit-learn</a:t>
            </a:r>
            <a:r>
              <a:rPr lang="zh-CN" altLang="en-US" sz="1800" dirty="0"/>
              <a:t>，又写作</a:t>
            </a:r>
            <a:r>
              <a:rPr lang="en-US" altLang="zh-CN" sz="1800" b="1" dirty="0">
                <a:solidFill>
                  <a:srgbClr val="FF0000"/>
                </a:solidFill>
              </a:rPr>
              <a:t>SKlearn</a:t>
            </a:r>
            <a:r>
              <a:rPr lang="zh-CN" altLang="en-US" sz="1800" dirty="0"/>
              <a:t>，是一个开源的基于</a:t>
            </a:r>
            <a:r>
              <a:rPr lang="en-US" altLang="zh-CN" sz="1800" dirty="0"/>
              <a:t>python</a:t>
            </a:r>
            <a:r>
              <a:rPr lang="zh-CN" altLang="en-US" sz="1800" dirty="0"/>
              <a:t>语言的机器学习工具包。</a:t>
            </a:r>
            <a:endParaRPr lang="en-US" altLang="zh-CN" sz="1800" dirty="0"/>
          </a:p>
          <a:p>
            <a:pPr marL="0" indent="0">
              <a:buNone/>
            </a:pPr>
            <a:endParaRPr lang="en-US" altLang="zh-CN" sz="1800" dirty="0"/>
          </a:p>
          <a:p>
            <a:r>
              <a:rPr lang="zh-CN" altLang="en-US" sz="1800" dirty="0"/>
              <a:t>安装</a:t>
            </a:r>
            <a:r>
              <a:rPr lang="en-US" altLang="zh-CN" sz="1800" dirty="0"/>
              <a:t>scikit-learn</a:t>
            </a:r>
          </a:p>
          <a:p>
            <a:pPr marL="0" indent="0">
              <a:buNone/>
            </a:pPr>
            <a:r>
              <a:rPr lang="en-US" altLang="zh-CN" sz="1800" dirty="0"/>
              <a:t>     python</a:t>
            </a:r>
            <a:r>
              <a:rPr lang="zh-CN" altLang="en-US" sz="1800" dirty="0"/>
              <a:t>环境在安装源文件时使用默认安装很慢，使用国内清华源速度比较快</a:t>
            </a:r>
          </a:p>
          <a:p>
            <a:pPr marL="0" indent="0">
              <a:buNone/>
            </a:pPr>
            <a:r>
              <a:rPr lang="en-US" altLang="zh-CN" sz="1800" b="1" dirty="0">
                <a:solidFill>
                  <a:srgbClr val="FF0000"/>
                </a:solidFill>
              </a:rPr>
              <a:t>     pip install xxx -</a:t>
            </a:r>
            <a:r>
              <a:rPr lang="en-US" altLang="zh-CN" sz="1800" b="1" dirty="0" err="1">
                <a:solidFill>
                  <a:srgbClr val="FF0000"/>
                </a:solidFill>
              </a:rPr>
              <a:t>i</a:t>
            </a:r>
            <a:r>
              <a:rPr lang="en-US" altLang="zh-CN" sz="1800" b="1" dirty="0">
                <a:solidFill>
                  <a:srgbClr val="FF0000"/>
                </a:solidFill>
              </a:rPr>
              <a:t> https://pypi.tuna.tsinghua.edu.cn/simple</a:t>
            </a:r>
          </a:p>
          <a:p>
            <a:pPr marL="0" indent="0">
              <a:buNone/>
            </a:pPr>
            <a:r>
              <a:rPr lang="zh-CN" altLang="en-US" sz="1800" dirty="0"/>
              <a:t>     更多安装方式请参考网址</a:t>
            </a:r>
            <a:r>
              <a:rPr lang="en-US" altLang="zh-CN" sz="1800" dirty="0"/>
              <a:t>:  https://scikit-learn.org.cn/lists/1.html</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effectLst/>
                <a:uLnTx/>
                <a:uFillTx/>
                <a:latin typeface="Calibri" panose="020F0502020204030204"/>
                <a:ea typeface="宋体" panose="02010600030101010101" pitchFamily="2" charset="-122"/>
                <a:cs typeface="+mn-cs"/>
              </a:rPr>
              <a:t>SKlearn</a:t>
            </a:r>
            <a:r>
              <a:rPr lang="zh-CN" altLang="en-US" sz="2000" b="1" dirty="0"/>
              <a:t>算法分类</a:t>
            </a:r>
            <a:endParaRPr lang="en-US" altLang="zh-CN" sz="2000" b="1" dirty="0"/>
          </a:p>
          <a:p>
            <a:pPr marL="0" indent="0">
              <a:buNone/>
            </a:pPr>
            <a:endParaRPr lang="en-US" altLang="zh-CN" sz="2000" b="1" dirty="0"/>
          </a:p>
          <a:p>
            <a: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回归（</a:t>
            </a:r>
            <a:r>
              <a:rPr kumimoji="0" lang="en-US" altLang="zh-CN"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Regression</a:t>
            </a: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a:t>
            </a:r>
            <a:endParaRPr kumimoji="0" lang="zh-CN" altLang="en-US"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分类（</a:t>
            </a:r>
            <a:r>
              <a:rPr kumimoji="0" lang="en-US" altLang="zh-CN"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Classification</a:t>
            </a: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endParaRPr>
          </a:p>
          <a:p>
            <a: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聚类（</a:t>
            </a:r>
            <a:r>
              <a:rPr kumimoji="0" lang="en-US" altLang="zh-CN"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Clustering</a:t>
            </a: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endParaRPr>
          </a:p>
          <a:p>
            <a: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降维算法（</a:t>
            </a:r>
            <a:r>
              <a:rPr kumimoji="0" lang="en-US" altLang="zh-CN"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Dimensionality reduction</a:t>
            </a: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a:t>
            </a:r>
            <a:endParaRPr kumimoji="0" lang="zh-CN" altLang="zh-CN" sz="1800"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endParaRP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操作步骤</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
        <p:nvSpPr>
          <p:cNvPr id="3" name="文本框 2"/>
          <p:cNvSpPr txBox="1"/>
          <p:nvPr/>
        </p:nvSpPr>
        <p:spPr>
          <a:xfrm>
            <a:off x="467544" y="1423318"/>
            <a:ext cx="6552728" cy="237026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1.</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获取数据，创建数据集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2.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数据预处理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3.</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数据集拆分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4.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定义模型</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5.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模型评估与选择</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操作步骤</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
        <p:nvSpPr>
          <p:cNvPr id="3" name="文本框 2"/>
          <p:cNvSpPr txBox="1"/>
          <p:nvPr/>
        </p:nvSpPr>
        <p:spPr>
          <a:xfrm>
            <a:off x="467544" y="1423318"/>
            <a:ext cx="6552728" cy="237026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1.</a:t>
            </a:r>
            <a:r>
              <a:rPr kumimoji="0" lang="zh-CN"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获取数据，创建数据集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2.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数据预处理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3.</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数据集拆分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4.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定义模型</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5.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模型评估与选择</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数据库</a:t>
            </a:r>
          </a:p>
          <a:p>
            <a:pPr marL="0" indent="0">
              <a:buNone/>
            </a:pPr>
            <a:r>
              <a:rPr lang="en-US" altLang="zh-CN" sz="1800" dirty="0"/>
              <a:t>SKlearn</a:t>
            </a:r>
            <a:r>
              <a:rPr lang="zh-CN" altLang="en-US" sz="1800" dirty="0"/>
              <a:t>提供了一个强大的数据库，包含了很多经典数据集。可以通过包含</a:t>
            </a:r>
            <a:r>
              <a:rPr lang="en-US" altLang="zh-CN" sz="1800" dirty="0" err="1"/>
              <a:t>SKlearn.datasets</a:t>
            </a:r>
            <a:r>
              <a:rPr lang="zh-CN" altLang="en-US" sz="1800" dirty="0"/>
              <a:t>使用这个数据库。</a:t>
            </a:r>
          </a:p>
          <a:p>
            <a:pPr marL="0" indent="0">
              <a:buNone/>
            </a:pPr>
            <a:r>
              <a:rPr lang="zh-CN" altLang="en-US" sz="1800" dirty="0"/>
              <a:t>使用比较著名的是鸢尾花数据集，调用如下：</a:t>
            </a:r>
          </a:p>
          <a:p>
            <a:pPr marL="0" indent="0">
              <a:buNone/>
            </a:pPr>
            <a:r>
              <a:rPr lang="en-US" altLang="zh-CN" sz="1800" dirty="0"/>
              <a:t>from </a:t>
            </a:r>
            <a:r>
              <a:rPr lang="en-US" altLang="zh-CN" sz="1800" dirty="0" err="1"/>
              <a:t>sklearn.datasets</a:t>
            </a:r>
            <a:r>
              <a:rPr lang="en-US" altLang="zh-CN" sz="1800" dirty="0"/>
              <a:t> import </a:t>
            </a:r>
            <a:r>
              <a:rPr lang="en-US" altLang="zh-CN" sz="1800" dirty="0" err="1"/>
              <a:t>load_iris</a:t>
            </a:r>
            <a:endParaRPr lang="en-US" altLang="zh-CN" sz="1800" dirty="0"/>
          </a:p>
          <a:p>
            <a:pPr marL="0" indent="0">
              <a:buNone/>
            </a:pPr>
            <a:r>
              <a:rPr lang="en-US" altLang="zh-CN" sz="1800" dirty="0"/>
              <a:t>data = </a:t>
            </a:r>
            <a:r>
              <a:rPr lang="en-US" altLang="zh-CN" sz="1800" dirty="0" err="1"/>
              <a:t>load_iris</a:t>
            </a:r>
            <a:r>
              <a:rPr lang="en-US" altLang="zh-CN" sz="1800" dirty="0"/>
              <a:t>()</a:t>
            </a:r>
          </a:p>
          <a:p>
            <a:pPr marL="0" indent="0">
              <a:buNone/>
            </a:pPr>
            <a:r>
              <a:rPr lang="zh-CN" altLang="en-US" sz="1800" dirty="0"/>
              <a:t>另一个经典的波士顿房价数据集，代码如下：</a:t>
            </a:r>
          </a:p>
          <a:p>
            <a:pPr marL="0" indent="0">
              <a:buNone/>
            </a:pPr>
            <a:r>
              <a:rPr lang="en-US" altLang="zh-CN" sz="1800" dirty="0"/>
              <a:t>from </a:t>
            </a:r>
            <a:r>
              <a:rPr lang="en-US" altLang="zh-CN" sz="1800" dirty="0" err="1"/>
              <a:t>sklearn.datasets</a:t>
            </a:r>
            <a:r>
              <a:rPr lang="en-US" altLang="zh-CN" sz="1800" dirty="0"/>
              <a:t> import </a:t>
            </a:r>
            <a:r>
              <a:rPr lang="en-US" altLang="zh-CN" sz="1800" dirty="0" err="1"/>
              <a:t>load_boston</a:t>
            </a:r>
            <a:endParaRPr lang="en-US" altLang="zh-CN" sz="1800" dirty="0"/>
          </a:p>
          <a:p>
            <a:pPr marL="0" indent="0">
              <a:buNone/>
            </a:pPr>
            <a:r>
              <a:rPr lang="en-US" altLang="zh-CN" sz="1800" dirty="0" err="1"/>
              <a:t>boston</a:t>
            </a:r>
            <a:r>
              <a:rPr lang="en-US" altLang="zh-CN" sz="1800" dirty="0"/>
              <a:t> = </a:t>
            </a:r>
            <a:r>
              <a:rPr lang="en-US" altLang="zh-CN" sz="1800" dirty="0" err="1"/>
              <a:t>load_boston</a:t>
            </a:r>
            <a:r>
              <a:rPr lang="en-US" altLang="zh-CN" sz="1800" dirty="0"/>
              <a:t>()</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pic>
        <p:nvPicPr>
          <p:cNvPr id="2" name="图片 1"/>
          <p:cNvPicPr>
            <a:picLocks noChangeAspect="1"/>
          </p:cNvPicPr>
          <p:nvPr/>
        </p:nvPicPr>
        <p:blipFill>
          <a:blip r:embed="rId2"/>
          <a:stretch>
            <a:fillRect/>
          </a:stretch>
        </p:blipFill>
        <p:spPr>
          <a:xfrm>
            <a:off x="3698483" y="4075340"/>
            <a:ext cx="5429529" cy="2330570"/>
          </a:xfrm>
          <a:prstGeom prst="rect">
            <a:avLst/>
          </a:prstGeom>
        </p:spPr>
      </p:pic>
      <p:sp>
        <p:nvSpPr>
          <p:cNvPr id="4" name="文本框 3"/>
          <p:cNvSpPr txBox="1"/>
          <p:nvPr/>
        </p:nvSpPr>
        <p:spPr>
          <a:xfrm>
            <a:off x="743863" y="4070111"/>
            <a:ext cx="2938634" cy="1754326"/>
          </a:xfrm>
          <a:prstGeom prst="rect">
            <a:avLst/>
          </a:prstGeom>
          <a:noFill/>
        </p:spPr>
        <p:txBody>
          <a:bodyPr wrap="square">
            <a:spAutoFit/>
          </a:bodyPr>
          <a:lstStyle/>
          <a:p>
            <a:r>
              <a:rPr lang="zh-CN" altLang="en-US" dirty="0"/>
              <a:t>鸢尾花</a:t>
            </a:r>
            <a:r>
              <a:rPr lang="en-US" altLang="zh-CN" b="1" dirty="0">
                <a:solidFill>
                  <a:srgbClr val="FF0000"/>
                </a:solidFill>
              </a:rPr>
              <a:t>iris</a:t>
            </a:r>
            <a:r>
              <a:rPr lang="zh-CN" altLang="en-US" b="1" dirty="0">
                <a:solidFill>
                  <a:srgbClr val="FF0000"/>
                </a:solidFill>
              </a:rPr>
              <a:t>数据集</a:t>
            </a:r>
            <a:r>
              <a:rPr lang="zh-CN" altLang="en-US" dirty="0"/>
              <a:t>包含</a:t>
            </a:r>
            <a:r>
              <a:rPr lang="en-US" altLang="zh-CN" dirty="0"/>
              <a:t>150</a:t>
            </a:r>
            <a:r>
              <a:rPr lang="zh-CN" altLang="en-US" dirty="0"/>
              <a:t>个数据集，分为</a:t>
            </a:r>
            <a:r>
              <a:rPr lang="en-US" altLang="zh-CN" dirty="0"/>
              <a:t>3</a:t>
            </a:r>
            <a:r>
              <a:rPr lang="zh-CN" altLang="en-US" dirty="0"/>
              <a:t>类，每类</a:t>
            </a:r>
            <a:r>
              <a:rPr lang="en-US" altLang="zh-CN" dirty="0"/>
              <a:t>50</a:t>
            </a:r>
            <a:r>
              <a:rPr lang="zh-CN" altLang="en-US" dirty="0"/>
              <a:t>条数据。</a:t>
            </a:r>
            <a:r>
              <a:rPr lang="zh-CN" altLang="en-US" b="1" dirty="0">
                <a:solidFill>
                  <a:srgbClr val="FF0000"/>
                </a:solidFill>
              </a:rPr>
              <a:t>每条数据包含</a:t>
            </a:r>
            <a:r>
              <a:rPr lang="en-US" altLang="zh-CN" b="1" dirty="0">
                <a:solidFill>
                  <a:srgbClr val="FF0000"/>
                </a:solidFill>
              </a:rPr>
              <a:t>4</a:t>
            </a:r>
            <a:r>
              <a:rPr lang="zh-CN" altLang="en-US" b="1" dirty="0">
                <a:solidFill>
                  <a:srgbClr val="FF0000"/>
                </a:solidFill>
              </a:rPr>
              <a:t>个属性，即花朵的花萼长度、花萼宽度、花瓣长度和花瓣宽度。</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常用数据集：</a:t>
            </a:r>
          </a:p>
          <a:p>
            <a:pPr marL="0" indent="0">
              <a:buNone/>
            </a:pPr>
            <a:r>
              <a:rPr lang="en-US" altLang="zh-CN" sz="1800" dirty="0"/>
              <a:t>2. </a:t>
            </a:r>
            <a:r>
              <a:rPr lang="zh-CN" altLang="en-US" sz="1800" dirty="0"/>
              <a:t>波士顿房价（</a:t>
            </a:r>
            <a:r>
              <a:rPr lang="en-US" altLang="zh-CN" sz="1800" dirty="0" err="1"/>
              <a:t>datasets.load_boston</a:t>
            </a:r>
            <a:r>
              <a:rPr lang="zh-CN" altLang="en-US" sz="1800" dirty="0"/>
              <a:t>）</a:t>
            </a:r>
          </a:p>
          <a:p>
            <a:pPr marL="0" indent="0">
              <a:buNone/>
            </a:pPr>
            <a:r>
              <a:rPr lang="zh-CN" altLang="en-US" sz="1800" dirty="0"/>
              <a:t>​ 统计了波士顿</a:t>
            </a:r>
            <a:r>
              <a:rPr lang="en-US" altLang="zh-CN" sz="1800" dirty="0"/>
              <a:t>506</a:t>
            </a:r>
            <a:r>
              <a:rPr lang="zh-CN" altLang="en-US" sz="1800" dirty="0"/>
              <a:t>处房屋的</a:t>
            </a:r>
            <a:r>
              <a:rPr lang="en-US" altLang="zh-CN" sz="1800" dirty="0"/>
              <a:t>13</a:t>
            </a:r>
            <a:r>
              <a:rPr lang="zh-CN" altLang="en-US" sz="1800" dirty="0"/>
              <a:t>种不同特征（ 包含城镇犯罪率、一氧化氮浓度、住宅平均房间数、到中心区域的加权距离以及自住房平均房价等 ）以及房屋的价格，适用于回归任务。</a:t>
            </a:r>
          </a:p>
          <a:p>
            <a:pPr marL="0" indent="0">
              <a:buNone/>
            </a:pPr>
            <a:endParaRPr lang="zh-CN" altLang="en-US" sz="1800" dirty="0"/>
          </a:p>
          <a:p>
            <a:pPr marL="0" indent="0">
              <a:buNone/>
            </a:pPr>
            <a:r>
              <a:rPr lang="en-US" altLang="zh-CN" sz="1800" b="1" dirty="0">
                <a:solidFill>
                  <a:srgbClr val="FF0000"/>
                </a:solidFill>
              </a:rPr>
              <a:t>from </a:t>
            </a:r>
            <a:r>
              <a:rPr lang="en-US" altLang="zh-CN" sz="1800" b="1" dirty="0" err="1">
                <a:solidFill>
                  <a:srgbClr val="FF0000"/>
                </a:solidFill>
              </a:rPr>
              <a:t>sklearn.datasets</a:t>
            </a:r>
            <a:r>
              <a:rPr lang="en-US" altLang="zh-CN" sz="1800" b="1" dirty="0">
                <a:solidFill>
                  <a:srgbClr val="FF0000"/>
                </a:solidFill>
              </a:rPr>
              <a:t> import </a:t>
            </a:r>
            <a:r>
              <a:rPr lang="en-US" altLang="zh-CN" sz="1800" b="1" dirty="0" err="1">
                <a:solidFill>
                  <a:srgbClr val="FF0000"/>
                </a:solidFill>
              </a:rPr>
              <a:t>load_boston</a:t>
            </a:r>
            <a:endParaRPr lang="en-US" altLang="zh-CN" sz="1800" b="1" dirty="0">
              <a:solidFill>
                <a:srgbClr val="FF0000"/>
              </a:solidFill>
            </a:endParaRPr>
          </a:p>
          <a:p>
            <a:pPr marL="0" indent="0">
              <a:buNone/>
            </a:pPr>
            <a:r>
              <a:rPr lang="en-US" altLang="zh-CN" sz="1800" b="1" dirty="0" err="1">
                <a:solidFill>
                  <a:srgbClr val="FF0000"/>
                </a:solidFill>
              </a:rPr>
              <a:t>boston</a:t>
            </a:r>
            <a:r>
              <a:rPr lang="en-US" altLang="zh-CN" sz="1800" b="1" dirty="0">
                <a:solidFill>
                  <a:srgbClr val="FF0000"/>
                </a:solidFill>
              </a:rPr>
              <a:t> = </a:t>
            </a:r>
            <a:r>
              <a:rPr lang="en-US" altLang="zh-CN" sz="1800" b="1" dirty="0" err="1">
                <a:solidFill>
                  <a:srgbClr val="FF0000"/>
                </a:solidFill>
              </a:rPr>
              <a:t>load_boston</a:t>
            </a:r>
            <a:r>
              <a:rPr lang="en-US" altLang="zh-CN" sz="1800" b="1" dirty="0">
                <a:solidFill>
                  <a:srgbClr val="FF0000"/>
                </a:solidFill>
              </a:rPr>
              <a:t>()</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pic>
        <p:nvPicPr>
          <p:cNvPr id="2" name="图片 1"/>
          <p:cNvPicPr>
            <a:picLocks noChangeAspect="1"/>
          </p:cNvPicPr>
          <p:nvPr/>
        </p:nvPicPr>
        <p:blipFill>
          <a:blip r:embed="rId2"/>
          <a:stretch>
            <a:fillRect/>
          </a:stretch>
        </p:blipFill>
        <p:spPr>
          <a:xfrm>
            <a:off x="4572000" y="2763515"/>
            <a:ext cx="4173157" cy="266429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常用数据集：</a:t>
            </a:r>
          </a:p>
          <a:p>
            <a:pPr marL="0" indent="0">
              <a:buNone/>
            </a:pPr>
            <a:r>
              <a:rPr lang="en-US" altLang="zh-CN" sz="1800" dirty="0"/>
              <a:t>3.</a:t>
            </a:r>
            <a:r>
              <a:rPr lang="zh-CN" altLang="en-US" sz="1800" dirty="0"/>
              <a:t>糖尿病</a:t>
            </a:r>
            <a:r>
              <a:rPr lang="en-US" altLang="zh-CN" sz="1800" dirty="0"/>
              <a:t>(</a:t>
            </a:r>
            <a:r>
              <a:rPr lang="en-US" altLang="zh-CN" sz="1800" dirty="0" err="1"/>
              <a:t>datasets.loaddiabetes</a:t>
            </a:r>
            <a:r>
              <a:rPr lang="en-US" altLang="zh-CN" sz="1800" dirty="0"/>
              <a:t>)</a:t>
            </a:r>
          </a:p>
          <a:p>
            <a:pPr marL="0" indent="0">
              <a:buNone/>
            </a:pPr>
            <a:r>
              <a:rPr lang="en-US" altLang="zh-CN" sz="1800" dirty="0"/>
              <a:t>​ </a:t>
            </a:r>
            <a:r>
              <a:rPr lang="zh-CN" altLang="en-US" sz="1800" dirty="0"/>
              <a:t>主要包括</a:t>
            </a:r>
            <a:r>
              <a:rPr lang="en-US" altLang="zh-CN" sz="1800" dirty="0"/>
              <a:t>442</a:t>
            </a:r>
            <a:r>
              <a:rPr lang="zh-CN" altLang="en-US" sz="1800" dirty="0"/>
              <a:t>个实例，每个实例</a:t>
            </a:r>
            <a:r>
              <a:rPr lang="en-US" altLang="zh-CN" sz="1800" dirty="0"/>
              <a:t>10</a:t>
            </a:r>
            <a:r>
              <a:rPr lang="zh-CN" altLang="en-US" sz="1800" dirty="0"/>
              <a:t>个属性值，分别是：</a:t>
            </a:r>
            <a:r>
              <a:rPr lang="en-US" altLang="zh-CN" sz="1800" dirty="0"/>
              <a:t>Age(</a:t>
            </a:r>
            <a:r>
              <a:rPr lang="zh-CN" altLang="en-US" sz="1800" dirty="0"/>
              <a:t>年龄</a:t>
            </a:r>
            <a:r>
              <a:rPr lang="en-US" altLang="zh-CN" sz="1800" dirty="0"/>
              <a:t>)</a:t>
            </a:r>
            <a:r>
              <a:rPr lang="zh-CN" altLang="en-US" sz="1800" dirty="0"/>
              <a:t>、性别</a:t>
            </a:r>
            <a:r>
              <a:rPr lang="en-US" altLang="zh-CN" sz="1800" dirty="0"/>
              <a:t>(Sex)</a:t>
            </a:r>
            <a:r>
              <a:rPr lang="zh-CN" altLang="en-US" sz="1800" dirty="0"/>
              <a:t>、</a:t>
            </a:r>
            <a:r>
              <a:rPr lang="en-US" altLang="zh-CN" sz="1800" dirty="0"/>
              <a:t>Body mass index(</a:t>
            </a:r>
            <a:r>
              <a:rPr lang="zh-CN" altLang="en-US" sz="1800" dirty="0"/>
              <a:t>体质指数</a:t>
            </a:r>
            <a:r>
              <a:rPr lang="en-US" altLang="zh-CN" sz="1800" dirty="0"/>
              <a:t>)</a:t>
            </a:r>
            <a:r>
              <a:rPr lang="zh-CN" altLang="en-US" sz="1800" dirty="0"/>
              <a:t>、</a:t>
            </a:r>
            <a:r>
              <a:rPr lang="en-US" altLang="zh-CN" sz="1800" dirty="0"/>
              <a:t>Average Blood Pressure(</a:t>
            </a:r>
            <a:r>
              <a:rPr lang="zh-CN" altLang="en-US" sz="1800" dirty="0"/>
              <a:t>平均血压</a:t>
            </a:r>
            <a:r>
              <a:rPr lang="en-US" altLang="zh-CN" sz="1800" dirty="0"/>
              <a:t>)</a:t>
            </a:r>
            <a:r>
              <a:rPr lang="zh-CN" altLang="en-US" sz="1800" dirty="0"/>
              <a:t>、</a:t>
            </a:r>
            <a:r>
              <a:rPr lang="en-US" altLang="zh-CN" sz="1800" dirty="0"/>
              <a:t>S1~S6</a:t>
            </a:r>
            <a:r>
              <a:rPr lang="zh-CN" altLang="en-US" sz="1800" dirty="0"/>
              <a:t>一年后疾病级数指标，</a:t>
            </a:r>
            <a:r>
              <a:rPr lang="en-US" altLang="zh-CN" sz="1800" dirty="0"/>
              <a:t>Target</a:t>
            </a:r>
            <a:r>
              <a:rPr lang="zh-CN" altLang="en-US" sz="1800" dirty="0"/>
              <a:t>为一年后患疾病的定量指标， 适用于回归任务。</a:t>
            </a:r>
          </a:p>
          <a:p>
            <a:pPr marL="0" indent="0">
              <a:buNone/>
            </a:pPr>
            <a:endParaRPr lang="zh-CN" altLang="en-US" sz="1800" dirty="0"/>
          </a:p>
          <a:p>
            <a:pPr marL="0" indent="0">
              <a:buNone/>
            </a:pPr>
            <a:r>
              <a:rPr lang="en-US" altLang="zh-CN" sz="1800" b="1" dirty="0">
                <a:solidFill>
                  <a:srgbClr val="FF0000"/>
                </a:solidFill>
              </a:rPr>
              <a:t>from </a:t>
            </a:r>
            <a:r>
              <a:rPr lang="en-US" altLang="zh-CN" sz="1800" b="1" dirty="0" err="1">
                <a:solidFill>
                  <a:srgbClr val="FF0000"/>
                </a:solidFill>
              </a:rPr>
              <a:t>sklearn</a:t>
            </a:r>
            <a:r>
              <a:rPr lang="en-US" altLang="zh-CN" sz="1800" b="1" dirty="0">
                <a:solidFill>
                  <a:srgbClr val="FF0000"/>
                </a:solidFill>
              </a:rPr>
              <a:t> import datasets  # </a:t>
            </a:r>
            <a:r>
              <a:rPr lang="zh-CN" altLang="en-US" sz="1800" b="1" dirty="0">
                <a:solidFill>
                  <a:srgbClr val="FF0000"/>
                </a:solidFill>
              </a:rPr>
              <a:t>导入库</a:t>
            </a:r>
          </a:p>
          <a:p>
            <a:pPr marL="0" indent="0">
              <a:buNone/>
            </a:pPr>
            <a:r>
              <a:rPr lang="en-US" altLang="zh-CN" sz="1800" b="1" dirty="0">
                <a:solidFill>
                  <a:srgbClr val="FF0000"/>
                </a:solidFill>
              </a:rPr>
              <a:t>diabetes = </a:t>
            </a:r>
            <a:r>
              <a:rPr lang="en-US" altLang="zh-CN" sz="1800" b="1" dirty="0" err="1">
                <a:solidFill>
                  <a:srgbClr val="FF0000"/>
                </a:solidFill>
              </a:rPr>
              <a:t>datasets.load_diabetes</a:t>
            </a:r>
            <a:r>
              <a:rPr lang="en-US" altLang="zh-CN" sz="1800" b="1" dirty="0">
                <a:solidFill>
                  <a:srgbClr val="FF0000"/>
                </a:solidFill>
              </a:rPr>
              <a:t>()  # </a:t>
            </a:r>
            <a:r>
              <a:rPr lang="zh-CN" altLang="en-US" sz="1800" b="1" dirty="0">
                <a:solidFill>
                  <a:srgbClr val="FF0000"/>
                </a:solidFill>
              </a:rPr>
              <a:t>导入糖尿病数据</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0"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340768"/>
            <a:ext cx="20955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11"/>
          <p:cNvSpPr>
            <a:spLocks noChangeArrowheads="1"/>
          </p:cNvSpPr>
          <p:nvPr/>
        </p:nvSpPr>
        <p:spPr bwMode="auto">
          <a:xfrm>
            <a:off x="-12700" y="550863"/>
            <a:ext cx="957263" cy="82073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eaLnBrk="1" hangingPunct="1"/>
            <a:endParaRPr lang="zh-CN" altLang="en-US"/>
          </a:p>
        </p:txBody>
      </p:sp>
      <p:grpSp>
        <p:nvGrpSpPr>
          <p:cNvPr id="13316" name="Group 12"/>
          <p:cNvGrpSpPr/>
          <p:nvPr/>
        </p:nvGrpSpPr>
        <p:grpSpPr bwMode="auto">
          <a:xfrm>
            <a:off x="-12700" y="738188"/>
            <a:ext cx="750888" cy="536575"/>
            <a:chOff x="0" y="410"/>
            <a:chExt cx="1288" cy="923"/>
          </a:xfrm>
        </p:grpSpPr>
        <p:sp>
          <p:nvSpPr>
            <p:cNvPr id="13329" name="Rectangle 7"/>
            <p:cNvSpPr>
              <a:spLocks noChangeArrowheads="1"/>
            </p:cNvSpPr>
            <p:nvPr/>
          </p:nvSpPr>
          <p:spPr bwMode="auto">
            <a:xfrm>
              <a:off x="644" y="410"/>
              <a:ext cx="644" cy="462"/>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13330" name="Rectangle 8"/>
            <p:cNvSpPr>
              <a:spLocks noChangeArrowheads="1"/>
            </p:cNvSpPr>
            <p:nvPr/>
          </p:nvSpPr>
          <p:spPr bwMode="auto">
            <a:xfrm>
              <a:off x="644" y="872"/>
              <a:ext cx="644" cy="461"/>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13331" name="Rectangle 9"/>
            <p:cNvSpPr>
              <a:spLocks noChangeArrowheads="1"/>
            </p:cNvSpPr>
            <p:nvPr/>
          </p:nvSpPr>
          <p:spPr bwMode="auto">
            <a:xfrm>
              <a:off x="0" y="872"/>
              <a:ext cx="644" cy="461"/>
            </a:xfrm>
            <a:prstGeom prst="rect">
              <a:avLst/>
            </a:prstGeom>
            <a:solidFill>
              <a:srgbClr val="1E1E1E"/>
            </a:solidFill>
            <a:ln w="19050">
              <a:solidFill>
                <a:schemeClr val="bg1"/>
              </a:solidFill>
              <a:miter lim="800000"/>
            </a:ln>
          </p:spPr>
          <p:txBody>
            <a:bodyPr wrap="none" anchor="ctr"/>
            <a:lstStyle/>
            <a:p>
              <a:pPr eaLnBrk="1" hangingPunct="1"/>
              <a:endParaRPr lang="zh-CN" altLang="en-US"/>
            </a:p>
          </p:txBody>
        </p:sp>
        <p:pic>
          <p:nvPicPr>
            <p:cNvPr id="1333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 y="974"/>
              <a:ext cx="32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7" name="Rectangle 13"/>
          <p:cNvSpPr>
            <a:spLocks noGrp="1"/>
          </p:cNvSpPr>
          <p:nvPr>
            <p:ph type="title"/>
          </p:nvPr>
        </p:nvSpPr>
        <p:spPr>
          <a:xfrm>
            <a:off x="2085975" y="1364580"/>
            <a:ext cx="1917700" cy="563563"/>
          </a:xfrm>
          <a:noFill/>
        </p:spPr>
        <p:txBody>
          <a:bodyPr lIns="77526" tIns="38764" rIns="77526" bIns="38764"/>
          <a:lstStyle/>
          <a:p>
            <a:pPr eaLnBrk="1" hangingPunct="1"/>
            <a:r>
              <a:rPr lang="zh-CN" altLang="en-US" sz="3300" b="1"/>
              <a:t>授课要点</a:t>
            </a:r>
          </a:p>
        </p:txBody>
      </p:sp>
      <p:sp>
        <p:nvSpPr>
          <p:cNvPr id="13318" name="Rectangle 14"/>
          <p:cNvSpPr>
            <a:spLocks noGrp="1"/>
          </p:cNvSpPr>
          <p:nvPr>
            <p:ph type="body" idx="1"/>
          </p:nvPr>
        </p:nvSpPr>
        <p:spPr>
          <a:xfrm>
            <a:off x="2252663" y="2218654"/>
            <a:ext cx="5030787" cy="3658618"/>
          </a:xfrm>
          <a:noFill/>
        </p:spPr>
        <p:txBody>
          <a:bodyPr lIns="77526" tIns="38764" rIns="77526" bIns="38764"/>
          <a:lstStyle/>
          <a:p>
            <a:pPr eaLnBrk="1" hangingPunct="1">
              <a:lnSpc>
                <a:spcPct val="130000"/>
              </a:lnSpc>
            </a:pPr>
            <a:r>
              <a:rPr lang="en-US" altLang="zh-CN" sz="3100" b="1" dirty="0" err="1">
                <a:solidFill>
                  <a:srgbClr val="004A67"/>
                </a:solidFill>
              </a:rPr>
              <a:t>SKlearn</a:t>
            </a:r>
            <a:r>
              <a:rPr lang="zh-CN" altLang="en-US" sz="3100" b="1" dirty="0">
                <a:solidFill>
                  <a:srgbClr val="004A67"/>
                </a:solidFill>
              </a:rPr>
              <a:t>简介</a:t>
            </a:r>
            <a:endParaRPr lang="en-US" altLang="zh-CN" sz="3100" b="1" dirty="0">
              <a:solidFill>
                <a:srgbClr val="004A67"/>
              </a:solidFill>
            </a:endParaRPr>
          </a:p>
          <a:p>
            <a:pPr eaLnBrk="1" hangingPunct="1">
              <a:lnSpc>
                <a:spcPct val="130000"/>
              </a:lnSpc>
            </a:pPr>
            <a:r>
              <a:rPr lang="zh-CN" altLang="en-US" sz="3100" b="1" dirty="0">
                <a:solidFill>
                  <a:srgbClr val="004A67"/>
                </a:solidFill>
              </a:rPr>
              <a:t>回归算法</a:t>
            </a:r>
            <a:endParaRPr lang="en-US" altLang="zh-CN" sz="3100" b="1" dirty="0">
              <a:solidFill>
                <a:srgbClr val="004A67"/>
              </a:solidFill>
            </a:endParaRPr>
          </a:p>
          <a:p>
            <a:pPr eaLnBrk="1" hangingPunct="1">
              <a:lnSpc>
                <a:spcPct val="130000"/>
              </a:lnSpc>
            </a:pPr>
            <a:r>
              <a:rPr lang="en-US" altLang="zh-CN" sz="3100" b="1" dirty="0">
                <a:solidFill>
                  <a:srgbClr val="004A67"/>
                </a:solidFill>
              </a:rPr>
              <a:t> K</a:t>
            </a:r>
            <a:r>
              <a:rPr lang="zh-CN" altLang="en-US" sz="3100" b="1" dirty="0">
                <a:solidFill>
                  <a:srgbClr val="004A67"/>
                </a:solidFill>
              </a:rPr>
              <a:t>近邻分类</a:t>
            </a:r>
            <a:endParaRPr lang="en-US" altLang="zh-CN" sz="3100" b="1" dirty="0">
              <a:solidFill>
                <a:srgbClr val="004A67"/>
              </a:solidFill>
            </a:endParaRPr>
          </a:p>
          <a:p>
            <a:pPr eaLnBrk="1" hangingPunct="1">
              <a:lnSpc>
                <a:spcPct val="130000"/>
              </a:lnSpc>
            </a:pPr>
            <a:r>
              <a:rPr lang="en-US" altLang="zh-CN" sz="3100" b="1" dirty="0">
                <a:solidFill>
                  <a:srgbClr val="004A67"/>
                </a:solidFill>
              </a:rPr>
              <a:t> K</a:t>
            </a:r>
            <a:r>
              <a:rPr lang="zh-CN" altLang="en-US" sz="3100" b="1" dirty="0">
                <a:solidFill>
                  <a:srgbClr val="004A67"/>
                </a:solidFill>
              </a:rPr>
              <a:t>均值聚类</a:t>
            </a:r>
            <a:endParaRPr lang="en-US" altLang="zh-CN" sz="3100" b="1" dirty="0">
              <a:solidFill>
                <a:srgbClr val="004A67"/>
              </a:solidFill>
            </a:endParaRPr>
          </a:p>
          <a:p>
            <a:pPr eaLnBrk="1" hangingPunct="1">
              <a:lnSpc>
                <a:spcPct val="130000"/>
              </a:lnSpc>
            </a:pPr>
            <a:r>
              <a:rPr lang="zh-CN" altLang="en-US" sz="3100" b="1" dirty="0">
                <a:solidFill>
                  <a:srgbClr val="004A67"/>
                </a:solidFill>
              </a:rPr>
              <a:t>人工神经网络</a:t>
            </a:r>
            <a:endParaRPr lang="en-US" altLang="zh-CN" sz="3100" b="1" dirty="0">
              <a:solidFill>
                <a:srgbClr val="004A67"/>
              </a:solidFill>
            </a:endParaRPr>
          </a:p>
          <a:p>
            <a:pPr eaLnBrk="1" hangingPunct="1">
              <a:lnSpc>
                <a:spcPct val="130000"/>
              </a:lnSpc>
            </a:pPr>
            <a:endParaRPr lang="zh-CN" altLang="en-US" sz="3100" b="1" dirty="0">
              <a:solidFill>
                <a:srgbClr val="004A67"/>
              </a:solidFill>
            </a:endParaRPr>
          </a:p>
        </p:txBody>
      </p:sp>
      <p:sp>
        <p:nvSpPr>
          <p:cNvPr id="13319" name="Rectangle 15"/>
          <p:cNvSpPr>
            <a:spLocks noChangeArrowheads="1"/>
          </p:cNvSpPr>
          <p:nvPr/>
        </p:nvSpPr>
        <p:spPr bwMode="auto">
          <a:xfrm>
            <a:off x="2054225" y="2121818"/>
            <a:ext cx="5607050" cy="3827462"/>
          </a:xfrm>
          <a:prstGeom prst="rect">
            <a:avLst/>
          </a:prstGeom>
          <a:noFill/>
          <a:ln w="38100">
            <a:solidFill>
              <a:srgbClr val="C0C0C0"/>
            </a:solidFill>
            <a:miter lim="800000"/>
          </a:ln>
          <a:extLst>
            <a:ext uri="{909E8E84-426E-40DD-AFC4-6F175D3DCCD1}">
              <a14:hiddenFill xmlns:a14="http://schemas.microsoft.com/office/drawing/2010/main">
                <a:solidFill>
                  <a:srgbClr val="FFFFFF"/>
                </a:solidFill>
              </a14:hiddenFill>
            </a:ext>
          </a:extLst>
        </p:spPr>
        <p:txBody>
          <a:bodyPr wrap="none" lIns="78373" tIns="39187" rIns="78373" bIns="39187" anchor="ctr"/>
          <a:lstStyle/>
          <a:p>
            <a:pPr eaLnBrk="1" hangingPunct="1"/>
            <a:endParaRPr lang="zh-CN" altLang="en-US"/>
          </a:p>
        </p:txBody>
      </p:sp>
      <p:grpSp>
        <p:nvGrpSpPr>
          <p:cNvPr id="13320" name="Group 26"/>
          <p:cNvGrpSpPr/>
          <p:nvPr/>
        </p:nvGrpSpPr>
        <p:grpSpPr bwMode="auto">
          <a:xfrm>
            <a:off x="6808788" y="4257005"/>
            <a:ext cx="474662" cy="341313"/>
            <a:chOff x="4746" y="3879"/>
            <a:chExt cx="438" cy="314"/>
          </a:xfrm>
        </p:grpSpPr>
        <p:sp>
          <p:nvSpPr>
            <p:cNvPr id="13325" name="Rectangle 22"/>
            <p:cNvSpPr>
              <a:spLocks noChangeArrowheads="1"/>
            </p:cNvSpPr>
            <p:nvPr/>
          </p:nvSpPr>
          <p:spPr bwMode="auto">
            <a:xfrm>
              <a:off x="4965" y="3879"/>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13326" name="Rectangle 23"/>
            <p:cNvSpPr>
              <a:spLocks noChangeArrowheads="1"/>
            </p:cNvSpPr>
            <p:nvPr/>
          </p:nvSpPr>
          <p:spPr bwMode="auto">
            <a:xfrm>
              <a:off x="4965" y="4036"/>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13327" name="Rectangle 24"/>
            <p:cNvSpPr>
              <a:spLocks noChangeArrowheads="1"/>
            </p:cNvSpPr>
            <p:nvPr/>
          </p:nvSpPr>
          <p:spPr bwMode="auto">
            <a:xfrm>
              <a:off x="4746" y="4036"/>
              <a:ext cx="219" cy="157"/>
            </a:xfrm>
            <a:prstGeom prst="rect">
              <a:avLst/>
            </a:prstGeom>
            <a:solidFill>
              <a:srgbClr val="C0C0C0"/>
            </a:solidFill>
            <a:ln w="19050">
              <a:solidFill>
                <a:srgbClr val="C0C0C0"/>
              </a:solidFill>
              <a:miter lim="800000"/>
            </a:ln>
          </p:spPr>
          <p:txBody>
            <a:bodyPr wrap="none" anchor="ctr"/>
            <a:lstStyle/>
            <a:p>
              <a:pPr eaLnBrk="1" hangingPunct="1"/>
              <a:endParaRPr lang="zh-CN" altLang="en-US"/>
            </a:p>
          </p:txBody>
        </p:sp>
        <p:pic>
          <p:nvPicPr>
            <p:cNvPr id="13328"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1" y="4071"/>
              <a:ext cx="10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21" name="Rectangle 27"/>
          <p:cNvSpPr>
            <a:spLocks noChangeArrowheads="1"/>
          </p:cNvSpPr>
          <p:nvPr/>
        </p:nvSpPr>
        <p:spPr bwMode="auto">
          <a:xfrm>
            <a:off x="4176713"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eaLnBrk="1" hangingPunct="1"/>
            <a:endParaRPr lang="zh-CN" altLang="en-US"/>
          </a:p>
        </p:txBody>
      </p:sp>
      <p:sp>
        <p:nvSpPr>
          <p:cNvPr id="13322" name="Rectangle 28"/>
          <p:cNvSpPr>
            <a:spLocks noChangeArrowheads="1"/>
          </p:cNvSpPr>
          <p:nvPr/>
        </p:nvSpPr>
        <p:spPr bwMode="auto">
          <a:xfrm>
            <a:off x="4413250"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eaLnBrk="1" hangingPunct="1"/>
            <a:endParaRPr lang="zh-CN" altLang="en-US"/>
          </a:p>
        </p:txBody>
      </p:sp>
      <p:sp>
        <p:nvSpPr>
          <p:cNvPr id="13323" name="Rectangle 29"/>
          <p:cNvSpPr>
            <a:spLocks noChangeArrowheads="1"/>
          </p:cNvSpPr>
          <p:nvPr/>
        </p:nvSpPr>
        <p:spPr bwMode="auto">
          <a:xfrm>
            <a:off x="4637088" y="1844005"/>
            <a:ext cx="138112"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eaLnBrk="1" hangingPunct="1"/>
            <a:endParaRPr lang="zh-CN" altLang="en-US"/>
          </a:p>
        </p:txBody>
      </p:sp>
      <p:sp>
        <p:nvSpPr>
          <p:cNvPr id="13324" name="Text Box 2"/>
          <p:cNvSpPr txBox="1">
            <a:spLocks noChangeArrowheads="1"/>
          </p:cNvSpPr>
          <p:nvPr/>
        </p:nvSpPr>
        <p:spPr bwMode="auto">
          <a:xfrm>
            <a:off x="971550" y="25400"/>
            <a:ext cx="74882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sz="4400" b="1">
                <a:solidFill>
                  <a:srgbClr val="0000CC"/>
                </a:solidFill>
                <a:latin typeface="黑体" panose="02010609060101010101" pitchFamily="49" charset="-122"/>
                <a:ea typeface="黑体" panose="02010609060101010101" pitchFamily="49" charset="-122"/>
              </a:rPr>
              <a:t>教学内容</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79772" y="904317"/>
            <a:ext cx="7704856" cy="4104456"/>
          </a:xfrm>
        </p:spPr>
        <p:txBody>
          <a:bodyPr/>
          <a:lstStyle/>
          <a:p>
            <a:pPr marL="0" indent="0">
              <a:buFont typeface="Arial" panose="020B0604020202020204" pitchFamily="34" charse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常用的数据集</a:t>
            </a:r>
          </a:p>
          <a:p>
            <a:pPr marL="0" indent="0">
              <a:buFont typeface="Arial" panose="020B0604020202020204" pitchFamily="34" charset="0"/>
              <a:buNone/>
            </a:pPr>
            <a:endParaRPr lang="zh-CN" altLang="en-US" sz="2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graphicFrame>
        <p:nvGraphicFramePr>
          <p:cNvPr id="2" name="表格 1"/>
          <p:cNvGraphicFramePr>
            <a:graphicFrameLocks noGrp="1"/>
          </p:cNvGraphicFramePr>
          <p:nvPr>
            <p:extLst>
              <p:ext uri="{D42A27DB-BD31-4B8C-83A1-F6EECF244321}">
                <p14:modId xmlns:p14="http://schemas.microsoft.com/office/powerpoint/2010/main" val="3097038628"/>
              </p:ext>
            </p:extLst>
          </p:nvPr>
        </p:nvGraphicFramePr>
        <p:xfrm>
          <a:off x="575395" y="1772816"/>
          <a:ext cx="7603256" cy="2926080"/>
        </p:xfrm>
        <a:graphic>
          <a:graphicData uri="http://schemas.openxmlformats.org/drawingml/2006/table">
            <a:tbl>
              <a:tblPr firstRow="1" bandRow="1">
                <a:tableStyleId>{5C22544A-7EE6-4342-B048-85BDC9FD1C3A}</a:tableStyleId>
              </a:tblPr>
              <a:tblGrid>
                <a:gridCol w="3801628">
                  <a:extLst>
                    <a:ext uri="{9D8B030D-6E8A-4147-A177-3AD203B41FA5}">
                      <a16:colId xmlns:a16="http://schemas.microsoft.com/office/drawing/2014/main" val="20000"/>
                    </a:ext>
                  </a:extLst>
                </a:gridCol>
                <a:gridCol w="3801628">
                  <a:extLst>
                    <a:ext uri="{9D8B030D-6E8A-4147-A177-3AD203B41FA5}">
                      <a16:colId xmlns:a16="http://schemas.microsoft.com/office/drawing/2014/main" val="20001"/>
                    </a:ext>
                  </a:extLst>
                </a:gridCol>
              </a:tblGrid>
              <a:tr h="325594">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zh-CN" altLang="en-US" dirty="0"/>
                        <a:t>数据集</a:t>
                      </a:r>
                    </a:p>
                  </a:txBody>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zh-CN" altLang="en-US" dirty="0"/>
                        <a:t>描述</a:t>
                      </a:r>
                    </a:p>
                  </a:txBody>
                  <a:tcPr/>
                </a:tc>
                <a:extLst>
                  <a:ext uri="{0D108BD9-81ED-4DB2-BD59-A6C34878D82A}">
                    <a16:rowId xmlns:a16="http://schemas.microsoft.com/office/drawing/2014/main" val="10000"/>
                  </a:ext>
                </a:extLst>
              </a:tr>
              <a:tr h="325594">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t>datasets.fetch_california_housing</a:t>
                      </a:r>
                      <a:endParaRPr lang="zh-CN" altLang="en-US" b="1" dirty="0"/>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b="1" dirty="0"/>
                        <a:t>加载加利福尼亚住房数据集</a:t>
                      </a:r>
                    </a:p>
                  </a:txBody>
                  <a:tcPr/>
                </a:tc>
                <a:extLst>
                  <a:ext uri="{0D108BD9-81ED-4DB2-BD59-A6C34878D82A}">
                    <a16:rowId xmlns:a16="http://schemas.microsoft.com/office/drawing/2014/main" val="10001"/>
                  </a:ext>
                </a:extLst>
              </a:tr>
              <a:tr h="325594">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b="1" dirty="0" err="1"/>
                        <a:t>datasets.fetch_ifw_people</a:t>
                      </a:r>
                      <a:endParaRPr lang="en-US" altLang="zh-CN" b="1" dirty="0"/>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b="1" dirty="0"/>
                        <a:t>加载有标签的人脸数据集</a:t>
                      </a:r>
                    </a:p>
                  </a:txBody>
                  <a:tcPr/>
                </a:tc>
                <a:extLst>
                  <a:ext uri="{0D108BD9-81ED-4DB2-BD59-A6C34878D82A}">
                    <a16:rowId xmlns:a16="http://schemas.microsoft.com/office/drawing/2014/main" val="10002"/>
                  </a:ext>
                </a:extLst>
              </a:tr>
              <a:tr h="325594">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b="1" dirty="0"/>
                        <a:t>datasets.load_boston</a:t>
                      </a:r>
                      <a:endParaRPr lang="zh-CN" altLang="en-US" b="1" dirty="0"/>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b="1" dirty="0"/>
                        <a:t>加载波士顿房价数据集</a:t>
                      </a:r>
                    </a:p>
                  </a:txBody>
                  <a:tcPr/>
                </a:tc>
                <a:extLst>
                  <a:ext uri="{0D108BD9-81ED-4DB2-BD59-A6C34878D82A}">
                    <a16:rowId xmlns:a16="http://schemas.microsoft.com/office/drawing/2014/main" val="10003"/>
                  </a:ext>
                </a:extLst>
              </a:tr>
              <a:tr h="325594">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b="1" dirty="0"/>
                        <a:t>datasets.load_breast_cancer</a:t>
                      </a: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b="1" dirty="0"/>
                        <a:t>加载乳腺癌数据集</a:t>
                      </a:r>
                    </a:p>
                  </a:txBody>
                  <a:tcPr/>
                </a:tc>
                <a:extLst>
                  <a:ext uri="{0D108BD9-81ED-4DB2-BD59-A6C34878D82A}">
                    <a16:rowId xmlns:a16="http://schemas.microsoft.com/office/drawing/2014/main" val="10004"/>
                  </a:ext>
                </a:extLst>
              </a:tr>
              <a:tr h="325594">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b="1" dirty="0" err="1"/>
                        <a:t>datasets.load_diabetes</a:t>
                      </a:r>
                      <a:endParaRPr lang="zh-CN" altLang="en-US" b="1" dirty="0"/>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b="1" dirty="0"/>
                        <a:t>加载糖尿病数据集</a:t>
                      </a:r>
                    </a:p>
                  </a:txBody>
                  <a:tcPr/>
                </a:tc>
                <a:extLst>
                  <a:ext uri="{0D108BD9-81ED-4DB2-BD59-A6C34878D82A}">
                    <a16:rowId xmlns:a16="http://schemas.microsoft.com/office/drawing/2014/main" val="10005"/>
                  </a:ext>
                </a:extLst>
              </a:tr>
              <a:tr h="325594">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b="1" dirty="0" err="1"/>
                        <a:t>datasets.load_iris</a:t>
                      </a:r>
                      <a:endParaRPr lang="zh-CN" altLang="en-US" b="1" dirty="0"/>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b="1" dirty="0"/>
                        <a:t>加载鸢尾花数据集</a:t>
                      </a:r>
                    </a:p>
                  </a:txBody>
                  <a:tcPr/>
                </a:tc>
                <a:extLst>
                  <a:ext uri="{0D108BD9-81ED-4DB2-BD59-A6C34878D82A}">
                    <a16:rowId xmlns:a16="http://schemas.microsoft.com/office/drawing/2014/main" val="10006"/>
                  </a:ext>
                </a:extLst>
              </a:tr>
              <a:tr h="325594">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b="1" dirty="0" err="1"/>
                        <a:t>datasets.load_wine</a:t>
                      </a:r>
                      <a:endParaRPr lang="zh-CN" altLang="en-US" b="1" dirty="0"/>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b="1" dirty="0"/>
                        <a:t>加载葡萄酒数据集</a:t>
                      </a:r>
                    </a:p>
                  </a:txBody>
                  <a:tcPr/>
                </a:tc>
                <a:extLst>
                  <a:ext uri="{0D108BD9-81ED-4DB2-BD59-A6C34878D82A}">
                    <a16:rowId xmlns:a16="http://schemas.microsoft.com/office/drawing/2014/main" val="10007"/>
                  </a:ext>
                </a:extLst>
              </a:tr>
            </a:tbl>
          </a:graphicData>
        </a:graphic>
      </p:graphicFrame>
      <p:sp>
        <p:nvSpPr>
          <p:cNvPr id="4" name="文本框 3"/>
          <p:cNvSpPr txBox="1"/>
          <p:nvPr/>
        </p:nvSpPr>
        <p:spPr>
          <a:xfrm>
            <a:off x="1064296" y="5157192"/>
            <a:ext cx="7416824"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b="1" i="0" u="none" strike="noStrike" kern="1200" cap="none" spc="0" normalizeH="0" baseline="0" noProof="0" dirty="0" err="1">
                <a:ln>
                  <a:noFill/>
                </a:ln>
                <a:solidFill>
                  <a:srgbClr val="000000">
                    <a:lumMod val="85000"/>
                    <a:lumOff val="15000"/>
                  </a:srgbClr>
                </a:solidFill>
                <a:effectLst/>
                <a:uLnTx/>
                <a:uFillTx/>
                <a:latin typeface="+mn-ea"/>
                <a:ea typeface="+mn-ea"/>
                <a:cs typeface="+mj-cs"/>
              </a:rPr>
              <a:t>sklearn.datasets.load</a:t>
            </a:r>
            <a:r>
              <a:rPr kumimoji="0" lang="en-US" altLang="zh-CN" b="1" i="0" u="none" strike="noStrike" kern="1200" cap="none" spc="0" normalizeH="0" baseline="0" noProof="0" dirty="0">
                <a:ln>
                  <a:noFill/>
                </a:ln>
                <a:solidFill>
                  <a:srgbClr val="000000">
                    <a:lumMod val="85000"/>
                    <a:lumOff val="15000"/>
                  </a:srgbClr>
                </a:solidFill>
                <a:effectLst/>
                <a:uLnTx/>
                <a:uFillTx/>
                <a:latin typeface="+mn-ea"/>
                <a:ea typeface="+mn-ea"/>
                <a:cs typeface="+mj-cs"/>
              </a:rPr>
              <a:t>_&lt;name&gt;</a:t>
            </a:r>
            <a:r>
              <a:rPr kumimoji="0" lang="zh-CN" altLang="en-US" b="1" i="0" u="none" strike="noStrike" kern="1200" cap="none" spc="0" normalizeH="0" baseline="0" noProof="0" dirty="0">
                <a:ln>
                  <a:noFill/>
                </a:ln>
                <a:solidFill>
                  <a:srgbClr val="000000">
                    <a:lumMod val="85000"/>
                    <a:lumOff val="15000"/>
                  </a:srgbClr>
                </a:solidFill>
                <a:effectLst/>
                <a:uLnTx/>
                <a:uFillTx/>
                <a:latin typeface="+mn-ea"/>
                <a:ea typeface="+mn-ea"/>
                <a:cs typeface="+mj-cs"/>
              </a:rPr>
              <a:t>：自带数据集（数据量较小）</a:t>
            </a:r>
            <a:br>
              <a:rPr kumimoji="0" lang="zh-CN" altLang="en-US" b="1" i="0" u="none" strike="noStrike" kern="1200" cap="none" spc="0" normalizeH="0" baseline="0" noProof="0" dirty="0">
                <a:ln>
                  <a:noFill/>
                </a:ln>
                <a:solidFill>
                  <a:srgbClr val="000000">
                    <a:lumMod val="85000"/>
                    <a:lumOff val="15000"/>
                  </a:srgbClr>
                </a:solidFill>
                <a:effectLst/>
                <a:uLnTx/>
                <a:uFillTx/>
                <a:latin typeface="+mn-ea"/>
                <a:ea typeface="+mn-ea"/>
                <a:cs typeface="+mj-cs"/>
              </a:rPr>
            </a:br>
            <a:r>
              <a:rPr kumimoji="0" lang="en-US" altLang="zh-CN" b="1" i="0" u="none" strike="noStrike" kern="1200" cap="none" spc="0" normalizeH="0" baseline="0" noProof="0" dirty="0" err="1">
                <a:ln>
                  <a:noFill/>
                </a:ln>
                <a:solidFill>
                  <a:srgbClr val="000000">
                    <a:lumMod val="85000"/>
                    <a:lumOff val="15000"/>
                  </a:srgbClr>
                </a:solidFill>
                <a:effectLst/>
                <a:uLnTx/>
                <a:uFillTx/>
                <a:latin typeface="+mn-ea"/>
                <a:ea typeface="+mn-ea"/>
                <a:cs typeface="+mj-cs"/>
              </a:rPr>
              <a:t>sklearn.datasets.fetch</a:t>
            </a:r>
            <a:r>
              <a:rPr kumimoji="0" lang="en-US" altLang="zh-CN" b="1" i="0" u="none" strike="noStrike" kern="1200" cap="none" spc="0" normalizeH="0" baseline="0" noProof="0" dirty="0">
                <a:ln>
                  <a:noFill/>
                </a:ln>
                <a:solidFill>
                  <a:srgbClr val="000000">
                    <a:lumMod val="85000"/>
                    <a:lumOff val="15000"/>
                  </a:srgbClr>
                </a:solidFill>
                <a:effectLst/>
                <a:uLnTx/>
                <a:uFillTx/>
                <a:latin typeface="+mn-ea"/>
                <a:ea typeface="+mn-ea"/>
                <a:cs typeface="+mj-cs"/>
              </a:rPr>
              <a:t>_&lt;name&gt;</a:t>
            </a:r>
            <a:r>
              <a:rPr kumimoji="0" lang="zh-CN" altLang="en-US" b="1" i="0" u="none" strike="noStrike" kern="1200" cap="none" spc="0" normalizeH="0" baseline="0" noProof="0" dirty="0">
                <a:ln>
                  <a:noFill/>
                </a:ln>
                <a:solidFill>
                  <a:srgbClr val="000000">
                    <a:lumMod val="85000"/>
                    <a:lumOff val="15000"/>
                  </a:srgbClr>
                </a:solidFill>
                <a:effectLst/>
                <a:uLnTx/>
                <a:uFillTx/>
                <a:latin typeface="+mn-ea"/>
                <a:ea typeface="+mn-ea"/>
                <a:cs typeface="+mj-cs"/>
              </a:rPr>
              <a:t>：在线下载的数据集</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操作步骤</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
        <p:nvSpPr>
          <p:cNvPr id="3" name="文本框 2"/>
          <p:cNvSpPr txBox="1"/>
          <p:nvPr/>
        </p:nvSpPr>
        <p:spPr>
          <a:xfrm>
            <a:off x="467544" y="1423318"/>
            <a:ext cx="6552728" cy="237026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1.</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获取数据，创建数据集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2. </a:t>
            </a:r>
            <a:r>
              <a:rPr kumimoji="0" lang="zh-CN"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数据预处理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3.</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数据集拆分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4.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定义模型</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5.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模型评估与选择</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908720"/>
            <a:ext cx="8229600" cy="4525962"/>
          </a:xfrm>
        </p:spPr>
        <p:txBody>
          <a:bodyPr/>
          <a:lstStyle/>
          <a:p>
            <a:pPr marL="0" indent="0">
              <a:buFont typeface="Arial" panose="020B0604020202020204" pitchFamily="34" charset="0"/>
              <a:buNone/>
            </a:pPr>
            <a:r>
              <a:rPr lang="zh-CN" altLang="en-US" sz="2000" b="1" dirty="0"/>
              <a:t>数据预处理</a:t>
            </a:r>
          </a:p>
          <a:p>
            <a:r>
              <a:rPr lang="zh-CN" altLang="en-US" sz="1800" dirty="0"/>
              <a:t>归一化， </a:t>
            </a:r>
            <a:r>
              <a:rPr lang="en-US" altLang="zh-CN" sz="1800" dirty="0" err="1"/>
              <a:t>sklearn</a:t>
            </a:r>
            <a:r>
              <a:rPr lang="zh-CN" altLang="en-US" sz="1800" dirty="0"/>
              <a:t>中</a:t>
            </a:r>
            <a:r>
              <a:rPr lang="en-US" altLang="zh-CN" sz="1800" dirty="0" err="1"/>
              <a:t>preprocessing.MinMaxScaler</a:t>
            </a:r>
            <a:r>
              <a:rPr lang="zh-CN" altLang="en-US" sz="1800" dirty="0"/>
              <a:t>实现，</a:t>
            </a:r>
            <a:r>
              <a:rPr lang="en-US" altLang="zh-CN" sz="1800" dirty="0" err="1"/>
              <a:t>feature_range</a:t>
            </a:r>
            <a:r>
              <a:rPr lang="zh-CN" altLang="en-US" sz="1800" dirty="0"/>
              <a:t>控制压缩范围，默认</a:t>
            </a:r>
            <a:r>
              <a:rPr lang="en-US" altLang="zh-CN" sz="1800" dirty="0"/>
              <a:t>0-1</a:t>
            </a:r>
          </a:p>
          <a:p>
            <a:pPr marL="0" indent="0">
              <a:buFont typeface="Arial" panose="020B0604020202020204" pitchFamily="34" charset="0"/>
              <a:buNone/>
            </a:pPr>
            <a:endParaRPr lang="en-US" altLang="zh-CN" sz="1800" dirty="0"/>
          </a:p>
          <a:p>
            <a:r>
              <a:rPr lang="zh-CN" altLang="en-US" sz="1800" dirty="0"/>
              <a:t>标准化，数据标准化</a:t>
            </a:r>
            <a:r>
              <a:rPr lang="en-US" altLang="zh-CN" sz="1800" dirty="0" err="1"/>
              <a:t>preprocessiong.StandardScaler</a:t>
            </a:r>
            <a:r>
              <a:rPr lang="zh-CN" altLang="en-US" sz="1800" dirty="0"/>
              <a:t>，标准正态分布，均值为</a:t>
            </a:r>
            <a:r>
              <a:rPr lang="en-US" altLang="zh-CN" sz="1800" dirty="0"/>
              <a:t>0</a:t>
            </a:r>
            <a:r>
              <a:rPr lang="zh-CN" altLang="en-US" sz="1800" dirty="0"/>
              <a:t>方差为</a:t>
            </a:r>
            <a:r>
              <a:rPr lang="en-US" altLang="zh-CN" sz="1800" dirty="0"/>
              <a:t>1</a:t>
            </a:r>
          </a:p>
          <a:p>
            <a:pPr marL="0" indent="0">
              <a:buFont typeface="Arial" panose="020B0604020202020204" pitchFamily="34" charset="0"/>
              <a:buNone/>
            </a:pPr>
            <a:endParaRPr lang="en-US" altLang="zh-CN" sz="1800" dirty="0"/>
          </a:p>
          <a:p>
            <a:r>
              <a:rPr lang="zh-CN" altLang="en-US" sz="1800" dirty="0"/>
              <a:t>缺失值处理</a:t>
            </a:r>
            <a:r>
              <a:rPr lang="en-US" altLang="zh-CN" sz="1800" dirty="0" err="1"/>
              <a:t>impute.SimpleImputer</a:t>
            </a:r>
            <a:r>
              <a:rPr lang="zh-CN" altLang="en-US" sz="1800" dirty="0"/>
              <a:t>进行缺失值 处理</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31217" y="908720"/>
            <a:ext cx="8229600" cy="4525962"/>
          </a:xfrm>
        </p:spPr>
        <p:txBody>
          <a:bodyPr/>
          <a:lstStyle/>
          <a:p>
            <a:pPr marL="0" indent="0">
              <a:buFont typeface="Arial" panose="020B0604020202020204" pitchFamily="34" charset="0"/>
              <a:buNone/>
            </a:pPr>
            <a:r>
              <a:rPr lang="zh-CN" altLang="en-US" sz="2000" b="1" dirty="0"/>
              <a:t>数据预处理</a:t>
            </a:r>
          </a:p>
          <a:p>
            <a:r>
              <a:rPr lang="zh-CN" altLang="en-US" sz="1800" dirty="0"/>
              <a:t>处理分类型特征：编码与哑变量</a:t>
            </a:r>
            <a:r>
              <a:rPr lang="en-US" altLang="zh-CN" sz="1800" dirty="0" err="1"/>
              <a:t>preprocessing.LabelEncoder</a:t>
            </a:r>
            <a:r>
              <a:rPr lang="zh-CN" altLang="en-US" sz="1800" dirty="0"/>
              <a:t>：标签专用，能够将分类转换为分类数值</a:t>
            </a:r>
          </a:p>
          <a:p>
            <a:endParaRPr lang="zh-CN" altLang="en-US" sz="1800" dirty="0"/>
          </a:p>
          <a:p>
            <a:r>
              <a:rPr lang="zh-CN" altLang="en-US" sz="1800" dirty="0"/>
              <a:t>处理连续型特征：二值化与分段</a:t>
            </a:r>
            <a:r>
              <a:rPr lang="en-US" altLang="zh-CN" sz="1800" dirty="0" err="1"/>
              <a:t>sklearn.preprocessing.Binarizer</a:t>
            </a:r>
            <a:r>
              <a:rPr lang="zh-CN" altLang="en-US" sz="1800" dirty="0"/>
              <a:t>，处理分类变量和连续变量之前一定要先处理缺失值</a:t>
            </a:r>
          </a:p>
          <a:p>
            <a:endParaRPr lang="zh-CN" altLang="en-US" sz="1800" dirty="0"/>
          </a:p>
          <a:p>
            <a:r>
              <a:rPr lang="en-US" altLang="zh-CN" sz="1800" dirty="0" err="1"/>
              <a:t>sklearn</a:t>
            </a:r>
            <a:r>
              <a:rPr lang="zh-CN" altLang="en-US" sz="1800" dirty="0"/>
              <a:t>使用</a:t>
            </a:r>
            <a:r>
              <a:rPr lang="en-US" altLang="zh-CN" sz="1800" dirty="0" err="1"/>
              <a:t>preprocessing.OneHotEncoder</a:t>
            </a:r>
            <a:r>
              <a:rPr lang="en-US" altLang="zh-CN" sz="1800" dirty="0"/>
              <a:t>()</a:t>
            </a:r>
            <a:r>
              <a:rPr lang="zh-CN" altLang="en-US" sz="1800" dirty="0"/>
              <a:t>实现，该函数使用</a:t>
            </a:r>
            <a:r>
              <a:rPr lang="en-US" altLang="zh-CN" sz="1800" dirty="0"/>
              <a:t>m</a:t>
            </a:r>
            <a:r>
              <a:rPr lang="zh-CN" altLang="en-US" sz="1800" dirty="0"/>
              <a:t>个可能值转换为</a:t>
            </a:r>
            <a:r>
              <a:rPr lang="en-US" altLang="zh-CN" sz="1800" dirty="0"/>
              <a:t>m</a:t>
            </a:r>
            <a:r>
              <a:rPr lang="zh-CN" altLang="en-US" sz="1800" dirty="0"/>
              <a:t>值化特征，将分类特征的每个元素转化为一个值</a:t>
            </a:r>
          </a:p>
          <a:p>
            <a:pPr marL="0" indent="0">
              <a:buFont typeface="Arial" panose="020B0604020202020204" pitchFamily="34" charse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操作步骤</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
        <p:nvSpPr>
          <p:cNvPr id="3" name="文本框 2"/>
          <p:cNvSpPr txBox="1"/>
          <p:nvPr/>
        </p:nvSpPr>
        <p:spPr>
          <a:xfrm>
            <a:off x="467544" y="1423318"/>
            <a:ext cx="6552728" cy="237026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1.</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获取数据，创建数据集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rPr>
              <a:t>2. </a:t>
            </a:r>
            <a:r>
              <a:rPr kumimoji="0" lang="zh-CN" altLang="zh-CN"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rPr>
              <a:t>数据预处理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3.</a:t>
            </a:r>
            <a:r>
              <a:rPr kumimoji="0" lang="zh-CN"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数据集拆分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4.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定义模型</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5.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模型评估与选择</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2"/>
          <a:stretch>
            <a:fillRect/>
          </a:stretch>
        </p:blipFill>
        <p:spPr>
          <a:xfrm>
            <a:off x="971600" y="1814359"/>
            <a:ext cx="6696868" cy="3229281"/>
          </a:xfrm>
          <a:prstGeom prst="rect">
            <a:avLst/>
          </a:prstGeom>
        </p:spPr>
      </p:pic>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
        <p:nvSpPr>
          <p:cNvPr id="3" name="文本框 2"/>
          <p:cNvSpPr txBox="1"/>
          <p:nvPr/>
        </p:nvSpPr>
        <p:spPr>
          <a:xfrm>
            <a:off x="323528" y="5364300"/>
            <a:ext cx="7737224" cy="646331"/>
          </a:xfrm>
          <a:prstGeom prst="rect">
            <a:avLst/>
          </a:prstGeom>
          <a:noFill/>
        </p:spPr>
        <p:txBody>
          <a:bodyPr wrap="square">
            <a:spAutoFit/>
          </a:bodyPr>
          <a:lstStyle/>
          <a:p>
            <a:pPr defTabSz="914400" eaLnBrk="1" fontAlgn="auto" hangingPunct="1">
              <a:spcBef>
                <a:spcPts val="0"/>
              </a:spcBef>
              <a:spcAft>
                <a:spcPts val="0"/>
              </a:spcAft>
              <a:defRPr/>
            </a:pPr>
            <a:r>
              <a:rPr lang="en-US" altLang="zh-CN" b="1" dirty="0">
                <a:solidFill>
                  <a:srgbClr val="FF0000"/>
                </a:solidFill>
                <a:latin typeface="微软雅黑" panose="020B0503020204020204" pitchFamily="34" charset="-122"/>
                <a:ea typeface="微软雅黑" panose="020B0503020204020204" pitchFamily="34" charset="-122"/>
              </a:rPr>
              <a:t>from </a:t>
            </a:r>
            <a:r>
              <a:rPr lang="en-US" altLang="zh-CN" b="1" dirty="0" err="1">
                <a:solidFill>
                  <a:srgbClr val="FF0000"/>
                </a:solidFill>
                <a:latin typeface="微软雅黑" panose="020B0503020204020204" pitchFamily="34" charset="-122"/>
                <a:ea typeface="微软雅黑" panose="020B0503020204020204" pitchFamily="34" charset="-122"/>
              </a:rPr>
              <a:t>sklearn.model_selection</a:t>
            </a:r>
            <a:r>
              <a:rPr lang="en-US" altLang="zh-CN" b="1" dirty="0">
                <a:solidFill>
                  <a:srgbClr val="FF0000"/>
                </a:solidFill>
                <a:latin typeface="微软雅黑" panose="020B0503020204020204" pitchFamily="34" charset="-122"/>
                <a:ea typeface="微软雅黑" panose="020B0503020204020204" pitchFamily="34" charset="-122"/>
              </a:rPr>
              <a:t> import </a:t>
            </a:r>
            <a:r>
              <a:rPr lang="en-US" altLang="zh-CN" b="1" dirty="0" err="1">
                <a:solidFill>
                  <a:srgbClr val="FF0000"/>
                </a:solidFill>
                <a:latin typeface="微软雅黑" panose="020B0503020204020204" pitchFamily="34" charset="-122"/>
                <a:ea typeface="微软雅黑" panose="020B0503020204020204" pitchFamily="34" charset="-122"/>
              </a:rPr>
              <a:t>train_test_split</a:t>
            </a:r>
            <a:endParaRPr lang="en-US" altLang="zh-CN" b="1" dirty="0">
              <a:solidFill>
                <a:srgbClr val="FF0000"/>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en-US" altLang="zh-CN" b="1" dirty="0" err="1">
                <a:solidFill>
                  <a:srgbClr val="FF0000"/>
                </a:solidFill>
                <a:latin typeface="微软雅黑" panose="020B0503020204020204" pitchFamily="34" charset="-122"/>
                <a:ea typeface="微软雅黑" panose="020B0503020204020204" pitchFamily="34" charset="-122"/>
              </a:rPr>
              <a:t>x_train,x_test</a:t>
            </a:r>
            <a:r>
              <a:rPr lang="en-US" altLang="zh-CN" b="1" dirty="0">
                <a:solidFill>
                  <a:srgbClr val="FF0000"/>
                </a:solidFill>
                <a:latin typeface="微软雅黑" panose="020B0503020204020204" pitchFamily="34" charset="-122"/>
                <a:ea typeface="微软雅黑" panose="020B0503020204020204" pitchFamily="34" charset="-122"/>
              </a:rPr>
              <a:t> = </a:t>
            </a:r>
            <a:r>
              <a:rPr lang="en-US" altLang="zh-CN" b="1" dirty="0" err="1">
                <a:solidFill>
                  <a:srgbClr val="FF0000"/>
                </a:solidFill>
                <a:latin typeface="微软雅黑" panose="020B0503020204020204" pitchFamily="34" charset="-122"/>
                <a:ea typeface="微软雅黑" panose="020B0503020204020204" pitchFamily="34" charset="-122"/>
              </a:rPr>
              <a:t>train_test_split</a:t>
            </a:r>
            <a:r>
              <a:rPr lang="en-US" altLang="zh-CN" b="1" dirty="0">
                <a:solidFill>
                  <a:srgbClr val="FF0000"/>
                </a:solidFill>
                <a:latin typeface="微软雅黑" panose="020B0503020204020204" pitchFamily="34" charset="-122"/>
                <a:ea typeface="微软雅黑" panose="020B0503020204020204" pitchFamily="34" charset="-122"/>
              </a:rPr>
              <a:t>(x)</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79512" y="930754"/>
            <a:ext cx="4610100" cy="369332"/>
          </a:xfrm>
          <a:prstGeom prst="rect">
            <a:avLst/>
          </a:prstGeom>
          <a:noFill/>
        </p:spPr>
        <p:txBody>
          <a:bodyPr wrap="square">
            <a:spAutoFit/>
          </a:bodyPr>
          <a:lstStyle/>
          <a:p>
            <a:r>
              <a:rPr lang="zh-CN" altLang="en-US" b="1" dirty="0"/>
              <a:t>数据集拆分</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操作步骤</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
        <p:nvSpPr>
          <p:cNvPr id="3" name="文本框 2"/>
          <p:cNvSpPr txBox="1"/>
          <p:nvPr/>
        </p:nvSpPr>
        <p:spPr>
          <a:xfrm>
            <a:off x="467544" y="1423318"/>
            <a:ext cx="6552728" cy="237026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1.</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获取数据，创建数据集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2. </a:t>
            </a:r>
            <a:r>
              <a:rPr kumimoji="0" lang="zh-CN"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数据预处理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rPr>
              <a:t>3.</a:t>
            </a:r>
            <a:r>
              <a:rPr kumimoji="0" lang="zh-CN" altLang="zh-CN"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rPr>
              <a:t>数据集拆分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4. </a:t>
            </a:r>
            <a:r>
              <a:rPr kumimoji="0" lang="zh-CN"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定义模型</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5. </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模型评估与选择</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836712"/>
            <a:ext cx="8640960" cy="4248472"/>
          </a:xfrm>
        </p:spPr>
        <p:txBody>
          <a:bodyPr/>
          <a:lstStyle/>
          <a:p>
            <a:pPr marL="0" indent="0">
              <a:buFont typeface="Arial" panose="020B0604020202020204" pitchFamily="34" charse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定义模型</a:t>
            </a:r>
          </a:p>
          <a:p>
            <a:pPr marL="0" indent="0">
              <a:buFont typeface="Arial" panose="020B0604020202020204" pitchFamily="34" charset="0"/>
              <a:buNone/>
            </a:pPr>
            <a:endParaRPr lang="zh-CN" altLang="en-US" sz="1800" dirty="0"/>
          </a:p>
          <a:p>
            <a:pPr algn="just"/>
            <a:r>
              <a:rPr lang="zh-CN" altLang="en-US" sz="1800" dirty="0"/>
              <a:t>模型选择包括选择不同的学习模型来解决问题，也包括模型选择适合的超参数。</a:t>
            </a:r>
          </a:p>
          <a:p>
            <a:pPr marL="0" indent="0" algn="just">
              <a:buFont typeface="Arial" panose="020B0604020202020204" pitchFamily="34" charset="0"/>
              <a:buNone/>
            </a:pPr>
            <a:r>
              <a:rPr lang="en-US" altLang="zh-CN" sz="1800" dirty="0"/>
              <a:t>Sklearn</a:t>
            </a:r>
            <a:r>
              <a:rPr lang="zh-CN" altLang="en-US" sz="1800" dirty="0"/>
              <a:t>中的模型：</a:t>
            </a:r>
            <a:r>
              <a:rPr lang="en-US" altLang="zh-CN" sz="1800" dirty="0" err="1"/>
              <a:t>KNeighborsClassifier</a:t>
            </a:r>
            <a:r>
              <a:rPr lang="en-US" altLang="zh-CN" sz="1800" dirty="0"/>
              <a:t>(</a:t>
            </a:r>
            <a:r>
              <a:rPr lang="en-US" altLang="zh-CN" sz="1800" dirty="0" err="1"/>
              <a:t>n_neighbors</a:t>
            </a:r>
            <a:r>
              <a:rPr lang="en-US" altLang="zh-CN" sz="1800" dirty="0"/>
              <a:t>=3)</a:t>
            </a:r>
            <a:r>
              <a:rPr lang="zh-CN" altLang="en-US" sz="1800" dirty="0"/>
              <a:t>、 </a:t>
            </a:r>
            <a:r>
              <a:rPr lang="en-US" altLang="zh-CN" sz="1800" dirty="0" err="1"/>
              <a:t>KMeans</a:t>
            </a:r>
            <a:r>
              <a:rPr lang="en-US" altLang="zh-CN" sz="1800" dirty="0"/>
              <a:t>(</a:t>
            </a:r>
            <a:r>
              <a:rPr lang="en-US" altLang="zh-CN" sz="1800" dirty="0" err="1"/>
              <a:t>n_clusters</a:t>
            </a:r>
            <a:r>
              <a:rPr lang="en-US" altLang="zh-CN" sz="1800" dirty="0"/>
              <a:t>=2, </a:t>
            </a:r>
            <a:r>
              <a:rPr lang="en-US" altLang="zh-CN" sz="1800" dirty="0" err="1"/>
              <a:t>random_state</a:t>
            </a:r>
            <a:r>
              <a:rPr lang="en-US" altLang="zh-CN" sz="1800" dirty="0"/>
              <a:t>=</a:t>
            </a:r>
            <a:r>
              <a:rPr lang="en-US" altLang="zh-CN" sz="1800" dirty="0" err="1"/>
              <a:t>random_state</a:t>
            </a:r>
            <a:r>
              <a:rPr lang="en-US" altLang="zh-CN" sz="1800" dirty="0"/>
              <a:t>).</a:t>
            </a:r>
            <a:r>
              <a:rPr lang="en-US" altLang="zh-CN" sz="1800" dirty="0" err="1"/>
              <a:t>fit_predict</a:t>
            </a:r>
            <a:r>
              <a:rPr lang="en-US" altLang="zh-CN" sz="1800" dirty="0"/>
              <a:t>(X)</a:t>
            </a:r>
            <a:r>
              <a:rPr lang="zh-CN" altLang="en-US" sz="1800" dirty="0"/>
              <a:t>、</a:t>
            </a:r>
            <a:r>
              <a:rPr lang="en-US" altLang="zh-CN" sz="1800" dirty="0" err="1"/>
              <a:t>svm.SVC</a:t>
            </a:r>
            <a:r>
              <a:rPr lang="en-US" altLang="zh-CN" sz="1800" dirty="0"/>
              <a:t>(gamma='scale‘)</a:t>
            </a:r>
            <a:r>
              <a:rPr lang="zh-CN" altLang="en-US" sz="1800" dirty="0"/>
              <a:t>、</a:t>
            </a:r>
            <a:r>
              <a:rPr lang="en-US" altLang="zh-CN" sz="1800" dirty="0" err="1"/>
              <a:t>MLPRegressor</a:t>
            </a:r>
            <a:endParaRPr lang="en-US" altLang="zh-CN" sz="1800" dirty="0"/>
          </a:p>
          <a:p>
            <a:pPr marL="0" indent="0" algn="just">
              <a:buFont typeface="Arial" panose="020B0604020202020204" pitchFamily="34" charset="0"/>
              <a:buNone/>
            </a:pPr>
            <a:endParaRPr lang="en-US" altLang="zh-CN" sz="1800" dirty="0"/>
          </a:p>
          <a:p>
            <a:pPr algn="just"/>
            <a:r>
              <a:rPr lang="zh-CN" altLang="en-US" sz="1800" dirty="0"/>
              <a:t>模型建立之后，需要使用数据集进行学习，称为训练。</a:t>
            </a:r>
            <a:r>
              <a:rPr lang="en-US" altLang="zh-CN" sz="1800" dirty="0"/>
              <a:t>Sklearn</a:t>
            </a:r>
            <a:r>
              <a:rPr lang="zh-CN" altLang="en-US" sz="1800" dirty="0"/>
              <a:t>的模型提供了</a:t>
            </a:r>
            <a:r>
              <a:rPr lang="en-US" altLang="zh-CN" sz="1800" b="1" dirty="0">
                <a:solidFill>
                  <a:srgbClr val="FF0000"/>
                </a:solidFill>
              </a:rPr>
              <a:t>fit()</a:t>
            </a:r>
            <a:r>
              <a:rPr lang="zh-CN" altLang="en-US" sz="1800" dirty="0"/>
              <a:t>函数进行学习训练，使用</a:t>
            </a:r>
            <a:r>
              <a:rPr lang="en-US" altLang="zh-CN" sz="1800" b="1" dirty="0">
                <a:solidFill>
                  <a:srgbClr val="FF0000"/>
                </a:solidFill>
              </a:rPr>
              <a:t>predict</a:t>
            </a:r>
            <a:r>
              <a:rPr lang="zh-CN" altLang="en-US" sz="1800" b="1" dirty="0">
                <a:solidFill>
                  <a:srgbClr val="FF0000"/>
                </a:solidFill>
              </a:rPr>
              <a:t>（）</a:t>
            </a:r>
            <a:r>
              <a:rPr lang="zh-CN" altLang="en-US" sz="1800" dirty="0"/>
              <a:t>函数完成预测。</a:t>
            </a:r>
          </a:p>
          <a:p>
            <a:pPr marL="0" indent="0">
              <a:buFont typeface="Arial" panose="020B0604020202020204" pitchFamily="34" charse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23860" y="908720"/>
            <a:ext cx="9020139" cy="4525962"/>
          </a:xfrm>
        </p:spPr>
        <p:txBody>
          <a:bodyPr/>
          <a:lstStyle/>
          <a:p>
            <a:pPr marL="0" inden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操作步骤</a:t>
            </a:r>
          </a:p>
          <a:p>
            <a:pPr marL="0" inden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
        <p:nvSpPr>
          <p:cNvPr id="3" name="文本框 2"/>
          <p:cNvSpPr txBox="1"/>
          <p:nvPr/>
        </p:nvSpPr>
        <p:spPr>
          <a:xfrm>
            <a:off x="467544" y="1423318"/>
            <a:ext cx="6552728" cy="237026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1.</a:t>
            </a:r>
            <a:r>
              <a:rPr kumimoji="0" lang="zh-CN" altLang="zh-CN" b="0"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rPr>
              <a:t>获取数据，创建数据集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2. </a:t>
            </a:r>
            <a:r>
              <a:rPr kumimoji="0" lang="zh-CN"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数据预处理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3.</a:t>
            </a:r>
            <a:r>
              <a:rPr kumimoji="0" lang="zh-CN"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数据集拆分</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rPr>
              <a:t>4. </a:t>
            </a:r>
            <a:r>
              <a:rPr kumimoji="0" lang="zh-CN" altLang="zh-CN"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rPr>
              <a:t>定义模型</a:t>
            </a:r>
          </a:p>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en-US"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5. </a:t>
            </a:r>
            <a:r>
              <a:rPr kumimoji="0" lang="zh-CN" altLang="zh-CN"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模型评估与选择</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37319" y="836712"/>
            <a:ext cx="8229600" cy="4525962"/>
          </a:xfrm>
        </p:spPr>
        <p:txBody>
          <a:bodyPr/>
          <a:lstStyle/>
          <a:p>
            <a:pPr marL="0" indent="0">
              <a:buFont typeface="Arial" panose="020B0604020202020204" pitchFamily="34" charset="0"/>
              <a:buNone/>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SKlearn</a:t>
            </a:r>
            <a:r>
              <a:rPr lang="zh-CN" altLang="en-US" sz="2000" b="1" dirty="0"/>
              <a:t>的模型评估与手段</a:t>
            </a:r>
          </a:p>
          <a:p>
            <a:pPr marL="0" indent="0">
              <a:buFont typeface="Arial" panose="020B0604020202020204" pitchFamily="34" charset="0"/>
              <a:buNone/>
            </a:pPr>
            <a:endParaRPr lang="zh-CN" altLang="en-US" sz="2000" dirty="0"/>
          </a:p>
          <a:p>
            <a:pPr marL="0" indent="0">
              <a:buFont typeface="Arial" panose="020B0604020202020204" pitchFamily="34" charset="0"/>
              <a:buNone/>
            </a:pPr>
            <a:r>
              <a:rPr lang="zh-CN" altLang="en-US" sz="1800" dirty="0"/>
              <a:t>在机器学习模型中，性能指标是非常关键的一项。性能指标一般通过测量，计算模型的输出和真值之间的差距而得出。</a:t>
            </a:r>
            <a:r>
              <a:rPr lang="en-US" altLang="zh-CN" sz="1800" dirty="0" err="1"/>
              <a:t>sklearn.metrics</a:t>
            </a:r>
            <a:r>
              <a:rPr lang="zh-CN" altLang="en-US" sz="1800" dirty="0"/>
              <a:t>模块提供了一些计算“差距”的评估方法。</a:t>
            </a:r>
          </a:p>
          <a:p>
            <a:pPr marL="0" indent="0">
              <a:buFont typeface="Arial" panose="020B0604020202020204" pitchFamily="34" charset="0"/>
              <a:buNone/>
            </a:pPr>
            <a:endParaRPr lang="zh-CN" altLang="en-US" sz="1800" dirty="0"/>
          </a:p>
          <a:p>
            <a:r>
              <a:rPr lang="zh-CN" altLang="en-US" sz="1800" dirty="0"/>
              <a:t>常用的</a:t>
            </a:r>
            <a:r>
              <a:rPr lang="en-US" altLang="zh-CN" sz="1800" dirty="0" err="1"/>
              <a:t>sklearn</a:t>
            </a:r>
            <a:r>
              <a:rPr lang="zh-CN" altLang="en-US" sz="1800" dirty="0"/>
              <a:t>分类指标</a:t>
            </a:r>
          </a:p>
          <a:p>
            <a:endParaRPr lang="zh-CN" altLang="en-US" sz="1800" dirty="0"/>
          </a:p>
          <a:p>
            <a:r>
              <a:rPr lang="zh-CN" altLang="en-US" sz="1800" dirty="0"/>
              <a:t>常用</a:t>
            </a:r>
            <a:r>
              <a:rPr lang="en-US" altLang="zh-CN" sz="1800" dirty="0" err="1"/>
              <a:t>sklearn</a:t>
            </a:r>
            <a:r>
              <a:rPr lang="zh-CN" altLang="en-US" sz="1800" dirty="0"/>
              <a:t>回归指标</a:t>
            </a:r>
          </a:p>
          <a:p>
            <a:endParaRPr lang="zh-CN" altLang="en-US" sz="1800" dirty="0"/>
          </a:p>
          <a:p>
            <a:r>
              <a:rPr lang="en-US" altLang="zh-CN" sz="1800" dirty="0"/>
              <a:t>Sklearn</a:t>
            </a:r>
            <a:r>
              <a:rPr lang="zh-CN" altLang="en-US" sz="1800" dirty="0"/>
              <a:t>模型验证功能</a:t>
            </a:r>
          </a:p>
          <a:p>
            <a:pPr marL="0" indent="0">
              <a:buFont typeface="Arial" panose="020B0604020202020204" pitchFamily="34" charset="0"/>
              <a:buNone/>
            </a:pPr>
            <a:endParaRPr lang="zh-CN" altLang="en-US" sz="20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10.1</a:t>
            </a:r>
            <a:r>
              <a:rPr lang="zh-CN" altLang="en-US" sz="3200" b="1" dirty="0"/>
              <a:t>节 </a:t>
            </a:r>
            <a:r>
              <a:rPr lang="en-US" altLang="zh-CN" sz="3200" b="1" dirty="0"/>
              <a:t>SKlearn</a:t>
            </a:r>
            <a:r>
              <a:rPr lang="zh-CN" altLang="en-US" sz="3200" b="1" dirty="0"/>
              <a:t>简介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j-cs"/>
              </a:rPr>
              <a:t>前言</a:t>
            </a:r>
            <a:endParaRPr lang="zh-CN" altLang="en-US" sz="4400" b="1" dirty="0"/>
          </a:p>
        </p:txBody>
      </p:sp>
      <p:sp>
        <p:nvSpPr>
          <p:cNvPr id="3" name="文本框 2"/>
          <p:cNvSpPr txBox="1"/>
          <p:nvPr/>
        </p:nvSpPr>
        <p:spPr>
          <a:xfrm>
            <a:off x="107950" y="1185309"/>
            <a:ext cx="8424936" cy="1015663"/>
          </a:xfrm>
          <a:prstGeom prst="rect">
            <a:avLst/>
          </a:prstGeom>
          <a:noFill/>
        </p:spPr>
        <p:txBody>
          <a:bodyPr wrap="square">
            <a:spAutoFit/>
          </a:bodyPr>
          <a:lstStyle/>
          <a:p>
            <a:pPr marL="457200" indent="-457200">
              <a:spcBef>
                <a:spcPct val="20000"/>
              </a:spcBef>
              <a:buFont typeface="Arial" panose="020B0604020202020204" pitchFamily="34" charset="0"/>
              <a:buChar char="•"/>
            </a:pPr>
            <a:r>
              <a:rPr lang="zh-CN" altLang="en-US" sz="2000" dirty="0">
                <a:latin typeface="+mn-lt"/>
                <a:ea typeface="+mn-ea"/>
              </a:rPr>
              <a:t>人工智能（</a:t>
            </a:r>
            <a:r>
              <a:rPr lang="en-US" altLang="zh-CN" sz="2000" b="1" dirty="0">
                <a:solidFill>
                  <a:srgbClr val="FF0000"/>
                </a:solidFill>
                <a:latin typeface="+mn-lt"/>
                <a:ea typeface="+mn-ea"/>
              </a:rPr>
              <a:t>Artificial Intelligence</a:t>
            </a:r>
            <a:r>
              <a:rPr lang="zh-CN" altLang="en-US" sz="2000" dirty="0">
                <a:latin typeface="+mn-lt"/>
                <a:ea typeface="+mn-ea"/>
              </a:rPr>
              <a:t>），英文缩写为</a:t>
            </a:r>
            <a:r>
              <a:rPr lang="en-US" altLang="zh-CN" sz="2000" b="1" dirty="0">
                <a:solidFill>
                  <a:srgbClr val="FF0000"/>
                </a:solidFill>
                <a:latin typeface="+mn-lt"/>
                <a:ea typeface="+mn-ea"/>
              </a:rPr>
              <a:t>AI</a:t>
            </a:r>
            <a:r>
              <a:rPr lang="zh-CN" altLang="en-US" sz="2000" dirty="0">
                <a:latin typeface="+mn-lt"/>
                <a:ea typeface="+mn-ea"/>
              </a:rPr>
              <a:t>。它是研究、开发用于模拟、延伸和扩展人的智能的理论、方法、技术及应用系统的一门新的技术科学。</a:t>
            </a:r>
          </a:p>
        </p:txBody>
      </p:sp>
      <p:pic>
        <p:nvPicPr>
          <p:cNvPr id="4" name="图片 3"/>
          <p:cNvPicPr>
            <a:picLocks noChangeAspect="1"/>
          </p:cNvPicPr>
          <p:nvPr/>
        </p:nvPicPr>
        <p:blipFill>
          <a:blip r:embed="rId2"/>
          <a:stretch>
            <a:fillRect/>
          </a:stretch>
        </p:blipFill>
        <p:spPr>
          <a:xfrm>
            <a:off x="2555776" y="2924944"/>
            <a:ext cx="4179755" cy="241402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0"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340768"/>
            <a:ext cx="20955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11"/>
          <p:cNvSpPr>
            <a:spLocks noChangeArrowheads="1"/>
          </p:cNvSpPr>
          <p:nvPr/>
        </p:nvSpPr>
        <p:spPr bwMode="auto">
          <a:xfrm>
            <a:off x="-12700" y="550863"/>
            <a:ext cx="957263" cy="82073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16" name="Group 12"/>
          <p:cNvGrpSpPr/>
          <p:nvPr/>
        </p:nvGrpSpPr>
        <p:grpSpPr bwMode="auto">
          <a:xfrm>
            <a:off x="-12700" y="738188"/>
            <a:ext cx="750888" cy="536575"/>
            <a:chOff x="0" y="410"/>
            <a:chExt cx="1288" cy="923"/>
          </a:xfrm>
        </p:grpSpPr>
        <p:sp>
          <p:nvSpPr>
            <p:cNvPr id="13329" name="Rectangle 7"/>
            <p:cNvSpPr>
              <a:spLocks noChangeArrowheads="1"/>
            </p:cNvSpPr>
            <p:nvPr/>
          </p:nvSpPr>
          <p:spPr bwMode="auto">
            <a:xfrm>
              <a:off x="644" y="410"/>
              <a:ext cx="644" cy="462"/>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0" name="Rectangle 8"/>
            <p:cNvSpPr>
              <a:spLocks noChangeArrowheads="1"/>
            </p:cNvSpPr>
            <p:nvPr/>
          </p:nvSpPr>
          <p:spPr bwMode="auto">
            <a:xfrm>
              <a:off x="644" y="872"/>
              <a:ext cx="644" cy="461"/>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1" name="Rectangle 9"/>
            <p:cNvSpPr>
              <a:spLocks noChangeArrowheads="1"/>
            </p:cNvSpPr>
            <p:nvPr/>
          </p:nvSpPr>
          <p:spPr bwMode="auto">
            <a:xfrm>
              <a:off x="0" y="872"/>
              <a:ext cx="644" cy="461"/>
            </a:xfrm>
            <a:prstGeom prst="rect">
              <a:avLst/>
            </a:prstGeom>
            <a:solidFill>
              <a:srgbClr val="1E1E1E"/>
            </a:solidFill>
            <a:ln w="19050">
              <a:solidFill>
                <a:schemeClr val="bg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3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 y="974"/>
              <a:ext cx="32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7" name="Rectangle 13"/>
          <p:cNvSpPr>
            <a:spLocks noGrp="1"/>
          </p:cNvSpPr>
          <p:nvPr>
            <p:ph type="title"/>
          </p:nvPr>
        </p:nvSpPr>
        <p:spPr>
          <a:xfrm>
            <a:off x="2085975" y="1364580"/>
            <a:ext cx="1917700" cy="563563"/>
          </a:xfrm>
          <a:noFill/>
        </p:spPr>
        <p:txBody>
          <a:bodyPr lIns="77526" tIns="38764" rIns="77526" bIns="38764"/>
          <a:lstStyle/>
          <a:p>
            <a:pPr eaLnBrk="1" hangingPunct="1"/>
            <a:r>
              <a:rPr lang="zh-CN" altLang="en-US" sz="3300" b="1"/>
              <a:t>授课要点</a:t>
            </a:r>
          </a:p>
        </p:txBody>
      </p:sp>
      <p:sp>
        <p:nvSpPr>
          <p:cNvPr id="13318" name="Rectangle 14"/>
          <p:cNvSpPr>
            <a:spLocks noGrp="1"/>
          </p:cNvSpPr>
          <p:nvPr>
            <p:ph type="body" idx="1"/>
          </p:nvPr>
        </p:nvSpPr>
        <p:spPr>
          <a:xfrm>
            <a:off x="2252663" y="2218654"/>
            <a:ext cx="5030787" cy="3658618"/>
          </a:xfrm>
          <a:noFill/>
        </p:spPr>
        <p:txBody>
          <a:bodyPr lIns="77526" tIns="38764" rIns="77526" bIns="38764"/>
          <a:lstStyle/>
          <a:p>
            <a:pPr eaLnBrk="1" hangingPunct="1">
              <a:lnSpc>
                <a:spcPct val="130000"/>
              </a:lnSpc>
            </a:pPr>
            <a:r>
              <a:rPr lang="en-US" altLang="zh-CN" sz="3100" b="1" dirty="0">
                <a:solidFill>
                  <a:schemeClr val="bg1">
                    <a:lumMod val="75000"/>
                  </a:schemeClr>
                </a:solidFill>
              </a:rPr>
              <a:t>SKlearn</a:t>
            </a:r>
            <a:r>
              <a:rPr lang="zh-CN" altLang="en-US" sz="3100" b="1" dirty="0">
                <a:solidFill>
                  <a:schemeClr val="bg1">
                    <a:lumMod val="75000"/>
                  </a:schemeClr>
                </a:solidFill>
              </a:rPr>
              <a:t>简介</a:t>
            </a:r>
            <a:endParaRPr lang="en-US" altLang="zh-CN" sz="3100" b="1" dirty="0">
              <a:solidFill>
                <a:schemeClr val="bg1">
                  <a:lumMod val="75000"/>
                </a:schemeClr>
              </a:solidFill>
            </a:endParaRPr>
          </a:p>
          <a:p>
            <a:pPr eaLnBrk="1" hangingPunct="1">
              <a:lnSpc>
                <a:spcPct val="130000"/>
              </a:lnSpc>
            </a:pPr>
            <a:r>
              <a:rPr lang="zh-CN" altLang="en-US" sz="3100" b="1" dirty="0">
                <a:solidFill>
                  <a:srgbClr val="004A67"/>
                </a:solidFill>
              </a:rPr>
              <a:t>回归算法</a:t>
            </a:r>
            <a:endParaRPr lang="en-US" altLang="zh-CN" sz="3100" b="1" dirty="0">
              <a:solidFill>
                <a:srgbClr val="004A67"/>
              </a:solidFill>
            </a:endParaRPr>
          </a:p>
          <a:p>
            <a:pPr eaLnBrk="1" hangingPunct="1">
              <a:lnSpc>
                <a:spcPct val="130000"/>
              </a:lnSpc>
            </a:pPr>
            <a:r>
              <a:rPr lang="en-US" altLang="zh-CN" sz="3100" b="1" dirty="0">
                <a:solidFill>
                  <a:schemeClr val="bg1">
                    <a:lumMod val="75000"/>
                  </a:schemeClr>
                </a:solidFill>
              </a:rPr>
              <a:t> K</a:t>
            </a:r>
            <a:r>
              <a:rPr lang="zh-CN" altLang="en-US" sz="3100" b="1" dirty="0">
                <a:solidFill>
                  <a:schemeClr val="bg1">
                    <a:lumMod val="75000"/>
                  </a:schemeClr>
                </a:solidFill>
              </a:rPr>
              <a:t>近邻分类</a:t>
            </a:r>
            <a:endParaRPr lang="en-US" altLang="zh-CN" sz="3100" b="1" dirty="0">
              <a:solidFill>
                <a:schemeClr val="bg1">
                  <a:lumMod val="75000"/>
                </a:schemeClr>
              </a:solidFill>
            </a:endParaRPr>
          </a:p>
          <a:p>
            <a:pPr eaLnBrk="1" hangingPunct="1">
              <a:lnSpc>
                <a:spcPct val="130000"/>
              </a:lnSpc>
            </a:pPr>
            <a:r>
              <a:rPr lang="en-US" altLang="zh-CN" sz="3100" b="1" dirty="0">
                <a:solidFill>
                  <a:schemeClr val="bg1">
                    <a:lumMod val="75000"/>
                  </a:schemeClr>
                </a:solidFill>
              </a:rPr>
              <a:t> K</a:t>
            </a:r>
            <a:r>
              <a:rPr lang="zh-CN" altLang="en-US" sz="3100" b="1" dirty="0">
                <a:solidFill>
                  <a:schemeClr val="bg1">
                    <a:lumMod val="75000"/>
                  </a:schemeClr>
                </a:solidFill>
              </a:rPr>
              <a:t>均值聚类</a:t>
            </a:r>
            <a:endParaRPr lang="en-US" altLang="zh-CN" sz="3100" b="1" dirty="0">
              <a:solidFill>
                <a:schemeClr val="bg1">
                  <a:lumMod val="75000"/>
                </a:schemeClr>
              </a:solidFill>
            </a:endParaRPr>
          </a:p>
          <a:p>
            <a:pPr eaLnBrk="1" hangingPunct="1">
              <a:lnSpc>
                <a:spcPct val="130000"/>
              </a:lnSpc>
            </a:pPr>
            <a:r>
              <a:rPr lang="zh-CN" altLang="en-US" sz="3100" b="1" dirty="0">
                <a:solidFill>
                  <a:schemeClr val="bg1">
                    <a:lumMod val="75000"/>
                  </a:schemeClr>
                </a:solidFill>
              </a:rPr>
              <a:t>人工神经网络</a:t>
            </a:r>
            <a:endParaRPr lang="en-US" altLang="zh-CN" sz="3100" b="1" dirty="0">
              <a:solidFill>
                <a:schemeClr val="bg1">
                  <a:lumMod val="75000"/>
                </a:schemeClr>
              </a:solidFill>
            </a:endParaRPr>
          </a:p>
          <a:p>
            <a:pPr eaLnBrk="1" hangingPunct="1">
              <a:lnSpc>
                <a:spcPct val="130000"/>
              </a:lnSpc>
            </a:pPr>
            <a:endParaRPr lang="zh-CN" altLang="en-US" sz="3100" b="1" dirty="0">
              <a:solidFill>
                <a:srgbClr val="004A67"/>
              </a:solidFill>
            </a:endParaRPr>
          </a:p>
        </p:txBody>
      </p:sp>
      <p:sp>
        <p:nvSpPr>
          <p:cNvPr id="13319" name="Rectangle 15"/>
          <p:cNvSpPr>
            <a:spLocks noChangeArrowheads="1"/>
          </p:cNvSpPr>
          <p:nvPr/>
        </p:nvSpPr>
        <p:spPr bwMode="auto">
          <a:xfrm>
            <a:off x="2054225" y="2121818"/>
            <a:ext cx="5607050" cy="3827462"/>
          </a:xfrm>
          <a:prstGeom prst="rect">
            <a:avLst/>
          </a:prstGeom>
          <a:noFill/>
          <a:ln w="38100">
            <a:solidFill>
              <a:srgbClr val="C0C0C0"/>
            </a:solidFill>
            <a:miter lim="800000"/>
          </a:ln>
          <a:extLst>
            <a:ext uri="{909E8E84-426E-40DD-AFC4-6F175D3DCCD1}">
              <a14:hiddenFill xmlns:a14="http://schemas.microsoft.com/office/drawing/2010/main">
                <a:solidFill>
                  <a:srgbClr val="FFFFFF"/>
                </a:solidFill>
              </a14:hiddenFill>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20" name="Group 26"/>
          <p:cNvGrpSpPr/>
          <p:nvPr/>
        </p:nvGrpSpPr>
        <p:grpSpPr bwMode="auto">
          <a:xfrm>
            <a:off x="6808788" y="4257005"/>
            <a:ext cx="474662" cy="341313"/>
            <a:chOff x="4746" y="3879"/>
            <a:chExt cx="438" cy="314"/>
          </a:xfrm>
        </p:grpSpPr>
        <p:sp>
          <p:nvSpPr>
            <p:cNvPr id="13325" name="Rectangle 22"/>
            <p:cNvSpPr>
              <a:spLocks noChangeArrowheads="1"/>
            </p:cNvSpPr>
            <p:nvPr/>
          </p:nvSpPr>
          <p:spPr bwMode="auto">
            <a:xfrm>
              <a:off x="4965" y="3879"/>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6" name="Rectangle 23"/>
            <p:cNvSpPr>
              <a:spLocks noChangeArrowheads="1"/>
            </p:cNvSpPr>
            <p:nvPr/>
          </p:nvSpPr>
          <p:spPr bwMode="auto">
            <a:xfrm>
              <a:off x="4965" y="4036"/>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7" name="Rectangle 24"/>
            <p:cNvSpPr>
              <a:spLocks noChangeArrowheads="1"/>
            </p:cNvSpPr>
            <p:nvPr/>
          </p:nvSpPr>
          <p:spPr bwMode="auto">
            <a:xfrm>
              <a:off x="4746" y="4036"/>
              <a:ext cx="219" cy="157"/>
            </a:xfrm>
            <a:prstGeom prst="rect">
              <a:avLst/>
            </a:prstGeom>
            <a:solidFill>
              <a:srgbClr val="C0C0C0"/>
            </a:solidFill>
            <a:ln w="19050">
              <a:solidFill>
                <a:srgbClr val="C0C0C0"/>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28"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1" y="4071"/>
              <a:ext cx="10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21" name="Rectangle 27"/>
          <p:cNvSpPr>
            <a:spLocks noChangeArrowheads="1"/>
          </p:cNvSpPr>
          <p:nvPr/>
        </p:nvSpPr>
        <p:spPr bwMode="auto">
          <a:xfrm>
            <a:off x="4176713"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2" name="Rectangle 28"/>
          <p:cNvSpPr>
            <a:spLocks noChangeArrowheads="1"/>
          </p:cNvSpPr>
          <p:nvPr/>
        </p:nvSpPr>
        <p:spPr bwMode="auto">
          <a:xfrm>
            <a:off x="4413250"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3" name="Rectangle 29"/>
          <p:cNvSpPr>
            <a:spLocks noChangeArrowheads="1"/>
          </p:cNvSpPr>
          <p:nvPr/>
        </p:nvSpPr>
        <p:spPr bwMode="auto">
          <a:xfrm>
            <a:off x="4637088" y="1844005"/>
            <a:ext cx="138112"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4" name="Text Box 2"/>
          <p:cNvSpPr txBox="1">
            <a:spLocks noChangeArrowheads="1"/>
          </p:cNvSpPr>
          <p:nvPr/>
        </p:nvSpPr>
        <p:spPr bwMode="auto">
          <a:xfrm>
            <a:off x="971550" y="25400"/>
            <a:ext cx="74882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4400" b="1" i="0" u="none" strike="noStrike" kern="1200" cap="none" spc="0" normalizeH="0" baseline="0" noProof="0">
                <a:ln>
                  <a:noFill/>
                </a:ln>
                <a:solidFill>
                  <a:srgbClr val="0000CC"/>
                </a:solidFill>
                <a:effectLst/>
                <a:uLnTx/>
                <a:uFillTx/>
                <a:latin typeface="黑体" panose="02010609060101010101" pitchFamily="49" charset="-122"/>
                <a:ea typeface="黑体" panose="02010609060101010101" pitchFamily="49" charset="-122"/>
                <a:cs typeface="+mn-cs"/>
              </a:rPr>
              <a:t>教学内容</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回归算法基本概念</a:t>
            </a:r>
            <a:endParaRPr lang="en-US" altLang="zh-CN" sz="2000" b="1" dirty="0"/>
          </a:p>
          <a:p>
            <a:r>
              <a:rPr lang="zh-CN" altLang="en-US" sz="1800" dirty="0"/>
              <a:t>回归分析（</a:t>
            </a:r>
            <a:r>
              <a:rPr lang="en-US" altLang="zh-CN" sz="1800" dirty="0"/>
              <a:t>regression analysis)</a:t>
            </a:r>
            <a:r>
              <a:rPr lang="zh-CN" altLang="en-US" sz="1800" dirty="0"/>
              <a:t>是确定两种或两种以上变量间相互依赖的定量关系的一种统计分析方法。回归属于监督学习方法。</a:t>
            </a:r>
            <a:endParaRPr lang="en-US" altLang="zh-CN" sz="1800" dirty="0"/>
          </a:p>
          <a:p>
            <a:endParaRPr lang="zh-CN" altLang="en-US" sz="1800" dirty="0"/>
          </a:p>
          <a:p>
            <a:r>
              <a:rPr lang="zh-CN" altLang="en-US" sz="1800" dirty="0"/>
              <a:t>回归一词是由达尔文（</a:t>
            </a:r>
            <a:r>
              <a:rPr lang="en-US" altLang="zh-CN" sz="1800" dirty="0"/>
              <a:t>Charles Darwin</a:t>
            </a:r>
            <a:r>
              <a:rPr lang="zh-CN" altLang="en-US" sz="1800" dirty="0"/>
              <a:t>）的表弟高尔顿（</a:t>
            </a:r>
            <a:r>
              <a:rPr lang="en-US" altLang="zh-CN" sz="1800" dirty="0"/>
              <a:t>Francis Galton</a:t>
            </a:r>
            <a:r>
              <a:rPr lang="zh-CN" altLang="en-US" sz="1800" dirty="0"/>
              <a:t>）提出的。高尔顿被誉为现代回归和相关技术的创始人。 </a:t>
            </a:r>
            <a:endParaRPr lang="en-US" altLang="zh-CN" sz="1800" dirty="0"/>
          </a:p>
          <a:p>
            <a:endParaRPr lang="zh-CN" altLang="en-US" sz="1800" dirty="0"/>
          </a:p>
          <a:p>
            <a:r>
              <a:rPr lang="zh-CN" altLang="en-US" sz="1800" dirty="0"/>
              <a:t>高尔顿使用豌豆实验来确定尺寸的遗传规律。通过把原始的豌豆种子（父代）与新长的豌豆种子（子代）进行比较，发现豌豆在尺寸上具有一定的遗传规律。高尔顿进一步研究人类的身高，发现父辈与子代的身高也具有一定的对应关系和倾向性。这一现象被命名为回归现象。</a:t>
            </a:r>
          </a:p>
          <a:p>
            <a:pPr marL="0" indent="0">
              <a:buFont typeface="Arial" panose="020B0604020202020204" pitchFamily="34" charset="0"/>
              <a:buNone/>
            </a:pPr>
            <a:endParaRPr lang="zh-CN" altLang="en-US" sz="20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1" y="980728"/>
            <a:ext cx="8880351" cy="4525962"/>
          </a:xfrm>
        </p:spPr>
        <p:txBody>
          <a:bodyPr/>
          <a:lstStyle/>
          <a:p>
            <a:pPr marL="0" indent="0">
              <a:buFont typeface="Arial" panose="020B0604020202020204" pitchFamily="34" charset="0"/>
              <a:buNone/>
            </a:pPr>
            <a:r>
              <a:rPr lang="zh-CN" altLang="en-US" sz="1800" dirty="0"/>
              <a:t>回归分析的方法有很多种回归一词是由达尔文（</a:t>
            </a:r>
            <a:r>
              <a:rPr lang="en-US" altLang="zh-CN" sz="1800" dirty="0"/>
              <a:t>Charles Darwin</a:t>
            </a:r>
            <a:r>
              <a:rPr lang="zh-CN" altLang="en-US" sz="1800" dirty="0"/>
              <a:t>）的表弟高尔顿（</a:t>
            </a:r>
            <a:r>
              <a:rPr lang="en-US" altLang="zh-CN" sz="1800" dirty="0"/>
              <a:t>Francis Galton</a:t>
            </a:r>
            <a:r>
              <a:rPr lang="zh-CN" altLang="en-US" sz="1800" dirty="0"/>
              <a:t>）提出的。高尔顿被誉为现代回归和相关技术的创始人。</a:t>
            </a:r>
            <a:endParaRPr lang="en-US" altLang="zh-CN" sz="1800" dirty="0"/>
          </a:p>
          <a:p>
            <a:pPr marL="0" indent="0">
              <a:buFont typeface="Arial" panose="020B0604020202020204" pitchFamily="34" charset="0"/>
              <a:buNone/>
            </a:pPr>
            <a:r>
              <a:rPr lang="zh-CN" altLang="en-US" sz="1800" dirty="0"/>
              <a:t> </a:t>
            </a:r>
          </a:p>
          <a:p>
            <a:r>
              <a:rPr lang="zh-CN" altLang="en-US" sz="1800" dirty="0"/>
              <a:t>按照变量的个数，可以分为</a:t>
            </a:r>
            <a:r>
              <a:rPr lang="zh-CN" altLang="en-US" sz="1800" b="1" dirty="0">
                <a:solidFill>
                  <a:srgbClr val="FF0000"/>
                </a:solidFill>
              </a:rPr>
              <a:t>一元回归</a:t>
            </a:r>
            <a:r>
              <a:rPr lang="zh-CN" altLang="en-US" sz="1800" dirty="0"/>
              <a:t>和</a:t>
            </a:r>
            <a:r>
              <a:rPr lang="zh-CN" altLang="en-US" sz="1800" b="1" dirty="0">
                <a:solidFill>
                  <a:srgbClr val="FF0000"/>
                </a:solidFill>
              </a:rPr>
              <a:t>多元回归</a:t>
            </a:r>
            <a:r>
              <a:rPr lang="zh-CN" altLang="en-US" sz="1800" dirty="0"/>
              <a:t>分析；</a:t>
            </a:r>
            <a:endParaRPr lang="en-US" altLang="zh-CN" sz="1800" dirty="0"/>
          </a:p>
          <a:p>
            <a:pPr marL="0" indent="0">
              <a:buNone/>
            </a:pPr>
            <a:endParaRPr lang="zh-CN" altLang="en-US" sz="1800" dirty="0"/>
          </a:p>
          <a:p>
            <a:r>
              <a:rPr lang="zh-CN" altLang="en-US" sz="1800" dirty="0"/>
              <a:t>按照自变量和因变量之间的关系，可分为</a:t>
            </a:r>
            <a:r>
              <a:rPr lang="zh-CN" altLang="en-US" sz="1800" b="1" dirty="0">
                <a:solidFill>
                  <a:srgbClr val="FF0000"/>
                </a:solidFill>
              </a:rPr>
              <a:t>线性回归分析</a:t>
            </a:r>
            <a:r>
              <a:rPr lang="zh-CN" altLang="en-US" sz="1800" dirty="0"/>
              <a:t>和</a:t>
            </a:r>
            <a:r>
              <a:rPr lang="zh-CN" altLang="en-US" sz="1800" b="1" dirty="0">
                <a:solidFill>
                  <a:srgbClr val="FF0000"/>
                </a:solidFill>
              </a:rPr>
              <a:t>非线性回归分析</a:t>
            </a:r>
          </a:p>
          <a:p>
            <a:pPr marL="0" indent="0">
              <a:buFont typeface="Arial" panose="020B0604020202020204" pitchFamily="34" charset="0"/>
              <a:buNone/>
            </a:pPr>
            <a:endParaRPr lang="zh-CN" altLang="en-US" sz="20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线性回归</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395536" y="1700808"/>
            <a:ext cx="8352928" cy="3416320"/>
          </a:xfrm>
          <a:prstGeom prst="rect">
            <a:avLst/>
          </a:prstGeom>
          <a:noFill/>
        </p:spPr>
        <p:txBody>
          <a:bodyPr wrap="square">
            <a:spAutoFit/>
          </a:bodyPr>
          <a:lstStyle/>
          <a:p>
            <a:pPr marL="285750" indent="-285750">
              <a:buFont typeface="Arial" panose="020B0604020202020204" pitchFamily="34" charset="0"/>
              <a:buChar char="•"/>
            </a:pPr>
            <a:r>
              <a:rPr lang="zh-CN" altLang="en-US" dirty="0"/>
              <a:t>线性回归（</a:t>
            </a:r>
            <a:r>
              <a:rPr lang="en-US" altLang="zh-CN" dirty="0"/>
              <a:t>Linear Regression</a:t>
            </a:r>
            <a:r>
              <a:rPr lang="zh-CN" altLang="en-US" dirty="0"/>
              <a:t>）算法的核心是</a:t>
            </a:r>
            <a:r>
              <a:rPr lang="zh-CN" altLang="en-US" b="1" dirty="0">
                <a:solidFill>
                  <a:srgbClr val="FF0000"/>
                </a:solidFill>
              </a:rPr>
              <a:t>线性回归方程</a:t>
            </a:r>
            <a:r>
              <a:rPr lang="zh-CN" altLang="en-US" dirty="0"/>
              <a:t>，通过在输入数据和输出数据之间建立一种直线的相关关系，完成预测的任务。</a:t>
            </a:r>
            <a:endParaRPr lang="en-US" altLang="zh-CN" dirty="0"/>
          </a:p>
          <a:p>
            <a:endParaRPr lang="zh-CN" altLang="en-US" dirty="0"/>
          </a:p>
          <a:p>
            <a:pPr marL="285750" indent="-285750">
              <a:buFont typeface="Arial" panose="020B0604020202020204" pitchFamily="34" charset="0"/>
              <a:buChar char="•"/>
            </a:pPr>
            <a:r>
              <a:rPr lang="zh-CN" altLang="en-US" dirty="0"/>
              <a:t>假设输入的数据</a:t>
            </a:r>
            <a:r>
              <a:rPr lang="en-US" altLang="zh-CN" dirty="0"/>
              <a:t>X=(x_1,…,</a:t>
            </a:r>
            <a:r>
              <a:rPr lang="en-US" altLang="zh-CN" dirty="0" err="1"/>
              <a:t>x_n</a:t>
            </a:r>
            <a:r>
              <a:rPr lang="en-US" altLang="zh-CN" dirty="0"/>
              <a:t>) ,</a:t>
            </a:r>
            <a:r>
              <a:rPr lang="zh-CN" altLang="en-US" dirty="0"/>
              <a:t>线性回归的最简单模型是输⼊变量的线性组合</a:t>
            </a:r>
          </a:p>
          <a:p>
            <a:endParaRPr lang="zh-CN" altLang="en-US" dirty="0"/>
          </a:p>
          <a:p>
            <a:endParaRPr lang="zh-CN" altLang="en-US"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其中</a:t>
            </a:r>
            <a:r>
              <a:rPr lang="en-US" altLang="zh-CN" dirty="0"/>
              <a:t>X</a:t>
            </a:r>
            <a:r>
              <a:rPr lang="zh-CN" altLang="en-US" dirty="0"/>
              <a:t>表示输入数据，</a:t>
            </a:r>
            <a:r>
              <a:rPr lang="en-US" altLang="zh-CN" dirty="0"/>
              <a:t>W</a:t>
            </a:r>
            <a:r>
              <a:rPr lang="zh-CN" altLang="en-US" dirty="0"/>
              <a:t>是模型的参数。如果</a:t>
            </a:r>
            <a:r>
              <a:rPr lang="en-US" altLang="zh-CN" dirty="0"/>
              <a:t>X</a:t>
            </a:r>
            <a:r>
              <a:rPr lang="zh-CN" altLang="en-US" dirty="0"/>
              <a:t>只有一个数值，则线性回归为</a:t>
            </a:r>
            <a:r>
              <a:rPr lang="en-US" altLang="zh-CN" dirty="0"/>
              <a:t>y=</a:t>
            </a:r>
            <a:r>
              <a:rPr lang="en-US" altLang="zh-CN" dirty="0" err="1"/>
              <a:t>WX+b</a:t>
            </a:r>
            <a:r>
              <a:rPr lang="zh-CN" altLang="en-US" dirty="0"/>
              <a:t>称为一元线性回归。如果</a:t>
            </a:r>
            <a:r>
              <a:rPr lang="en-US" altLang="zh-CN" dirty="0"/>
              <a:t>X</a:t>
            </a:r>
            <a:r>
              <a:rPr lang="zh-CN" altLang="en-US" dirty="0"/>
              <a:t>为一组数据</a:t>
            </a:r>
            <a:r>
              <a:rPr lang="en-US" altLang="zh-CN" dirty="0"/>
              <a:t>x=(x_1,…,</a:t>
            </a:r>
            <a:r>
              <a:rPr lang="en-US" altLang="zh-CN" dirty="0" err="1"/>
              <a:t>x_n</a:t>
            </a:r>
            <a:r>
              <a:rPr lang="en-US" altLang="zh-CN" dirty="0"/>
              <a:t>)</a:t>
            </a:r>
            <a:r>
              <a:rPr lang="zh-CN" altLang="en-US" dirty="0"/>
              <a:t>，则为多元线性回归。</a:t>
            </a:r>
          </a:p>
          <a:p>
            <a:endParaRPr lang="zh-CN" altLang="en-US" dirty="0"/>
          </a:p>
        </p:txBody>
      </p:sp>
      <p:pic>
        <p:nvPicPr>
          <p:cNvPr id="4" name="图片 3"/>
          <p:cNvPicPr>
            <a:picLocks noChangeAspect="1"/>
          </p:cNvPicPr>
          <p:nvPr/>
        </p:nvPicPr>
        <p:blipFill>
          <a:blip r:embed="rId2"/>
          <a:stretch>
            <a:fillRect/>
          </a:stretch>
        </p:blipFill>
        <p:spPr>
          <a:xfrm>
            <a:off x="2419638" y="3009645"/>
            <a:ext cx="4328535" cy="7986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r>
              <a:rPr lang="zh-CN" altLang="en-US" sz="1800" dirty="0"/>
              <a:t>一元线性回归方程比较容易求解，多元线性回归模型的求解比较复杂。经常使用最小二乘算法逼近从而进行拟合。除了最小二乘法，也可以使用其他的数学方法进行拟合。</a:t>
            </a:r>
            <a:endParaRPr lang="en-US" altLang="zh-CN" sz="1800" dirty="0"/>
          </a:p>
          <a:p>
            <a:pPr marL="0" indent="0">
              <a:buFont typeface="Arial" panose="020B0604020202020204" pitchFamily="34" charset="0"/>
              <a:buNone/>
            </a:pPr>
            <a:endParaRPr lang="zh-CN" altLang="en-US" sz="1800" dirty="0"/>
          </a:p>
          <a:p>
            <a:r>
              <a:rPr lang="zh-CN" altLang="en-US" sz="1800" dirty="0"/>
              <a:t>最小二乘法：是一种数学优化方法，也称最小平方法。它通过最小化误差的平方和寻找最佳结果。利用最小二乘法可以简便地求得未知的数据，并使得这些求得的数据与实际数据之间误差的平方和为最小。</a:t>
            </a:r>
          </a:p>
          <a:p>
            <a:pPr marL="0" indent="0">
              <a:buFont typeface="Arial" panose="020B0604020202020204" pitchFamily="34" charset="0"/>
              <a:buNone/>
            </a:pPr>
            <a:endParaRPr lang="zh-CN" altLang="en-US" sz="20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一元线性回归预测电影的票房收入</a:t>
            </a:r>
          </a:p>
          <a:p>
            <a:pPr marL="0" indent="0" algn="just">
              <a:buFont typeface="Arial" panose="020B0604020202020204" pitchFamily="34" charset="0"/>
              <a:buNone/>
            </a:pPr>
            <a:r>
              <a:rPr lang="zh-CN" altLang="en-US" sz="1800" dirty="0"/>
              <a:t>光明电影公司投资拍摄了五部电影，并且整理了各部影片的投资金额</a:t>
            </a:r>
            <a:r>
              <a:rPr lang="en-US" altLang="zh-CN" sz="1800" dirty="0"/>
              <a:t>(</a:t>
            </a:r>
            <a:r>
              <a:rPr lang="zh-CN" altLang="en-US" sz="1800" dirty="0"/>
              <a:t>百万元</a:t>
            </a:r>
            <a:r>
              <a:rPr lang="en-US" altLang="zh-CN" sz="1800" dirty="0"/>
              <a:t>)</a:t>
            </a:r>
            <a:r>
              <a:rPr lang="zh-CN" altLang="en-US" sz="1800" dirty="0"/>
              <a:t>和票房收入</a:t>
            </a:r>
            <a:r>
              <a:rPr lang="en-US" altLang="zh-CN" sz="1800" dirty="0"/>
              <a:t>(</a:t>
            </a:r>
            <a:r>
              <a:rPr lang="zh-CN" altLang="en-US" sz="1800" dirty="0"/>
              <a:t>百万元</a:t>
            </a:r>
            <a:r>
              <a:rPr lang="en-US" altLang="zh-CN" sz="1800" dirty="0"/>
              <a:t>)</a:t>
            </a:r>
            <a:r>
              <a:rPr lang="zh-CN" altLang="en-US" sz="1800" dirty="0"/>
              <a:t>。电影的投入和票房收入的数据见下面表格。接下来要拍一部投资</a:t>
            </a:r>
            <a:r>
              <a:rPr lang="en-US" altLang="zh-CN" sz="1800" dirty="0"/>
              <a:t>2</a:t>
            </a:r>
            <a:r>
              <a:rPr lang="zh-CN" altLang="en-US" sz="1800" dirty="0"/>
              <a:t>千万的电影，使用一元线性回归预测新电影的票房收入</a:t>
            </a:r>
          </a:p>
          <a:p>
            <a:pPr marL="0" indent="0">
              <a:buFont typeface="Arial" panose="020B0604020202020204" pitchFamily="34" charset="0"/>
              <a:buNone/>
            </a:pPr>
            <a:endParaRPr lang="zh-CN" altLang="en-US" sz="20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pic>
        <p:nvPicPr>
          <p:cNvPr id="3" name="图片 2"/>
          <p:cNvPicPr>
            <a:picLocks noChangeAspect="1"/>
          </p:cNvPicPr>
          <p:nvPr/>
        </p:nvPicPr>
        <p:blipFill>
          <a:blip r:embed="rId2"/>
          <a:stretch>
            <a:fillRect/>
          </a:stretch>
        </p:blipFill>
        <p:spPr>
          <a:xfrm>
            <a:off x="2123728" y="2348880"/>
            <a:ext cx="5600700" cy="33528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一元线性回归预测电影的票房收入</a:t>
            </a:r>
          </a:p>
          <a:p>
            <a:pPr marL="0" indent="0">
              <a:buFont typeface="Arial" panose="020B0604020202020204" pitchFamily="34" charset="0"/>
              <a:buNone/>
            </a:pPr>
            <a:r>
              <a:rPr lang="zh-CN" altLang="en-US" sz="1800" dirty="0"/>
              <a:t>     步骤一：使用数据绘制图，发现数据分布规律</a:t>
            </a:r>
          </a:p>
          <a:p>
            <a:pPr marL="0" indent="0">
              <a:buFont typeface="Arial" panose="020B0604020202020204" pitchFamily="34" charset="0"/>
              <a:buNone/>
            </a:pPr>
            <a:endParaRPr lang="zh-CN" altLang="en-US" sz="2000" b="1" dirty="0"/>
          </a:p>
          <a:p>
            <a:pPr marL="0" indent="0">
              <a:buFont typeface="Arial" panose="020B0604020202020204" pitchFamily="34" charset="0"/>
              <a:buNone/>
            </a:pPr>
            <a:endParaRPr lang="zh-CN" altLang="en-US" sz="20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pic>
        <p:nvPicPr>
          <p:cNvPr id="2" name="图片 1"/>
          <p:cNvPicPr>
            <a:picLocks noChangeAspect="1"/>
          </p:cNvPicPr>
          <p:nvPr/>
        </p:nvPicPr>
        <p:blipFill>
          <a:blip r:embed="rId2"/>
          <a:stretch>
            <a:fillRect/>
          </a:stretch>
        </p:blipFill>
        <p:spPr>
          <a:xfrm>
            <a:off x="323528" y="1919310"/>
            <a:ext cx="4968552" cy="3642223"/>
          </a:xfrm>
          <a:prstGeom prst="rect">
            <a:avLst/>
          </a:prstGeom>
        </p:spPr>
      </p:pic>
      <p:pic>
        <p:nvPicPr>
          <p:cNvPr id="3" name="图片 2"/>
          <p:cNvPicPr>
            <a:picLocks noChangeAspect="1"/>
          </p:cNvPicPr>
          <p:nvPr/>
        </p:nvPicPr>
        <p:blipFill>
          <a:blip r:embed="rId3"/>
          <a:stretch>
            <a:fillRect/>
          </a:stretch>
        </p:blipFill>
        <p:spPr>
          <a:xfrm>
            <a:off x="5309220" y="1988840"/>
            <a:ext cx="3489399" cy="212193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一元线性回归预测电影的票房收入</a:t>
            </a:r>
          </a:p>
          <a:p>
            <a:pPr marL="0" indent="0">
              <a:buFont typeface="Arial" panose="020B0604020202020204" pitchFamily="34" charset="0"/>
              <a:buNone/>
            </a:pPr>
            <a:r>
              <a:rPr lang="zh-CN" altLang="en-US" sz="1800" dirty="0"/>
              <a:t>步骤二：线性回归预测电影票房收入</a:t>
            </a:r>
          </a:p>
          <a:p>
            <a:pPr marL="0" indent="0">
              <a:buFont typeface="Arial" panose="020B0604020202020204" pitchFamily="34" charset="0"/>
              <a:buNone/>
            </a:pPr>
            <a:r>
              <a:rPr lang="zh-CN" altLang="en-US" sz="1800" dirty="0"/>
              <a:t>预测某部电影的票房收入，可以使用</a:t>
            </a:r>
            <a:r>
              <a:rPr lang="en-US" altLang="zh-CN" sz="1800" dirty="0"/>
              <a:t>SKlearn</a:t>
            </a:r>
            <a:r>
              <a:rPr lang="zh-CN" altLang="en-US" sz="1800" dirty="0"/>
              <a:t>的</a:t>
            </a:r>
            <a:r>
              <a:rPr lang="en-US" altLang="zh-CN" sz="1800" dirty="0" err="1"/>
              <a:t>linear_model</a:t>
            </a:r>
            <a:r>
              <a:rPr lang="zh-CN" altLang="en-US" sz="1800" dirty="0"/>
              <a:t>模块，其中的</a:t>
            </a:r>
            <a:r>
              <a:rPr lang="en-US" altLang="zh-CN" sz="1800" dirty="0" err="1"/>
              <a:t>LinearRegression</a:t>
            </a:r>
            <a:r>
              <a:rPr lang="zh-CN" altLang="en-US" sz="1800" dirty="0"/>
              <a:t>函数能实现线性回归。</a:t>
            </a:r>
          </a:p>
          <a:p>
            <a:pPr marL="0" indent="0">
              <a:buFont typeface="Arial" panose="020B0604020202020204" pitchFamily="34" charset="0"/>
              <a:buNone/>
            </a:pPr>
            <a:r>
              <a:rPr lang="zh-CN" altLang="en-US" sz="1800" dirty="0"/>
              <a:t>格式：</a:t>
            </a:r>
            <a:r>
              <a:rPr lang="en-US" altLang="zh-CN" sz="1800" b="1" dirty="0">
                <a:solidFill>
                  <a:srgbClr val="FF0000"/>
                </a:solidFill>
              </a:rPr>
              <a:t>class </a:t>
            </a:r>
            <a:r>
              <a:rPr lang="en-US" altLang="zh-CN" sz="1800" b="1" dirty="0" err="1">
                <a:solidFill>
                  <a:srgbClr val="FF0000"/>
                </a:solidFill>
              </a:rPr>
              <a:t>sklearn.linear_model.LinearRegression</a:t>
            </a:r>
            <a:r>
              <a:rPr lang="zh-CN" altLang="en-US" sz="1800" b="1" dirty="0">
                <a:solidFill>
                  <a:srgbClr val="FF0000"/>
                </a:solidFill>
              </a:rPr>
              <a:t>（</a:t>
            </a:r>
            <a:r>
              <a:rPr lang="en-US" altLang="zh-CN" sz="1800" b="1" dirty="0" err="1">
                <a:solidFill>
                  <a:srgbClr val="FF0000"/>
                </a:solidFill>
              </a:rPr>
              <a:t>fit_intercept</a:t>
            </a:r>
            <a:r>
              <a:rPr lang="en-US" altLang="zh-CN" sz="1800" b="1" dirty="0">
                <a:solidFill>
                  <a:srgbClr val="FF0000"/>
                </a:solidFill>
              </a:rPr>
              <a:t> = True</a:t>
            </a:r>
            <a:r>
              <a:rPr lang="zh-CN" altLang="en-US" sz="1800" b="1" dirty="0">
                <a:solidFill>
                  <a:srgbClr val="FF0000"/>
                </a:solidFill>
              </a:rPr>
              <a:t>，</a:t>
            </a:r>
            <a:r>
              <a:rPr lang="en-US" altLang="zh-CN" sz="1800" b="1" dirty="0">
                <a:solidFill>
                  <a:srgbClr val="FF0000"/>
                </a:solidFill>
              </a:rPr>
              <a:t>normalize = False</a:t>
            </a:r>
            <a:r>
              <a:rPr lang="zh-CN" altLang="en-US" sz="1800" b="1" dirty="0">
                <a:solidFill>
                  <a:srgbClr val="FF0000"/>
                </a:solidFill>
              </a:rPr>
              <a:t>，</a:t>
            </a:r>
            <a:r>
              <a:rPr lang="en-US" altLang="zh-CN" sz="1800" b="1" dirty="0" err="1">
                <a:solidFill>
                  <a:srgbClr val="FF0000"/>
                </a:solidFill>
              </a:rPr>
              <a:t>copy_X</a:t>
            </a:r>
            <a:r>
              <a:rPr lang="en-US" altLang="zh-CN" sz="1800" b="1" dirty="0">
                <a:solidFill>
                  <a:srgbClr val="FF0000"/>
                </a:solidFill>
              </a:rPr>
              <a:t> = True</a:t>
            </a:r>
            <a:r>
              <a:rPr lang="zh-CN" altLang="en-US" sz="1800" b="1" dirty="0">
                <a:solidFill>
                  <a:srgbClr val="FF0000"/>
                </a:solidFill>
              </a:rPr>
              <a:t>，</a:t>
            </a:r>
            <a:r>
              <a:rPr lang="en-US" altLang="zh-CN" sz="1800" b="1" dirty="0" err="1">
                <a:solidFill>
                  <a:srgbClr val="FF0000"/>
                </a:solidFill>
              </a:rPr>
              <a:t>n_jobs</a:t>
            </a:r>
            <a:r>
              <a:rPr lang="en-US" altLang="zh-CN" sz="1800" b="1" dirty="0">
                <a:solidFill>
                  <a:srgbClr val="FF0000"/>
                </a:solidFill>
              </a:rPr>
              <a:t> = None </a:t>
            </a:r>
            <a:r>
              <a:rPr lang="zh-CN" altLang="en-US" sz="1800" b="1" dirty="0">
                <a:solidFill>
                  <a:srgbClr val="FF0000"/>
                </a:solidFill>
              </a:rPr>
              <a:t>）</a:t>
            </a:r>
          </a:p>
          <a:p>
            <a:pPr marL="0" indent="0">
              <a:buFont typeface="Arial" panose="020B0604020202020204" pitchFamily="34" charset="0"/>
              <a:buNone/>
            </a:pPr>
            <a:r>
              <a:rPr lang="zh-CN" altLang="en-US" sz="1800" dirty="0"/>
              <a:t>主要参数：</a:t>
            </a:r>
          </a:p>
          <a:p>
            <a:r>
              <a:rPr lang="en-US" altLang="zh-CN" sz="1800" dirty="0"/>
              <a:t>normalize </a:t>
            </a:r>
            <a:r>
              <a:rPr lang="zh-CN" altLang="en-US" sz="1800" dirty="0"/>
              <a:t>：布尔值，可选，默认为</a:t>
            </a:r>
            <a:r>
              <a:rPr lang="en-US" altLang="zh-CN" sz="1800" dirty="0"/>
              <a:t>False</a:t>
            </a:r>
            <a:r>
              <a:rPr lang="zh-CN" altLang="en-US" sz="1800" dirty="0"/>
              <a:t>。如果为</a:t>
            </a:r>
            <a:r>
              <a:rPr lang="en-US" altLang="zh-CN" sz="1800" dirty="0"/>
              <a:t>True</a:t>
            </a:r>
            <a:r>
              <a:rPr lang="zh-CN" altLang="en-US" sz="1800" dirty="0"/>
              <a:t>，则回归向量</a:t>
            </a:r>
            <a:r>
              <a:rPr lang="en-US" altLang="zh-CN" sz="1800" dirty="0"/>
              <a:t>X</a:t>
            </a:r>
            <a:r>
              <a:rPr lang="zh-CN" altLang="en-US" sz="1800" dirty="0"/>
              <a:t>将在回归之前进行归一化处理。</a:t>
            </a:r>
          </a:p>
          <a:p>
            <a:r>
              <a:rPr lang="en-US" altLang="zh-CN" sz="1800" dirty="0" err="1"/>
              <a:t>coef</a:t>
            </a:r>
            <a:r>
              <a:rPr lang="en-US" altLang="zh-CN" sz="1800" dirty="0"/>
              <a:t>_ </a:t>
            </a:r>
            <a:r>
              <a:rPr lang="zh-CN" altLang="en-US" sz="1800" dirty="0"/>
              <a:t>：线性回归问题的估计系数。</a:t>
            </a:r>
          </a:p>
          <a:p>
            <a:r>
              <a:rPr lang="en-US" altLang="zh-CN" sz="1800" dirty="0"/>
              <a:t>intercept_</a:t>
            </a:r>
            <a:r>
              <a:rPr lang="zh-CN" altLang="en-US" sz="1800" dirty="0"/>
              <a:t>：回归方程的截距。</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一元线性回归预测电影的票房收入</a:t>
            </a:r>
          </a:p>
          <a:p>
            <a:pPr marL="0" indent="0">
              <a:buFont typeface="Arial" panose="020B0604020202020204" pitchFamily="34" charset="0"/>
              <a:buNone/>
            </a:pPr>
            <a:r>
              <a:rPr lang="zh-CN" altLang="en-US" sz="1800" dirty="0"/>
              <a:t>步骤三：预测结果</a:t>
            </a:r>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pic>
        <p:nvPicPr>
          <p:cNvPr id="2" name="图片 1"/>
          <p:cNvPicPr>
            <a:picLocks noChangeAspect="1"/>
          </p:cNvPicPr>
          <p:nvPr/>
        </p:nvPicPr>
        <p:blipFill>
          <a:blip r:embed="rId2"/>
          <a:stretch>
            <a:fillRect/>
          </a:stretch>
        </p:blipFill>
        <p:spPr>
          <a:xfrm>
            <a:off x="521368" y="1700808"/>
            <a:ext cx="8101263" cy="312231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r>
              <a:rPr lang="zh-CN" altLang="en-US" sz="2000" b="1" dirty="0"/>
              <a:t>多元线性回归，待确定的变量超过一个时，就需要使用多元线性回归算法</a:t>
            </a:r>
          </a:p>
          <a:p>
            <a:pPr marL="0" indent="0">
              <a:buNone/>
            </a:pPr>
            <a:r>
              <a:rPr lang="zh-CN" altLang="en-US" sz="1800" dirty="0"/>
              <a:t>多元线性回归预测电影票房</a:t>
            </a:r>
          </a:p>
          <a:p>
            <a:pPr marL="0" indent="0">
              <a:buFont typeface="Arial" panose="020B0604020202020204" pitchFamily="34" charset="0"/>
              <a:buNone/>
            </a:pPr>
            <a:r>
              <a:rPr lang="zh-CN" altLang="en-US" sz="1800" dirty="0"/>
              <a:t>光明电影公司在运行过程发现，电影票房除了拍摄投资之外，还与广告推广的费用相关。于是在上面的数据基础上，又搜集到了每部电影的广告费用，整理成下面的表格。使用多元回归算法，预测投资</a:t>
            </a:r>
            <a:r>
              <a:rPr lang="en-US" altLang="zh-CN" sz="1800" dirty="0"/>
              <a:t>1</a:t>
            </a:r>
            <a:r>
              <a:rPr lang="zh-CN" altLang="en-US" sz="1800" dirty="0"/>
              <a:t>千万、广告推广费用</a:t>
            </a:r>
            <a:r>
              <a:rPr lang="en-US" altLang="zh-CN" sz="1800" dirty="0"/>
              <a:t>3</a:t>
            </a:r>
            <a:r>
              <a:rPr lang="zh-CN" altLang="en-US" sz="1800" dirty="0"/>
              <a:t>百万的电影的票房收入。</a:t>
            </a:r>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pic>
        <p:nvPicPr>
          <p:cNvPr id="2" name="图片 1"/>
          <p:cNvPicPr>
            <a:picLocks noChangeAspect="1"/>
          </p:cNvPicPr>
          <p:nvPr/>
        </p:nvPicPr>
        <p:blipFill>
          <a:blip r:embed="rId2"/>
          <a:stretch>
            <a:fillRect/>
          </a:stretch>
        </p:blipFill>
        <p:spPr>
          <a:xfrm>
            <a:off x="1763688" y="2986349"/>
            <a:ext cx="5907536" cy="28592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251520" y="1052736"/>
            <a:ext cx="8229600" cy="4525962"/>
          </a:xfrm>
        </p:spPr>
        <p:txBody>
          <a:bodyPr/>
          <a:lstStyle/>
          <a:p>
            <a:pPr marL="0" indent="0">
              <a:buFont typeface="Arial" panose="020B0604020202020204" pitchFamily="34" charset="0"/>
              <a:buNone/>
            </a:pPr>
            <a:r>
              <a:rPr lang="zh-CN" altLang="en-US" sz="2800" b="1" dirty="0"/>
              <a:t>人工智能</a:t>
            </a:r>
            <a:endParaRPr lang="en-US" altLang="zh-CN" sz="2800" b="1" dirty="0"/>
          </a:p>
          <a:p>
            <a:pPr marL="0" indent="0">
              <a:buFont typeface="Arial" panose="020B0604020202020204" pitchFamily="34" charset="0"/>
              <a:buNone/>
            </a:pPr>
            <a:endParaRPr lang="zh-CN" altLang="en-US" sz="28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j-cs"/>
              </a:rPr>
              <a:t>前言</a:t>
            </a:r>
            <a:endParaRPr lang="zh-CN" altLang="en-US" sz="4400" b="1" dirty="0"/>
          </a:p>
        </p:txBody>
      </p:sp>
      <p:pic>
        <p:nvPicPr>
          <p:cNvPr id="2" name="图片 1"/>
          <p:cNvPicPr>
            <a:picLocks noChangeAspect="1"/>
          </p:cNvPicPr>
          <p:nvPr/>
        </p:nvPicPr>
        <p:blipFill>
          <a:blip r:embed="rId2"/>
          <a:stretch>
            <a:fillRect/>
          </a:stretch>
        </p:blipFill>
        <p:spPr>
          <a:xfrm>
            <a:off x="331440" y="1712539"/>
            <a:ext cx="8481120" cy="386615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多元线性回归预测电影票房</a:t>
            </a:r>
          </a:p>
          <a:p>
            <a:pPr marL="0" indent="0">
              <a:buFont typeface="Arial" panose="020B0604020202020204" pitchFamily="34" charset="0"/>
              <a:buNone/>
            </a:pPr>
            <a:r>
              <a:rPr lang="zh-CN" altLang="en-US" sz="1800" dirty="0"/>
              <a:t>运行结果为：</a:t>
            </a:r>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pic>
        <p:nvPicPr>
          <p:cNvPr id="2" name="图片 1"/>
          <p:cNvPicPr>
            <a:picLocks noChangeAspect="1"/>
          </p:cNvPicPr>
          <p:nvPr/>
        </p:nvPicPr>
        <p:blipFill>
          <a:blip r:embed="rId2"/>
          <a:stretch>
            <a:fillRect/>
          </a:stretch>
        </p:blipFill>
        <p:spPr>
          <a:xfrm>
            <a:off x="837876" y="2204864"/>
            <a:ext cx="7468247" cy="264589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07950" y="908720"/>
            <a:ext cx="8784976" cy="4525962"/>
          </a:xfrm>
        </p:spPr>
        <p:txBody>
          <a:bodyPr/>
          <a:lstStyle/>
          <a:p>
            <a:pPr marL="0" indent="0">
              <a:buNone/>
            </a:pPr>
            <a:r>
              <a:rPr lang="zh-CN" altLang="en-US" sz="2000" b="1" dirty="0"/>
              <a:t>逻辑回归</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4" name="文本框 3"/>
          <p:cNvSpPr txBox="1"/>
          <p:nvPr/>
        </p:nvSpPr>
        <p:spPr>
          <a:xfrm>
            <a:off x="395536" y="1329145"/>
            <a:ext cx="8640514" cy="1825436"/>
          </a:xfrm>
          <a:prstGeom prst="rect">
            <a:avLst/>
          </a:prstGeom>
          <a:noFill/>
        </p:spPr>
        <p:txBody>
          <a:bodyPr wrap="square">
            <a:spAutoFit/>
          </a:bodyPr>
          <a:lstStyle/>
          <a:p>
            <a:pPr marL="342900" marR="0" lvl="0" indent="-342900" algn="just" defTabSz="914400" rtl="0" eaLnBrk="1" fontAlgn="auto" latinLnBrk="0" hangingPunct="1">
              <a:lnSpc>
                <a:spcPct val="110000"/>
              </a:lnSpc>
              <a:spcBef>
                <a:spcPts val="1800"/>
              </a:spcBef>
              <a:spcAft>
                <a:spcPts val="0"/>
              </a:spcAft>
              <a:buClr>
                <a:srgbClr val="2A305C"/>
              </a:buClr>
              <a:buSzPct val="100000"/>
              <a:buFont typeface="Arial" panose="020B0604020202020204" pitchFamily="34" charset="0"/>
              <a:buChar char="•"/>
              <a:defRPr/>
            </a:pP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rPr>
              <a:t>逻辑回归（</a:t>
            </a:r>
            <a:r>
              <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rPr>
              <a:t>Logistics regression</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rPr>
              <a:t>）是根据现有数据对分类边界线建立回归公式，以此进行分类。逻辑回归在线性回归模型的基础上，通过引入</a:t>
            </a:r>
            <a:r>
              <a:rPr kumimoji="0" lang="en-US" altLang="zh-CN" b="1" i="0" u="none" strike="noStrike" kern="1200" cap="none" spc="0" normalizeH="0" baseline="0" noProof="0" dirty="0">
                <a:ln>
                  <a:noFill/>
                </a:ln>
                <a:solidFill>
                  <a:srgbClr val="FF0000"/>
                </a:solidFill>
                <a:effectLst/>
                <a:uLnTx/>
                <a:uFillTx/>
                <a:latin typeface="宋体" panose="02010600030101010101" pitchFamily="2" charset="-122"/>
              </a:rPr>
              <a:t>Sigmoid</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rPr>
              <a:t>函数，将线性回归的输出值映射到（</a:t>
            </a:r>
            <a:r>
              <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rPr>
              <a:t>0</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rPr>
              <a:t>，</a:t>
            </a:r>
            <a:r>
              <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rPr>
              <a:t>1</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rPr>
              <a:t>）范围。使用阈值将结果转换成</a:t>
            </a:r>
            <a:r>
              <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rPr>
              <a:t>0</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rPr>
              <a:t>或</a:t>
            </a:r>
            <a:r>
              <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rPr>
              <a:t>1</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rPr>
              <a:t>，能够完成两类问题的预测。</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endParaRPr>
          </a:p>
          <a:p>
            <a:pPr marL="342900" marR="0" lvl="0" indent="-342900" algn="just" defTabSz="914400" rtl="0" eaLnBrk="1" fontAlgn="auto" latinLnBrk="0" hangingPunct="1">
              <a:lnSpc>
                <a:spcPct val="110000"/>
              </a:lnSpc>
              <a:spcBef>
                <a:spcPts val="1800"/>
              </a:spcBef>
              <a:spcAft>
                <a:spcPts val="0"/>
              </a:spcAft>
              <a:buClr>
                <a:srgbClr val="2A305C"/>
              </a:buClr>
              <a:buSzPct val="100000"/>
              <a:buFont typeface="Arial" panose="020B0604020202020204" pitchFamily="34" charset="0"/>
              <a:buChar char="•"/>
              <a:defRPr/>
            </a:pP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rPr>
              <a:t>相对线性回归，逻辑回归能够完成</a:t>
            </a:r>
            <a:r>
              <a:rPr kumimoji="0" lang="zh-CN" altLang="en-US" b="1" i="0" u="none" strike="noStrike" kern="1200" cap="none" spc="0" normalizeH="0" baseline="0" noProof="0" dirty="0">
                <a:ln>
                  <a:noFill/>
                </a:ln>
                <a:solidFill>
                  <a:srgbClr val="FF0000"/>
                </a:solidFill>
                <a:effectLst/>
                <a:uLnTx/>
                <a:uFillTx/>
                <a:latin typeface="宋体" panose="02010600030101010101" pitchFamily="2" charset="-122"/>
              </a:rPr>
              <a:t>分类任务</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rPr>
              <a:t>。</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1" y="908720"/>
            <a:ext cx="9059863" cy="2616101"/>
          </a:xfrm>
          <a:prstGeom prst="rect">
            <a:avLst/>
          </a:prstGeom>
          <a:noFill/>
        </p:spPr>
        <p:txBody>
          <a:bodyPr wrap="square">
            <a:spAutoFit/>
          </a:bodyPr>
          <a:lstStyle/>
          <a:p>
            <a:r>
              <a:rPr lang="zh-CN" altLang="en-US" sz="2000" b="1" dirty="0">
                <a:latin typeface="+mn-ea"/>
                <a:ea typeface="+mn-ea"/>
              </a:rPr>
              <a:t>逻辑（</a:t>
            </a:r>
            <a:r>
              <a:rPr lang="en-US" altLang="zh-CN" sz="2000" b="1" dirty="0">
                <a:latin typeface="+mn-ea"/>
                <a:ea typeface="+mn-ea"/>
              </a:rPr>
              <a:t>logistic</a:t>
            </a:r>
            <a:r>
              <a:rPr lang="zh-CN" altLang="en-US" sz="2000" b="1" dirty="0">
                <a:latin typeface="+mn-ea"/>
                <a:ea typeface="+mn-ea"/>
              </a:rPr>
              <a:t>）函数</a:t>
            </a:r>
          </a:p>
          <a:p>
            <a:r>
              <a:rPr lang="zh-CN" altLang="en-US" dirty="0"/>
              <a:t>     </a:t>
            </a:r>
            <a:r>
              <a:rPr lang="en-US" altLang="zh-CN" dirty="0">
                <a:latin typeface="+mn-ea"/>
                <a:ea typeface="+mn-ea"/>
              </a:rPr>
              <a:t>Logistic</a:t>
            </a:r>
            <a:r>
              <a:rPr lang="zh-CN" altLang="en-US" dirty="0">
                <a:latin typeface="+mn-ea"/>
                <a:ea typeface="+mn-ea"/>
              </a:rPr>
              <a:t>函数的简单形式为：其中</a:t>
            </a:r>
            <a:r>
              <a:rPr lang="en-US" altLang="zh-CN" dirty="0">
                <a:latin typeface="+mn-ea"/>
                <a:ea typeface="+mn-ea"/>
              </a:rPr>
              <a:t>x</a:t>
            </a:r>
            <a:r>
              <a:rPr lang="zh-CN" altLang="en-US" dirty="0">
                <a:latin typeface="+mn-ea"/>
                <a:ea typeface="+mn-ea"/>
              </a:rPr>
              <a:t>的取值范围是</a:t>
            </a:r>
            <a:r>
              <a:rPr lang="en-US" altLang="zh-CN" dirty="0">
                <a:latin typeface="+mn-ea"/>
                <a:ea typeface="+mn-ea"/>
              </a:rPr>
              <a:t>(-∞</a:t>
            </a:r>
            <a:r>
              <a:rPr lang="zh-CN" altLang="en-US" dirty="0">
                <a:latin typeface="+mn-ea"/>
                <a:ea typeface="+mn-ea"/>
              </a:rPr>
              <a:t>，</a:t>
            </a:r>
            <a:r>
              <a:rPr lang="en-US" altLang="zh-CN" dirty="0">
                <a:latin typeface="+mn-ea"/>
                <a:ea typeface="+mn-ea"/>
              </a:rPr>
              <a:t>+∞)</a:t>
            </a:r>
            <a:r>
              <a:rPr lang="zh-CN" altLang="en-US" dirty="0">
                <a:latin typeface="+mn-ea"/>
                <a:ea typeface="+mn-ea"/>
              </a:rPr>
              <a:t>，而值域为</a:t>
            </a:r>
            <a:r>
              <a:rPr lang="en-US" altLang="zh-CN" dirty="0">
                <a:latin typeface="+mn-ea"/>
                <a:ea typeface="+mn-ea"/>
              </a:rPr>
              <a:t>(0, 1)</a:t>
            </a:r>
          </a:p>
          <a:p>
            <a:endParaRPr lang="en-US" altLang="zh-CN" dirty="0">
              <a:latin typeface="+mn-ea"/>
              <a:ea typeface="+mn-ea"/>
            </a:endParaRPr>
          </a:p>
          <a:p>
            <a:endParaRPr lang="en-US" altLang="zh-CN" dirty="0">
              <a:latin typeface="+mn-ea"/>
              <a:ea typeface="+mn-ea"/>
            </a:endParaRPr>
          </a:p>
          <a:p>
            <a:endParaRPr lang="en-US" altLang="zh-CN" dirty="0">
              <a:latin typeface="+mn-ea"/>
              <a:ea typeface="+mn-ea"/>
            </a:endParaRPr>
          </a:p>
          <a:p>
            <a:endParaRPr lang="en-US" altLang="zh-CN" dirty="0">
              <a:latin typeface="+mn-ea"/>
              <a:ea typeface="+mn-ea"/>
            </a:endParaRPr>
          </a:p>
          <a:p>
            <a:r>
              <a:rPr lang="en-US" altLang="zh-CN" dirty="0">
                <a:latin typeface="+mn-ea"/>
                <a:ea typeface="+mn-ea"/>
              </a:rPr>
              <a:t>sigmoid</a:t>
            </a:r>
            <a:r>
              <a:rPr lang="zh-CN" altLang="en-US" dirty="0">
                <a:latin typeface="+mn-ea"/>
                <a:ea typeface="+mn-ea"/>
              </a:rPr>
              <a:t>函数，由于</a:t>
            </a:r>
            <a:r>
              <a:rPr lang="en-US" altLang="zh-CN" dirty="0">
                <a:latin typeface="+mn-ea"/>
                <a:ea typeface="+mn-ea"/>
              </a:rPr>
              <a:t>logistic</a:t>
            </a:r>
            <a:r>
              <a:rPr lang="zh-CN" altLang="en-US" dirty="0">
                <a:latin typeface="+mn-ea"/>
                <a:ea typeface="+mn-ea"/>
              </a:rPr>
              <a:t>函数的图形外形看起来像</a:t>
            </a:r>
            <a:r>
              <a:rPr lang="en-US" altLang="zh-CN" dirty="0">
                <a:latin typeface="+mn-ea"/>
                <a:ea typeface="+mn-ea"/>
              </a:rPr>
              <a:t>S</a:t>
            </a:r>
            <a:r>
              <a:rPr lang="zh-CN" altLang="en-US" dirty="0">
                <a:latin typeface="+mn-ea"/>
                <a:ea typeface="+mn-ea"/>
              </a:rPr>
              <a:t>形，因此</a:t>
            </a:r>
            <a:r>
              <a:rPr lang="en-US" altLang="zh-CN" dirty="0">
                <a:latin typeface="+mn-ea"/>
                <a:ea typeface="+mn-ea"/>
              </a:rPr>
              <a:t>logistic</a:t>
            </a:r>
            <a:r>
              <a:rPr lang="zh-CN" altLang="en-US" dirty="0">
                <a:latin typeface="+mn-ea"/>
                <a:ea typeface="+mn-ea"/>
              </a:rPr>
              <a:t>函数经常被称为</a:t>
            </a:r>
            <a:r>
              <a:rPr lang="en-US" altLang="zh-CN" dirty="0">
                <a:latin typeface="+mn-ea"/>
                <a:ea typeface="+mn-ea"/>
              </a:rPr>
              <a:t>sigmoid</a:t>
            </a:r>
            <a:r>
              <a:rPr lang="zh-CN" altLang="en-US" dirty="0">
                <a:latin typeface="+mn-ea"/>
                <a:ea typeface="+mn-ea"/>
              </a:rPr>
              <a:t>函数（</a:t>
            </a:r>
            <a:r>
              <a:rPr lang="en-US" altLang="zh-CN" dirty="0">
                <a:latin typeface="+mn-ea"/>
                <a:ea typeface="+mn-ea"/>
              </a:rPr>
              <a:t>S</a:t>
            </a:r>
            <a:r>
              <a:rPr lang="zh-CN" altLang="en-US" dirty="0">
                <a:latin typeface="+mn-ea"/>
                <a:ea typeface="+mn-ea"/>
              </a:rPr>
              <a:t>形函数）。在机器学习中，人们经常把</a:t>
            </a:r>
            <a:r>
              <a:rPr lang="en-US" altLang="zh-CN" dirty="0">
                <a:latin typeface="+mn-ea"/>
                <a:ea typeface="+mn-ea"/>
              </a:rPr>
              <a:t>sigmoid</a:t>
            </a:r>
            <a:r>
              <a:rPr lang="zh-CN" altLang="en-US" dirty="0">
                <a:latin typeface="+mn-ea"/>
                <a:ea typeface="+mn-ea"/>
              </a:rPr>
              <a:t>函数和</a:t>
            </a:r>
            <a:r>
              <a:rPr lang="en-US" altLang="zh-CN" dirty="0">
                <a:latin typeface="+mn-ea"/>
                <a:ea typeface="+mn-ea"/>
              </a:rPr>
              <a:t>logistic</a:t>
            </a:r>
            <a:r>
              <a:rPr lang="zh-CN" altLang="en-US" dirty="0">
                <a:latin typeface="+mn-ea"/>
                <a:ea typeface="+mn-ea"/>
              </a:rPr>
              <a:t>函数看作同一个函数的两个名称</a:t>
            </a:r>
          </a:p>
        </p:txBody>
      </p:sp>
      <p:pic>
        <p:nvPicPr>
          <p:cNvPr id="4" name="图片 3"/>
          <p:cNvPicPr>
            <a:picLocks noChangeAspect="1"/>
          </p:cNvPicPr>
          <p:nvPr/>
        </p:nvPicPr>
        <p:blipFill>
          <a:blip r:embed="rId2"/>
          <a:stretch>
            <a:fillRect/>
          </a:stretch>
        </p:blipFill>
        <p:spPr>
          <a:xfrm>
            <a:off x="3491880" y="1628800"/>
            <a:ext cx="2246650" cy="864096"/>
          </a:xfrm>
          <a:prstGeom prst="rect">
            <a:avLst/>
          </a:prstGeom>
        </p:spPr>
      </p:pic>
      <p:pic>
        <p:nvPicPr>
          <p:cNvPr id="5" name="图片 4"/>
          <p:cNvPicPr>
            <a:picLocks noChangeAspect="1"/>
          </p:cNvPicPr>
          <p:nvPr/>
        </p:nvPicPr>
        <p:blipFill>
          <a:blip r:embed="rId3"/>
          <a:stretch>
            <a:fillRect/>
          </a:stretch>
        </p:blipFill>
        <p:spPr>
          <a:xfrm>
            <a:off x="2555776" y="3507949"/>
            <a:ext cx="4176464" cy="264681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107950" y="909970"/>
            <a:ext cx="4610100" cy="400110"/>
          </a:xfrm>
          <a:prstGeom prst="rect">
            <a:avLst/>
          </a:prstGeom>
          <a:noFill/>
        </p:spPr>
        <p:txBody>
          <a:bodyPr wrap="square">
            <a:spAutoFit/>
          </a:bodyPr>
          <a:lstStyle/>
          <a:p>
            <a:r>
              <a:rPr lang="zh-CN" altLang="en-US" sz="2000" b="1" dirty="0"/>
              <a:t>逻辑回归与线性回归的关系</a:t>
            </a:r>
          </a:p>
        </p:txBody>
      </p:sp>
      <p:pic>
        <p:nvPicPr>
          <p:cNvPr id="4" name="图片 3"/>
          <p:cNvPicPr>
            <a:picLocks noChangeAspect="1"/>
          </p:cNvPicPr>
          <p:nvPr/>
        </p:nvPicPr>
        <p:blipFill>
          <a:blip r:embed="rId2"/>
          <a:stretch>
            <a:fillRect/>
          </a:stretch>
        </p:blipFill>
        <p:spPr>
          <a:xfrm>
            <a:off x="0" y="1534756"/>
            <a:ext cx="6192688" cy="357290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205432" y="980729"/>
            <a:ext cx="8759055" cy="2369880"/>
          </a:xfrm>
          <a:prstGeom prst="rect">
            <a:avLst/>
          </a:prstGeom>
          <a:noFill/>
        </p:spPr>
        <p:txBody>
          <a:bodyPr wrap="square">
            <a:spAutoFit/>
          </a:bodyPr>
          <a:lstStyle/>
          <a:p>
            <a:r>
              <a:rPr lang="zh-CN" altLang="en-US" sz="2000" b="1" dirty="0"/>
              <a:t>线性回归与逻辑回归的区别</a:t>
            </a:r>
            <a:endParaRPr lang="en-US" altLang="zh-CN" sz="2000" b="1" dirty="0"/>
          </a:p>
          <a:p>
            <a:endParaRPr lang="zh-CN" altLang="en-US" sz="2000" b="1" dirty="0"/>
          </a:p>
          <a:p>
            <a:pPr marL="285750" indent="-285750" algn="just">
              <a:buFont typeface="Arial" panose="020B0604020202020204" pitchFamily="34" charset="0"/>
              <a:buChar char="•"/>
            </a:pPr>
            <a:r>
              <a:rPr lang="zh-CN" altLang="en-US" dirty="0"/>
              <a:t>线性回归输出的是一个值，且为连续的，而逻辑回归则将值映射到（</a:t>
            </a:r>
            <a:r>
              <a:rPr lang="en-US" altLang="zh-CN" dirty="0"/>
              <a:t>0</a:t>
            </a:r>
            <a:r>
              <a:rPr lang="zh-CN" altLang="en-US" dirty="0"/>
              <a:t>，</a:t>
            </a:r>
            <a:r>
              <a:rPr lang="en-US" altLang="zh-CN" dirty="0"/>
              <a:t>1</a:t>
            </a:r>
            <a:r>
              <a:rPr lang="zh-CN" altLang="en-US" dirty="0"/>
              <a:t>）集合。</a:t>
            </a:r>
          </a:p>
          <a:p>
            <a:pPr algn="just"/>
            <a:endParaRPr lang="zh-CN" altLang="en-US" dirty="0"/>
          </a:p>
          <a:p>
            <a:pPr marL="285750" indent="-285750" algn="just">
              <a:buFont typeface="Arial" panose="020B0604020202020204" pitchFamily="34" charset="0"/>
              <a:buChar char="•"/>
            </a:pPr>
            <a:r>
              <a:rPr lang="zh-CN" altLang="en-US" dirty="0"/>
              <a:t>把这个问题的输出分成两种：一种是预测天气类别，另一种是预测降雨的概率。在第一种情况下，我们期望的输出是天气类别，值包括晴天、雨天两个类别，属于分类问题。而第二种情况下，我们想得到的是降雨概率，是从</a:t>
            </a:r>
            <a:r>
              <a:rPr lang="en-US" altLang="zh-CN" dirty="0"/>
              <a:t>0%</a:t>
            </a:r>
            <a:r>
              <a:rPr lang="zh-CN" altLang="en-US" dirty="0"/>
              <a:t>到</a:t>
            </a:r>
            <a:r>
              <a:rPr lang="en-US" altLang="zh-CN" dirty="0"/>
              <a:t>100%</a:t>
            </a:r>
            <a:r>
              <a:rPr lang="zh-CN" altLang="en-US" dirty="0"/>
              <a:t>的一个连续值，就是回归问题。</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09" y="908720"/>
            <a:ext cx="8784976" cy="4525962"/>
          </a:xfrm>
        </p:spPr>
        <p:txBody>
          <a:bodyPr/>
          <a:lstStyle/>
          <a:p>
            <a:pPr marL="0" indent="0">
              <a:buNone/>
            </a:pPr>
            <a:r>
              <a:rPr lang="zh-CN" altLang="en-US" sz="2000" b="1" dirty="0"/>
              <a:t>逻辑回归的损失函数</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524247" y="1340768"/>
            <a:ext cx="8119317" cy="2585323"/>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mn-ea"/>
                <a:ea typeface="+mn-ea"/>
              </a:rPr>
              <a:t>常见的损失函数有</a:t>
            </a:r>
            <a:r>
              <a:rPr lang="en-US" altLang="zh-CN" dirty="0">
                <a:latin typeface="+mn-ea"/>
                <a:ea typeface="+mn-ea"/>
              </a:rPr>
              <a:t>0-1</a:t>
            </a:r>
            <a:r>
              <a:rPr lang="zh-CN" altLang="en-US" dirty="0">
                <a:latin typeface="+mn-ea"/>
                <a:ea typeface="+mn-ea"/>
              </a:rPr>
              <a:t>损失函数、平方损失函数、绝对值损失函数和对数损失函数等。损失函数越小，表示模型越好。</a:t>
            </a:r>
            <a:endParaRPr lang="en-US" altLang="zh-CN" dirty="0">
              <a:latin typeface="+mn-ea"/>
              <a:ea typeface="+mn-ea"/>
            </a:endParaRPr>
          </a:p>
          <a:p>
            <a:pPr marL="285750" indent="-285750">
              <a:buFont typeface="Arial" panose="020B0604020202020204" pitchFamily="34" charset="0"/>
              <a:buChar char="•"/>
            </a:pPr>
            <a:endParaRPr lang="zh-CN" altLang="en-US" dirty="0">
              <a:latin typeface="+mn-ea"/>
              <a:ea typeface="+mn-ea"/>
            </a:endParaRPr>
          </a:p>
          <a:p>
            <a:pPr marL="285750" indent="-285750">
              <a:buFont typeface="Arial" panose="020B0604020202020204" pitchFamily="34" charset="0"/>
              <a:buChar char="•"/>
            </a:pPr>
            <a:r>
              <a:rPr lang="zh-CN" altLang="en-US" dirty="0">
                <a:latin typeface="+mn-ea"/>
                <a:ea typeface="+mn-ea"/>
              </a:rPr>
              <a:t>对数损失函数形式如下：</a:t>
            </a:r>
            <a:endParaRPr lang="en-US" altLang="zh-CN" dirty="0">
              <a:latin typeface="+mn-ea"/>
              <a:ea typeface="+mn-ea"/>
            </a:endParaRPr>
          </a:p>
          <a:p>
            <a:pPr marL="285750" indent="-285750">
              <a:buFont typeface="Arial" panose="020B0604020202020204" pitchFamily="34" charset="0"/>
              <a:buChar char="•"/>
            </a:pPr>
            <a:endParaRPr lang="en-US" altLang="zh-CN" dirty="0">
              <a:latin typeface="+mn-ea"/>
              <a:ea typeface="+mn-ea"/>
            </a:endParaRPr>
          </a:p>
          <a:p>
            <a:pPr marL="285750" indent="-285750">
              <a:buFont typeface="Arial" panose="020B0604020202020204" pitchFamily="34" charset="0"/>
              <a:buChar char="•"/>
            </a:pPr>
            <a:endParaRPr lang="zh-CN" altLang="en-US" dirty="0">
              <a:latin typeface="+mn-ea"/>
              <a:ea typeface="+mn-ea"/>
            </a:endParaRPr>
          </a:p>
          <a:p>
            <a:pPr marL="285750" indent="-285750">
              <a:buFont typeface="Arial" panose="020B0604020202020204" pitchFamily="34" charset="0"/>
              <a:buChar char="•"/>
            </a:pPr>
            <a:endParaRPr lang="zh-CN" altLang="en-US" dirty="0">
              <a:latin typeface="+mn-ea"/>
              <a:ea typeface="+mn-ea"/>
            </a:endParaRPr>
          </a:p>
          <a:p>
            <a:pPr marL="285750" indent="-285750">
              <a:buFont typeface="Arial" panose="020B0604020202020204" pitchFamily="34" charset="0"/>
              <a:buChar char="•"/>
            </a:pPr>
            <a:endParaRPr lang="zh-CN" altLang="en-US" dirty="0">
              <a:latin typeface="+mn-ea"/>
              <a:ea typeface="+mn-ea"/>
            </a:endParaRPr>
          </a:p>
          <a:p>
            <a:pPr marL="285750" indent="-285750">
              <a:buFont typeface="Arial" panose="020B0604020202020204" pitchFamily="34" charset="0"/>
              <a:buChar char="•"/>
            </a:pPr>
            <a:r>
              <a:rPr lang="zh-CN" altLang="en-US" dirty="0">
                <a:latin typeface="+mn-ea"/>
                <a:ea typeface="+mn-ea"/>
              </a:rPr>
              <a:t>对表达式进行处理，得到综合式如下：</a:t>
            </a:r>
          </a:p>
        </p:txBody>
      </p:sp>
      <p:pic>
        <p:nvPicPr>
          <p:cNvPr id="4" name="图片 3"/>
          <p:cNvPicPr>
            <a:picLocks noChangeAspect="1"/>
          </p:cNvPicPr>
          <p:nvPr/>
        </p:nvPicPr>
        <p:blipFill>
          <a:blip r:embed="rId2"/>
          <a:stretch>
            <a:fillRect/>
          </a:stretch>
        </p:blipFill>
        <p:spPr>
          <a:xfrm>
            <a:off x="3131840" y="2708921"/>
            <a:ext cx="3267363" cy="572676"/>
          </a:xfrm>
          <a:prstGeom prst="rect">
            <a:avLst/>
          </a:prstGeom>
        </p:spPr>
      </p:pic>
      <p:pic>
        <p:nvPicPr>
          <p:cNvPr id="5" name="图片 4"/>
          <p:cNvPicPr>
            <a:picLocks noChangeAspect="1"/>
          </p:cNvPicPr>
          <p:nvPr/>
        </p:nvPicPr>
        <p:blipFill>
          <a:blip r:embed="rId3"/>
          <a:stretch>
            <a:fillRect/>
          </a:stretch>
        </p:blipFill>
        <p:spPr>
          <a:xfrm>
            <a:off x="1691680" y="4052586"/>
            <a:ext cx="6026762" cy="61110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179512" y="1058863"/>
            <a:ext cx="8208912" cy="4524315"/>
          </a:xfrm>
          <a:prstGeom prst="rect">
            <a:avLst/>
          </a:prstGeom>
          <a:noFill/>
        </p:spPr>
        <p:txBody>
          <a:bodyPr wrap="square">
            <a:spAutoFit/>
          </a:bodyPr>
          <a:lstStyle/>
          <a:p>
            <a:r>
              <a:rPr lang="zh-CN" altLang="en-US" dirty="0">
                <a:latin typeface="+mn-ea"/>
                <a:ea typeface="+mn-ea"/>
              </a:rPr>
              <a:t>确定参数</a:t>
            </a:r>
            <a:r>
              <a:rPr lang="en-US" altLang="zh-CN" dirty="0">
                <a:latin typeface="+mn-ea"/>
                <a:ea typeface="+mn-ea"/>
              </a:rPr>
              <a:t>θ</a:t>
            </a:r>
            <a:r>
              <a:rPr lang="zh-CN" altLang="en-US" dirty="0">
                <a:latin typeface="+mn-ea"/>
                <a:ea typeface="+mn-ea"/>
              </a:rPr>
              <a:t>，可以用梯度下降法</a:t>
            </a:r>
            <a:r>
              <a:rPr lang="en-US" altLang="zh-CN" dirty="0">
                <a:latin typeface="+mn-ea"/>
                <a:ea typeface="+mn-ea"/>
              </a:rPr>
              <a:t>, </a:t>
            </a:r>
            <a:r>
              <a:rPr lang="zh-CN" altLang="en-US" dirty="0">
                <a:latin typeface="+mn-ea"/>
                <a:ea typeface="+mn-ea"/>
              </a:rPr>
              <a:t>迭代求解</a:t>
            </a:r>
            <a:r>
              <a:rPr lang="en-US" altLang="zh-CN" dirty="0">
                <a:latin typeface="+mn-ea"/>
                <a:ea typeface="+mn-ea"/>
              </a:rPr>
              <a:t>θ</a:t>
            </a:r>
            <a:r>
              <a:rPr lang="zh-CN" altLang="en-US" dirty="0">
                <a:latin typeface="+mn-ea"/>
                <a:ea typeface="+mn-ea"/>
              </a:rPr>
              <a:t>。</a:t>
            </a:r>
          </a:p>
          <a:p>
            <a:pPr marL="285750" indent="-285750">
              <a:buFont typeface="Arial" panose="020B0604020202020204" pitchFamily="34" charset="0"/>
              <a:buChar char="•"/>
            </a:pPr>
            <a:r>
              <a:rPr lang="zh-CN" altLang="en-US" dirty="0">
                <a:latin typeface="+mn-ea"/>
                <a:ea typeface="+mn-ea"/>
              </a:rPr>
              <a:t>迭代的流程也可以使用公式表示：</a:t>
            </a:r>
          </a:p>
          <a:p>
            <a:endParaRPr lang="zh-CN" altLang="en-US" dirty="0">
              <a:latin typeface="+mn-ea"/>
              <a:ea typeface="+mn-ea"/>
            </a:endParaRPr>
          </a:p>
          <a:p>
            <a:endParaRPr lang="zh-CN" altLang="en-US" dirty="0">
              <a:latin typeface="+mn-ea"/>
              <a:ea typeface="+mn-ea"/>
            </a:endParaRPr>
          </a:p>
          <a:p>
            <a:endParaRPr lang="en-US" altLang="zh-CN" dirty="0">
              <a:latin typeface="+mn-ea"/>
              <a:ea typeface="+mn-ea"/>
            </a:endParaRPr>
          </a:p>
          <a:p>
            <a:endParaRPr lang="en-US" altLang="zh-CN" dirty="0">
              <a:latin typeface="+mn-ea"/>
              <a:ea typeface="+mn-ea"/>
            </a:endParaRPr>
          </a:p>
          <a:p>
            <a:endParaRPr lang="en-US" altLang="zh-CN" dirty="0">
              <a:latin typeface="+mn-ea"/>
              <a:ea typeface="+mn-ea"/>
            </a:endParaRPr>
          </a:p>
          <a:p>
            <a:pPr marL="285750" indent="-285750">
              <a:buFont typeface="Arial" panose="020B0604020202020204" pitchFamily="34" charset="0"/>
              <a:buChar char="•"/>
            </a:pPr>
            <a:r>
              <a:rPr lang="zh-CN" altLang="en-US" dirty="0">
                <a:latin typeface="+mn-ea"/>
                <a:ea typeface="+mn-ea"/>
              </a:rPr>
              <a:t>其中</a:t>
            </a:r>
            <a:r>
              <a:rPr lang="en-US" altLang="zh-CN" dirty="0">
                <a:latin typeface="+mn-ea"/>
                <a:ea typeface="+mn-ea"/>
              </a:rPr>
              <a:t>α</a:t>
            </a:r>
            <a:r>
              <a:rPr lang="zh-CN" altLang="en-US" dirty="0">
                <a:latin typeface="+mn-ea"/>
                <a:ea typeface="+mn-ea"/>
              </a:rPr>
              <a:t>为自定义的更新系数，也称为学习率。简写成：</a:t>
            </a:r>
            <a:endParaRPr lang="en-US" altLang="zh-CN" dirty="0">
              <a:latin typeface="+mn-ea"/>
              <a:ea typeface="+mn-ea"/>
            </a:endParaRPr>
          </a:p>
          <a:p>
            <a:pPr marL="285750" indent="-285750">
              <a:buFont typeface="Arial" panose="020B0604020202020204" pitchFamily="34" charset="0"/>
              <a:buChar char="•"/>
            </a:pPr>
            <a:endParaRPr lang="en-US" altLang="zh-CN" dirty="0">
              <a:latin typeface="+mn-ea"/>
              <a:ea typeface="+mn-ea"/>
            </a:endParaRPr>
          </a:p>
          <a:p>
            <a:pPr marL="285750" indent="-285750">
              <a:buFont typeface="Arial" panose="020B0604020202020204" pitchFamily="34" charset="0"/>
              <a:buChar char="•"/>
            </a:pPr>
            <a:endParaRPr lang="zh-CN" altLang="en-US" dirty="0">
              <a:latin typeface="+mn-ea"/>
              <a:ea typeface="+mn-ea"/>
            </a:endParaRPr>
          </a:p>
          <a:p>
            <a:endParaRPr lang="zh-CN" altLang="en-US" dirty="0">
              <a:latin typeface="+mn-ea"/>
              <a:ea typeface="+mn-ea"/>
            </a:endParaRPr>
          </a:p>
          <a:p>
            <a:r>
              <a:rPr lang="zh-CN" altLang="en-US" dirty="0">
                <a:latin typeface="+mn-ea"/>
                <a:ea typeface="+mn-ea"/>
              </a:rPr>
              <a:t>与上面公式对应的更新𝜃的伪代码如下：</a:t>
            </a:r>
            <a:endParaRPr lang="en-US" altLang="zh-CN" dirty="0">
              <a:latin typeface="+mn-ea"/>
              <a:ea typeface="+mn-ea"/>
            </a:endParaRPr>
          </a:p>
          <a:p>
            <a:endParaRPr lang="zh-CN" altLang="en-US" dirty="0">
              <a:latin typeface="+mn-ea"/>
              <a:ea typeface="+mn-ea"/>
            </a:endParaRPr>
          </a:p>
          <a:p>
            <a:r>
              <a:rPr lang="en-US" altLang="zh-CN" dirty="0">
                <a:latin typeface="+mn-ea"/>
                <a:ea typeface="+mn-ea"/>
              </a:rPr>
              <a:t>g = np.dot((H-Y),X.T)/</a:t>
            </a:r>
            <a:r>
              <a:rPr lang="en-US" altLang="zh-CN" dirty="0" err="1">
                <a:latin typeface="+mn-ea"/>
                <a:ea typeface="+mn-ea"/>
              </a:rPr>
              <a:t>y.rows</a:t>
            </a:r>
            <a:r>
              <a:rPr lang="en-US" altLang="zh-CN" dirty="0">
                <a:latin typeface="+mn-ea"/>
                <a:ea typeface="+mn-ea"/>
              </a:rPr>
              <a:t>  #</a:t>
            </a:r>
            <a:r>
              <a:rPr lang="zh-CN" altLang="en-US" dirty="0">
                <a:latin typeface="+mn-ea"/>
                <a:ea typeface="+mn-ea"/>
              </a:rPr>
              <a:t>计算梯度</a:t>
            </a:r>
          </a:p>
          <a:p>
            <a:r>
              <a:rPr lang="en-US" altLang="zh-CN" dirty="0">
                <a:latin typeface="+mn-ea"/>
                <a:ea typeface="+mn-ea"/>
              </a:rPr>
              <a:t>theta=theta-alpha * g         #</a:t>
            </a:r>
            <a:r>
              <a:rPr lang="zh-CN" altLang="en-US" dirty="0">
                <a:latin typeface="+mn-ea"/>
                <a:ea typeface="+mn-ea"/>
              </a:rPr>
              <a:t>使用学习率</a:t>
            </a:r>
            <a:r>
              <a:rPr lang="en-US" altLang="zh-CN" dirty="0">
                <a:latin typeface="+mn-ea"/>
                <a:ea typeface="+mn-ea"/>
              </a:rPr>
              <a:t>alpha</a:t>
            </a:r>
            <a:r>
              <a:rPr lang="zh-CN" altLang="en-US" dirty="0">
                <a:latin typeface="+mn-ea"/>
                <a:ea typeface="+mn-ea"/>
              </a:rPr>
              <a:t>计算步长，梯度下降</a:t>
            </a:r>
          </a:p>
          <a:p>
            <a:endParaRPr lang="zh-CN" altLang="en-US" dirty="0"/>
          </a:p>
        </p:txBody>
      </p:sp>
      <p:pic>
        <p:nvPicPr>
          <p:cNvPr id="4" name="图片 3"/>
          <p:cNvPicPr>
            <a:picLocks noChangeAspect="1"/>
          </p:cNvPicPr>
          <p:nvPr/>
        </p:nvPicPr>
        <p:blipFill>
          <a:blip r:embed="rId2"/>
          <a:stretch>
            <a:fillRect/>
          </a:stretch>
        </p:blipFill>
        <p:spPr>
          <a:xfrm>
            <a:off x="1763687" y="1930420"/>
            <a:ext cx="5616625" cy="906446"/>
          </a:xfrm>
          <a:prstGeom prst="rect">
            <a:avLst/>
          </a:prstGeom>
        </p:spPr>
      </p:pic>
      <p:pic>
        <p:nvPicPr>
          <p:cNvPr id="5" name="图片 4"/>
          <p:cNvPicPr>
            <a:picLocks noChangeAspect="1"/>
          </p:cNvPicPr>
          <p:nvPr/>
        </p:nvPicPr>
        <p:blipFill>
          <a:blip r:embed="rId3"/>
          <a:stretch>
            <a:fillRect/>
          </a:stretch>
        </p:blipFill>
        <p:spPr>
          <a:xfrm>
            <a:off x="2627784" y="3475249"/>
            <a:ext cx="3312368" cy="46681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165845" y="879192"/>
            <a:ext cx="4610100" cy="400110"/>
          </a:xfrm>
          <a:prstGeom prst="rect">
            <a:avLst/>
          </a:prstGeom>
          <a:noFill/>
        </p:spPr>
        <p:txBody>
          <a:bodyPr wrap="square">
            <a:spAutoFit/>
          </a:bodyPr>
          <a:lstStyle/>
          <a:p>
            <a:r>
              <a:rPr lang="zh-CN" altLang="en-US" sz="2000" dirty="0">
                <a:latin typeface="+mn-ea"/>
                <a:ea typeface="+mn-ea"/>
              </a:rPr>
              <a:t>梯度下降</a:t>
            </a:r>
            <a:r>
              <a:rPr lang="en-US" altLang="zh-CN" sz="2000" dirty="0">
                <a:latin typeface="+mn-ea"/>
                <a:ea typeface="+mn-ea"/>
              </a:rPr>
              <a:t>(</a:t>
            </a:r>
            <a:r>
              <a:rPr lang="en-US" altLang="zh-CN" sz="2000" dirty="0">
                <a:latin typeface="Times New Roman" panose="02020603050405020304" pitchFamily="18" charset="0"/>
                <a:ea typeface="+mn-ea"/>
                <a:cs typeface="Times New Roman" panose="02020603050405020304" pitchFamily="18" charset="0"/>
              </a:rPr>
              <a:t>gradient descent</a:t>
            </a:r>
            <a:r>
              <a:rPr lang="en-US" altLang="zh-CN" sz="2000" dirty="0">
                <a:latin typeface="+mn-ea"/>
                <a:ea typeface="+mn-ea"/>
              </a:rPr>
              <a:t>)</a:t>
            </a:r>
          </a:p>
        </p:txBody>
      </p:sp>
      <p:sp>
        <p:nvSpPr>
          <p:cNvPr id="5" name="文本框 4"/>
          <p:cNvSpPr txBox="1"/>
          <p:nvPr/>
        </p:nvSpPr>
        <p:spPr>
          <a:xfrm>
            <a:off x="431540" y="1398648"/>
            <a:ext cx="8280920" cy="923330"/>
          </a:xfrm>
          <a:prstGeom prst="rect">
            <a:avLst/>
          </a:prstGeom>
          <a:noFill/>
        </p:spPr>
        <p:txBody>
          <a:bodyPr wrap="square">
            <a:spAutoFit/>
          </a:bodyPr>
          <a:lstStyle/>
          <a:p>
            <a:r>
              <a:rPr lang="zh-CN" altLang="en-US" dirty="0"/>
              <a:t>需要注意的是下降的速率，如果速率过快，容易产生结果的反复。可以采用“先粗后细”的方法，一开始先使用大的学习率进行粗调，当误差降到一定程度后，再使用小的学习率进行细调。</a:t>
            </a:r>
          </a:p>
        </p:txBody>
      </p:sp>
      <p:pic>
        <p:nvPicPr>
          <p:cNvPr id="6" name="图片 5"/>
          <p:cNvPicPr>
            <a:picLocks noChangeAspect="1"/>
          </p:cNvPicPr>
          <p:nvPr/>
        </p:nvPicPr>
        <p:blipFill>
          <a:blip r:embed="rId2"/>
          <a:stretch>
            <a:fillRect/>
          </a:stretch>
        </p:blipFill>
        <p:spPr>
          <a:xfrm>
            <a:off x="179512" y="2536618"/>
            <a:ext cx="8371474" cy="287769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None/>
            </a:pPr>
            <a:r>
              <a:rPr lang="zh-CN" altLang="en-US" sz="2000" b="1" dirty="0"/>
              <a:t>案例：逻辑回归预判信用卡逾期情况</a:t>
            </a:r>
            <a:endParaRPr lang="en-US" altLang="zh-CN" sz="2000" b="1" dirty="0"/>
          </a:p>
          <a:p>
            <a:pPr marL="0" marR="0" lvl="0" indent="0" algn="just" defTabSz="914400" rtl="0" eaLnBrk="1" fontAlgn="auto" latinLnBrk="0" hangingPunct="1">
              <a:lnSpc>
                <a:spcPct val="110000"/>
              </a:lnSpc>
              <a:spcBef>
                <a:spcPts val="1800"/>
              </a:spcBef>
              <a:spcAft>
                <a:spcPts val="0"/>
              </a:spcAft>
              <a:buClr>
                <a:srgbClr val="2A305C"/>
              </a:buClr>
              <a:buSzPct val="100000"/>
              <a:buFontTx/>
              <a:buNone/>
              <a:defRPr/>
            </a:pP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问题描述：前进银行搜集了用户贷款、收入和信用卡是否逾期的信息。使用这些数据建立一个能预测信用卡逾期情况的逻辑回归模型。使用梯度下降法确定模型参数，并绘图显示损失函数的变化过程。使用</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credit-overdue.csv</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素材文件提供的数据集。</a:t>
            </a:r>
          </a:p>
          <a:p>
            <a:pPr marL="0" indent="0">
              <a:buNone/>
            </a:pPr>
            <a:endParaRPr lang="zh-CN" altLang="en-US" sz="20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pic>
        <p:nvPicPr>
          <p:cNvPr id="2" name="图片 1"/>
          <p:cNvPicPr>
            <a:picLocks noChangeAspect="1"/>
          </p:cNvPicPr>
          <p:nvPr/>
        </p:nvPicPr>
        <p:blipFill>
          <a:blip r:embed="rId2"/>
          <a:stretch>
            <a:fillRect/>
          </a:stretch>
        </p:blipFill>
        <p:spPr>
          <a:xfrm>
            <a:off x="4572000" y="3235966"/>
            <a:ext cx="3960440" cy="2444457"/>
          </a:xfrm>
          <a:prstGeom prst="rect">
            <a:avLst/>
          </a:prstGeom>
        </p:spPr>
      </p:pic>
      <p:pic>
        <p:nvPicPr>
          <p:cNvPr id="3" name="图片 2"/>
          <p:cNvPicPr>
            <a:picLocks noChangeAspect="1"/>
          </p:cNvPicPr>
          <p:nvPr/>
        </p:nvPicPr>
        <p:blipFill>
          <a:blip r:embed="rId3"/>
          <a:stretch>
            <a:fillRect/>
          </a:stretch>
        </p:blipFill>
        <p:spPr>
          <a:xfrm>
            <a:off x="612701" y="3233684"/>
            <a:ext cx="3724058" cy="274795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179512" y="909970"/>
            <a:ext cx="4610100" cy="400110"/>
          </a:xfrm>
          <a:prstGeom prst="rect">
            <a:avLst/>
          </a:prstGeom>
          <a:noFill/>
        </p:spPr>
        <p:txBody>
          <a:bodyPr wrap="square">
            <a:spAutoFit/>
          </a:bodyPr>
          <a:lstStyle/>
          <a:p>
            <a:r>
              <a:rPr lang="zh-CN" altLang="en-US" sz="2000" b="1" dirty="0"/>
              <a:t>损失函数变化曲线图</a:t>
            </a:r>
          </a:p>
        </p:txBody>
      </p:sp>
      <p:pic>
        <p:nvPicPr>
          <p:cNvPr id="4" name="图片 3"/>
          <p:cNvPicPr>
            <a:picLocks noChangeAspect="1"/>
          </p:cNvPicPr>
          <p:nvPr/>
        </p:nvPicPr>
        <p:blipFill>
          <a:blip r:embed="rId2"/>
          <a:stretch>
            <a:fillRect/>
          </a:stretch>
        </p:blipFill>
        <p:spPr>
          <a:xfrm>
            <a:off x="1763688" y="1674617"/>
            <a:ext cx="5400600" cy="35395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251520" y="1052736"/>
            <a:ext cx="8712968" cy="4525962"/>
          </a:xfrm>
        </p:spPr>
        <p:txBody>
          <a:bodyPr/>
          <a:lstStyle/>
          <a:p>
            <a:pPr marL="0" indent="0">
              <a:lnSpc>
                <a:spcPct val="150000"/>
              </a:lnSpc>
              <a:buFont typeface="Arial" panose="020B0604020202020204" pitchFamily="34" charset="0"/>
              <a:buNone/>
            </a:pPr>
            <a:r>
              <a:rPr lang="zh-CN" altLang="en-US" sz="1800" dirty="0"/>
              <a:t>人工智能是一门复杂的交叉学科，它涵盖的范围很广，所有用于模拟、延伸和扩展人的智能的理论、方法、技术都属于人工智能。</a:t>
            </a:r>
          </a:p>
          <a:p>
            <a:pPr marL="0" indent="0">
              <a:buFont typeface="Arial" panose="020B0604020202020204" pitchFamily="34" charset="0"/>
              <a:buNone/>
            </a:pPr>
            <a:endParaRPr lang="zh-CN" altLang="en-US" sz="28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j-cs"/>
              </a:rPr>
              <a:t>前言</a:t>
            </a:r>
            <a:endParaRPr lang="zh-CN" altLang="en-US" sz="4400" b="1" dirty="0"/>
          </a:p>
        </p:txBody>
      </p:sp>
      <p:pic>
        <p:nvPicPr>
          <p:cNvPr id="3" name="图片 2"/>
          <p:cNvPicPr>
            <a:picLocks noChangeAspect="1"/>
          </p:cNvPicPr>
          <p:nvPr/>
        </p:nvPicPr>
        <p:blipFill>
          <a:blip r:embed="rId2"/>
          <a:stretch>
            <a:fillRect/>
          </a:stretch>
        </p:blipFill>
        <p:spPr>
          <a:xfrm>
            <a:off x="755576" y="2564904"/>
            <a:ext cx="7966000" cy="279777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98822" y="922278"/>
            <a:ext cx="5328592" cy="400110"/>
          </a:xfrm>
          <a:prstGeom prst="rect">
            <a:avLst/>
          </a:prstGeom>
          <a:noFill/>
        </p:spPr>
        <p:txBody>
          <a:bodyPr wrap="square">
            <a:spAutoFit/>
          </a:bodyPr>
          <a:lstStyle/>
          <a:p>
            <a:r>
              <a:rPr lang="zh-CN" altLang="en-US" sz="2000" b="1" dirty="0"/>
              <a:t>案例：使用逻辑回归实现鸢尾花分类预测</a:t>
            </a:r>
          </a:p>
        </p:txBody>
      </p:sp>
      <p:sp>
        <p:nvSpPr>
          <p:cNvPr id="5" name="文本框 4"/>
          <p:cNvSpPr txBox="1"/>
          <p:nvPr/>
        </p:nvSpPr>
        <p:spPr>
          <a:xfrm>
            <a:off x="458067" y="1322389"/>
            <a:ext cx="8601795" cy="2520370"/>
          </a:xfrm>
          <a:prstGeom prst="rect">
            <a:avLst/>
          </a:prstGeom>
          <a:noFill/>
        </p:spPr>
        <p:txBody>
          <a:bodyPr wrap="square">
            <a:spAutoFit/>
          </a:bodyPr>
          <a:lstStyle/>
          <a:p>
            <a:pPr algn="just">
              <a:lnSpc>
                <a:spcPct val="150000"/>
              </a:lnSpc>
            </a:pPr>
            <a:r>
              <a:rPr lang="zh-CN" altLang="en-US" dirty="0">
                <a:latin typeface="+mn-ea"/>
                <a:ea typeface="+mn-ea"/>
              </a:rPr>
              <a:t>在</a:t>
            </a:r>
            <a:r>
              <a:rPr lang="en-US" altLang="zh-CN" dirty="0">
                <a:latin typeface="+mn-ea"/>
                <a:ea typeface="+mn-ea"/>
              </a:rPr>
              <a:t>SKlearn</a:t>
            </a:r>
            <a:r>
              <a:rPr lang="zh-CN" altLang="en-US" dirty="0">
                <a:latin typeface="+mn-ea"/>
                <a:ea typeface="+mn-ea"/>
              </a:rPr>
              <a:t>中，由三个逻辑回归相关的模块，分别是</a:t>
            </a:r>
            <a:r>
              <a:rPr lang="en-US" altLang="zh-CN" dirty="0" err="1">
                <a:latin typeface="+mn-ea"/>
                <a:ea typeface="+mn-ea"/>
              </a:rPr>
              <a:t>LogisticRegression</a:t>
            </a:r>
            <a:r>
              <a:rPr lang="zh-CN" altLang="en-US" dirty="0">
                <a:latin typeface="+mn-ea"/>
                <a:ea typeface="+mn-ea"/>
              </a:rPr>
              <a:t>、</a:t>
            </a:r>
            <a:r>
              <a:rPr lang="en-US" altLang="zh-CN" dirty="0" err="1">
                <a:latin typeface="+mn-ea"/>
                <a:ea typeface="+mn-ea"/>
              </a:rPr>
              <a:t>LogisticRegressionCV</a:t>
            </a:r>
            <a:r>
              <a:rPr lang="zh-CN" altLang="en-US" dirty="0">
                <a:latin typeface="+mn-ea"/>
                <a:ea typeface="+mn-ea"/>
              </a:rPr>
              <a:t>和</a:t>
            </a:r>
            <a:r>
              <a:rPr lang="en-US" altLang="zh-CN" dirty="0" err="1">
                <a:latin typeface="+mn-ea"/>
                <a:ea typeface="+mn-ea"/>
              </a:rPr>
              <a:t>LogisticRegression_path</a:t>
            </a:r>
            <a:r>
              <a:rPr lang="zh-CN" altLang="en-US" dirty="0">
                <a:latin typeface="+mn-ea"/>
                <a:ea typeface="+mn-ea"/>
              </a:rPr>
              <a:t>。</a:t>
            </a:r>
          </a:p>
          <a:p>
            <a:pPr algn="just">
              <a:lnSpc>
                <a:spcPct val="150000"/>
              </a:lnSpc>
            </a:pPr>
            <a:r>
              <a:rPr lang="zh-CN" altLang="en-US" dirty="0">
                <a:latin typeface="+mn-ea"/>
                <a:ea typeface="+mn-ea"/>
              </a:rPr>
              <a:t>三者的区别在于：</a:t>
            </a:r>
          </a:p>
          <a:p>
            <a:pPr algn="just">
              <a:lnSpc>
                <a:spcPct val="150000"/>
              </a:lnSpc>
            </a:pPr>
            <a:r>
              <a:rPr lang="en-US" altLang="zh-CN" dirty="0" err="1">
                <a:latin typeface="+mn-ea"/>
                <a:ea typeface="+mn-ea"/>
              </a:rPr>
              <a:t>LogisticRegression</a:t>
            </a:r>
            <a:r>
              <a:rPr lang="zh-CN" altLang="en-US" dirty="0">
                <a:latin typeface="+mn-ea"/>
                <a:ea typeface="+mn-ea"/>
              </a:rPr>
              <a:t>需要手动制定正则化系数；</a:t>
            </a:r>
          </a:p>
          <a:p>
            <a:pPr algn="just">
              <a:lnSpc>
                <a:spcPct val="150000"/>
              </a:lnSpc>
            </a:pPr>
            <a:r>
              <a:rPr lang="en-US" altLang="zh-CN" dirty="0" err="1">
                <a:latin typeface="+mn-ea"/>
                <a:ea typeface="+mn-ea"/>
              </a:rPr>
              <a:t>LogisticRegressionCV</a:t>
            </a:r>
            <a:r>
              <a:rPr lang="zh-CN" altLang="en-US" dirty="0">
                <a:latin typeface="+mn-ea"/>
                <a:ea typeface="+mn-ea"/>
              </a:rPr>
              <a:t>使用了交叉验证选择正则化系数；</a:t>
            </a:r>
          </a:p>
          <a:p>
            <a:pPr algn="just">
              <a:lnSpc>
                <a:spcPct val="150000"/>
              </a:lnSpc>
            </a:pPr>
            <a:r>
              <a:rPr lang="en-US" altLang="zh-CN" dirty="0" err="1">
                <a:latin typeface="+mn-ea"/>
                <a:ea typeface="+mn-ea"/>
              </a:rPr>
              <a:t>LogisticRegression_path</a:t>
            </a:r>
            <a:r>
              <a:rPr lang="zh-CN" altLang="en-US" dirty="0">
                <a:latin typeface="+mn-ea"/>
                <a:ea typeface="+mn-ea"/>
              </a:rPr>
              <a:t>只能用来拟合数据，不能用于预测</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sp>
        <p:nvSpPr>
          <p:cNvPr id="3" name="文本框 2"/>
          <p:cNvSpPr txBox="1"/>
          <p:nvPr/>
        </p:nvSpPr>
        <p:spPr>
          <a:xfrm>
            <a:off x="84137" y="908720"/>
            <a:ext cx="8880351" cy="4555093"/>
          </a:xfrm>
          <a:prstGeom prst="rect">
            <a:avLst/>
          </a:prstGeom>
          <a:noFill/>
        </p:spPr>
        <p:txBody>
          <a:bodyPr wrap="square">
            <a:spAutoFit/>
          </a:bodyPr>
          <a:lstStyle/>
          <a:p>
            <a:r>
              <a:rPr lang="en-US" altLang="zh-CN" sz="2000" b="1" dirty="0" err="1">
                <a:latin typeface="+mn-ea"/>
                <a:ea typeface="+mn-ea"/>
              </a:rPr>
              <a:t>LogisticRegression</a:t>
            </a:r>
            <a:r>
              <a:rPr lang="zh-CN" altLang="en-US" sz="2000" b="1" dirty="0">
                <a:latin typeface="+mn-ea"/>
                <a:ea typeface="+mn-ea"/>
              </a:rPr>
              <a:t>类的格式如下：</a:t>
            </a:r>
          </a:p>
          <a:p>
            <a:r>
              <a:rPr lang="en-US" altLang="zh-CN" dirty="0"/>
              <a:t>class </a:t>
            </a:r>
            <a:r>
              <a:rPr lang="en-US" altLang="zh-CN" dirty="0" err="1"/>
              <a:t>sklearn.linear_model.LogisticRegression</a:t>
            </a:r>
            <a:r>
              <a:rPr lang="en-US" altLang="zh-CN" dirty="0"/>
              <a:t>(penalty=’l2’, dual=False, </a:t>
            </a:r>
            <a:r>
              <a:rPr lang="en-US" altLang="zh-CN" dirty="0" err="1"/>
              <a:t>tol</a:t>
            </a:r>
            <a:r>
              <a:rPr lang="en-US" altLang="zh-CN" dirty="0"/>
              <a:t>=0.0001, C=1.0, </a:t>
            </a:r>
            <a:r>
              <a:rPr lang="en-US" altLang="zh-CN" dirty="0" err="1"/>
              <a:t>fit_intercept</a:t>
            </a:r>
            <a:r>
              <a:rPr lang="en-US" altLang="zh-CN" dirty="0"/>
              <a:t>=True, </a:t>
            </a:r>
            <a:r>
              <a:rPr lang="en-US" altLang="zh-CN" dirty="0" err="1"/>
              <a:t>intercept_scaling</a:t>
            </a:r>
            <a:r>
              <a:rPr lang="en-US" altLang="zh-CN" dirty="0"/>
              <a:t>=1, </a:t>
            </a:r>
            <a:r>
              <a:rPr lang="en-US" altLang="zh-CN" dirty="0" err="1"/>
              <a:t>class_weight</a:t>
            </a:r>
            <a:r>
              <a:rPr lang="en-US" altLang="zh-CN" dirty="0"/>
              <a:t>=None, </a:t>
            </a:r>
            <a:r>
              <a:rPr lang="en-US" altLang="zh-CN" dirty="0" err="1"/>
              <a:t>random_state</a:t>
            </a:r>
            <a:r>
              <a:rPr lang="en-US" altLang="zh-CN" dirty="0"/>
              <a:t>=None, solver=’warn’, </a:t>
            </a:r>
            <a:r>
              <a:rPr lang="en-US" altLang="zh-CN" dirty="0" err="1"/>
              <a:t>max_iter</a:t>
            </a:r>
            <a:r>
              <a:rPr lang="en-US" altLang="zh-CN" dirty="0"/>
              <a:t>=100, </a:t>
            </a:r>
            <a:r>
              <a:rPr lang="en-US" altLang="zh-CN" dirty="0" err="1"/>
              <a:t>multi_class</a:t>
            </a:r>
            <a:r>
              <a:rPr lang="en-US" altLang="zh-CN" dirty="0"/>
              <a:t>=’warn’, verbose=0, </a:t>
            </a:r>
            <a:r>
              <a:rPr lang="en-US" altLang="zh-CN" dirty="0" err="1"/>
              <a:t>warm_start</a:t>
            </a:r>
            <a:r>
              <a:rPr lang="en-US" altLang="zh-CN" dirty="0"/>
              <a:t>=False, </a:t>
            </a:r>
            <a:r>
              <a:rPr lang="en-US" altLang="zh-CN" dirty="0" err="1"/>
              <a:t>n_jobs</a:t>
            </a:r>
            <a:r>
              <a:rPr lang="en-US" altLang="zh-CN" dirty="0"/>
              <a:t>=None, l1_ratio=None)</a:t>
            </a:r>
          </a:p>
          <a:p>
            <a:endParaRPr lang="en-US" altLang="zh-CN" dirty="0"/>
          </a:p>
          <a:p>
            <a:r>
              <a:rPr lang="zh-CN" altLang="en-US" dirty="0"/>
              <a:t>主要参数：</a:t>
            </a:r>
          </a:p>
          <a:p>
            <a:pPr marL="285750" indent="-285750">
              <a:buFont typeface="Arial" panose="020B0604020202020204" pitchFamily="34" charset="0"/>
              <a:buChar char="•"/>
            </a:pPr>
            <a:r>
              <a:rPr lang="en-US" altLang="zh-CN" dirty="0" err="1"/>
              <a:t>random_state</a:t>
            </a:r>
            <a:r>
              <a:rPr lang="zh-CN" altLang="en-US" dirty="0"/>
              <a:t>：整型，伪随机数生成器的种子，用于在混淆数据时使用。</a:t>
            </a:r>
          </a:p>
          <a:p>
            <a:pPr marL="285750" indent="-285750">
              <a:buFont typeface="Arial" panose="020B0604020202020204" pitchFamily="34" charset="0"/>
              <a:buChar char="•"/>
            </a:pPr>
            <a:r>
              <a:rPr lang="en-US" altLang="zh-CN" dirty="0"/>
              <a:t>solver</a:t>
            </a:r>
            <a:r>
              <a:rPr lang="zh-CN" altLang="en-US" dirty="0"/>
              <a:t>：优化算法。取值“</a:t>
            </a:r>
            <a:r>
              <a:rPr lang="en-US" altLang="zh-CN" dirty="0" err="1"/>
              <a:t>liblinear</a:t>
            </a:r>
            <a:r>
              <a:rPr lang="en-US" altLang="zh-CN" dirty="0"/>
              <a:t>”</a:t>
            </a:r>
            <a:r>
              <a:rPr lang="zh-CN" altLang="en-US" dirty="0"/>
              <a:t>代表坐标轴下降优化法。“</a:t>
            </a:r>
            <a:r>
              <a:rPr lang="en-US" altLang="zh-CN" dirty="0" err="1"/>
              <a:t>lbfgs</a:t>
            </a:r>
            <a:r>
              <a:rPr lang="en-US" altLang="zh-CN" dirty="0"/>
              <a:t>”</a:t>
            </a:r>
            <a:r>
              <a:rPr lang="zh-CN" altLang="en-US" dirty="0"/>
              <a:t>和“</a:t>
            </a:r>
            <a:r>
              <a:rPr lang="en-US" altLang="zh-CN" dirty="0"/>
              <a:t>newton-cg”</a:t>
            </a:r>
          </a:p>
          <a:p>
            <a:pPr marL="285750" indent="-285750">
              <a:buFont typeface="Arial" panose="020B0604020202020204" pitchFamily="34" charset="0"/>
              <a:buChar char="•"/>
            </a:pPr>
            <a:r>
              <a:rPr lang="en-US" altLang="zh-CN" dirty="0" err="1"/>
              <a:t>max_iter</a:t>
            </a:r>
            <a:r>
              <a:rPr lang="zh-CN" altLang="en-US" dirty="0"/>
              <a:t>：</a:t>
            </a:r>
            <a:r>
              <a:rPr lang="en-US" altLang="zh-CN" dirty="0"/>
              <a:t>int</a:t>
            </a:r>
            <a:r>
              <a:rPr lang="zh-CN" altLang="en-US" dirty="0"/>
              <a:t>，可选，默认值</a:t>
            </a:r>
            <a:r>
              <a:rPr lang="en-US" altLang="zh-CN" dirty="0"/>
              <a:t>= 100</a:t>
            </a:r>
            <a:r>
              <a:rPr lang="zh-CN" altLang="en-US" dirty="0"/>
              <a:t>。求解器收敛的最大迭代次数。</a:t>
            </a:r>
          </a:p>
          <a:p>
            <a:pPr marL="285750" indent="-285750">
              <a:buFont typeface="Arial" panose="020B0604020202020204" pitchFamily="34" charset="0"/>
              <a:buChar char="•"/>
            </a:pPr>
            <a:r>
              <a:rPr lang="zh-CN" altLang="en-US" dirty="0"/>
              <a:t>分别表示两种拟牛顿优化方法；“</a:t>
            </a:r>
            <a:r>
              <a:rPr lang="en-US" altLang="zh-CN" dirty="0"/>
              <a:t>sag”</a:t>
            </a:r>
            <a:r>
              <a:rPr lang="zh-CN" altLang="en-US" dirty="0"/>
              <a:t>是随机梯度下降优化法。</a:t>
            </a:r>
            <a:endParaRPr lang="en-US" altLang="zh-CN" dirty="0"/>
          </a:p>
          <a:p>
            <a:endParaRPr lang="zh-CN" altLang="en-US" dirty="0"/>
          </a:p>
          <a:p>
            <a:r>
              <a:rPr lang="zh-CN" altLang="en-US" dirty="0"/>
              <a:t>主要属性：</a:t>
            </a:r>
          </a:p>
          <a:p>
            <a:pPr marL="285750" indent="-285750">
              <a:buFont typeface="Arial" panose="020B0604020202020204" pitchFamily="34" charset="0"/>
              <a:buChar char="•"/>
            </a:pPr>
            <a:r>
              <a:rPr lang="en-US" altLang="zh-CN" dirty="0"/>
              <a:t>classes_</a:t>
            </a:r>
            <a:r>
              <a:rPr lang="zh-CN" altLang="en-US" dirty="0"/>
              <a:t>：数组型，表示类别，是分类器已知的类的列表。</a:t>
            </a:r>
          </a:p>
          <a:p>
            <a:pPr marL="285750" indent="-285750">
              <a:buFont typeface="Arial" panose="020B0604020202020204" pitchFamily="34" charset="0"/>
              <a:buChar char="•"/>
            </a:pPr>
            <a:r>
              <a:rPr lang="en-US" altLang="zh-CN" dirty="0" err="1"/>
              <a:t>coef</a:t>
            </a:r>
            <a:r>
              <a:rPr lang="en-US" altLang="zh-CN" dirty="0"/>
              <a:t>_</a:t>
            </a:r>
            <a:r>
              <a:rPr lang="zh-CN" altLang="en-US" dirty="0"/>
              <a:t>：数组型，表示特征系数，是决策函数中的特征系数。</a:t>
            </a:r>
          </a:p>
          <a:p>
            <a:pPr marL="285750" indent="-285750">
              <a:buFont typeface="Arial" panose="020B0604020202020204" pitchFamily="34" charset="0"/>
              <a:buChar char="•"/>
            </a:pPr>
            <a:r>
              <a:rPr lang="en-US" altLang="zh-CN" dirty="0"/>
              <a:t>intercept_</a:t>
            </a:r>
            <a:r>
              <a:rPr lang="zh-CN" altLang="en-US" dirty="0"/>
              <a:t>：数组型，表示决策用的截距。</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10.2</a:t>
            </a:r>
            <a:r>
              <a:rPr lang="zh-CN" altLang="en-US" sz="3200" b="1" dirty="0"/>
              <a:t>节 回归算法</a:t>
            </a:r>
          </a:p>
        </p:txBody>
      </p:sp>
      <p:pic>
        <p:nvPicPr>
          <p:cNvPr id="2" name="图片 1"/>
          <p:cNvPicPr>
            <a:picLocks noChangeAspect="1"/>
          </p:cNvPicPr>
          <p:nvPr/>
        </p:nvPicPr>
        <p:blipFill>
          <a:blip r:embed="rId2"/>
          <a:stretch>
            <a:fillRect/>
          </a:stretch>
        </p:blipFill>
        <p:spPr>
          <a:xfrm>
            <a:off x="2051981" y="1868930"/>
            <a:ext cx="5544616" cy="3337037"/>
          </a:xfrm>
          <a:prstGeom prst="rect">
            <a:avLst/>
          </a:prstGeom>
        </p:spPr>
      </p:pic>
      <p:sp>
        <p:nvSpPr>
          <p:cNvPr id="4" name="文本框 3"/>
          <p:cNvSpPr txBox="1"/>
          <p:nvPr/>
        </p:nvSpPr>
        <p:spPr>
          <a:xfrm>
            <a:off x="214189" y="1101378"/>
            <a:ext cx="4610100" cy="400110"/>
          </a:xfrm>
          <a:prstGeom prst="rect">
            <a:avLst/>
          </a:prstGeom>
          <a:noFill/>
        </p:spPr>
        <p:txBody>
          <a:bodyPr wrap="square">
            <a:spAutoFit/>
          </a:bodyPr>
          <a:lstStyle/>
          <a:p>
            <a:r>
              <a:rPr lang="zh-CN" altLang="en-US" sz="2000" b="1" dirty="0"/>
              <a:t>逻辑回归实现鸢尾花分类预测</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0"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340768"/>
            <a:ext cx="20955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11"/>
          <p:cNvSpPr>
            <a:spLocks noChangeArrowheads="1"/>
          </p:cNvSpPr>
          <p:nvPr/>
        </p:nvSpPr>
        <p:spPr bwMode="auto">
          <a:xfrm>
            <a:off x="-12700" y="550863"/>
            <a:ext cx="957263" cy="82073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16" name="Group 12"/>
          <p:cNvGrpSpPr/>
          <p:nvPr/>
        </p:nvGrpSpPr>
        <p:grpSpPr bwMode="auto">
          <a:xfrm>
            <a:off x="-12700" y="738188"/>
            <a:ext cx="750888" cy="536575"/>
            <a:chOff x="0" y="410"/>
            <a:chExt cx="1288" cy="923"/>
          </a:xfrm>
        </p:grpSpPr>
        <p:sp>
          <p:nvSpPr>
            <p:cNvPr id="13329" name="Rectangle 7"/>
            <p:cNvSpPr>
              <a:spLocks noChangeArrowheads="1"/>
            </p:cNvSpPr>
            <p:nvPr/>
          </p:nvSpPr>
          <p:spPr bwMode="auto">
            <a:xfrm>
              <a:off x="644" y="410"/>
              <a:ext cx="644" cy="462"/>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0" name="Rectangle 8"/>
            <p:cNvSpPr>
              <a:spLocks noChangeArrowheads="1"/>
            </p:cNvSpPr>
            <p:nvPr/>
          </p:nvSpPr>
          <p:spPr bwMode="auto">
            <a:xfrm>
              <a:off x="644" y="872"/>
              <a:ext cx="644" cy="461"/>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1" name="Rectangle 9"/>
            <p:cNvSpPr>
              <a:spLocks noChangeArrowheads="1"/>
            </p:cNvSpPr>
            <p:nvPr/>
          </p:nvSpPr>
          <p:spPr bwMode="auto">
            <a:xfrm>
              <a:off x="0" y="872"/>
              <a:ext cx="644" cy="461"/>
            </a:xfrm>
            <a:prstGeom prst="rect">
              <a:avLst/>
            </a:prstGeom>
            <a:solidFill>
              <a:srgbClr val="1E1E1E"/>
            </a:solidFill>
            <a:ln w="19050">
              <a:solidFill>
                <a:schemeClr val="bg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3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 y="974"/>
              <a:ext cx="32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7" name="Rectangle 13"/>
          <p:cNvSpPr>
            <a:spLocks noGrp="1"/>
          </p:cNvSpPr>
          <p:nvPr>
            <p:ph type="title"/>
          </p:nvPr>
        </p:nvSpPr>
        <p:spPr>
          <a:xfrm>
            <a:off x="2085975" y="1364580"/>
            <a:ext cx="1917700" cy="563563"/>
          </a:xfrm>
          <a:noFill/>
        </p:spPr>
        <p:txBody>
          <a:bodyPr lIns="77526" tIns="38764" rIns="77526" bIns="38764"/>
          <a:lstStyle/>
          <a:p>
            <a:pPr eaLnBrk="1" hangingPunct="1"/>
            <a:r>
              <a:rPr lang="zh-CN" altLang="en-US" sz="3300" b="1"/>
              <a:t>授课要点</a:t>
            </a:r>
          </a:p>
        </p:txBody>
      </p:sp>
      <p:sp>
        <p:nvSpPr>
          <p:cNvPr id="13318" name="Rectangle 14"/>
          <p:cNvSpPr>
            <a:spLocks noGrp="1"/>
          </p:cNvSpPr>
          <p:nvPr>
            <p:ph type="body" idx="1"/>
          </p:nvPr>
        </p:nvSpPr>
        <p:spPr>
          <a:xfrm>
            <a:off x="2252663" y="2218654"/>
            <a:ext cx="5030787" cy="3658618"/>
          </a:xfrm>
          <a:noFill/>
        </p:spPr>
        <p:txBody>
          <a:bodyPr lIns="77526" tIns="38764" rIns="77526" bIns="38764"/>
          <a:lstStyle/>
          <a:p>
            <a:pPr eaLnBrk="1" hangingPunct="1">
              <a:lnSpc>
                <a:spcPct val="130000"/>
              </a:lnSpc>
            </a:pPr>
            <a:r>
              <a:rPr lang="en-US" altLang="zh-CN" sz="3100" b="1" dirty="0">
                <a:solidFill>
                  <a:schemeClr val="bg1">
                    <a:lumMod val="75000"/>
                  </a:schemeClr>
                </a:solidFill>
              </a:rPr>
              <a:t>SKlearn</a:t>
            </a:r>
            <a:r>
              <a:rPr lang="zh-CN" altLang="en-US" sz="3100" b="1" dirty="0">
                <a:solidFill>
                  <a:schemeClr val="bg1">
                    <a:lumMod val="75000"/>
                  </a:schemeClr>
                </a:solidFill>
              </a:rPr>
              <a:t>简介</a:t>
            </a:r>
            <a:endParaRPr lang="en-US" altLang="zh-CN" sz="3100" b="1" dirty="0">
              <a:solidFill>
                <a:schemeClr val="bg1">
                  <a:lumMod val="75000"/>
                </a:schemeClr>
              </a:solidFill>
            </a:endParaRPr>
          </a:p>
          <a:p>
            <a:pPr eaLnBrk="1" hangingPunct="1">
              <a:lnSpc>
                <a:spcPct val="130000"/>
              </a:lnSpc>
            </a:pPr>
            <a:r>
              <a:rPr lang="zh-CN" altLang="en-US" sz="3100" b="1" dirty="0">
                <a:solidFill>
                  <a:schemeClr val="bg1">
                    <a:lumMod val="75000"/>
                  </a:schemeClr>
                </a:solidFill>
              </a:rPr>
              <a:t>回归算法</a:t>
            </a:r>
            <a:endParaRPr lang="en-US" altLang="zh-CN" sz="3100" b="1" dirty="0">
              <a:solidFill>
                <a:schemeClr val="bg1">
                  <a:lumMod val="75000"/>
                </a:schemeClr>
              </a:solidFill>
            </a:endParaRPr>
          </a:p>
          <a:p>
            <a:pPr eaLnBrk="1" hangingPunct="1">
              <a:lnSpc>
                <a:spcPct val="130000"/>
              </a:lnSpc>
            </a:pPr>
            <a:r>
              <a:rPr lang="en-US" altLang="zh-CN" sz="3100" b="1" dirty="0">
                <a:solidFill>
                  <a:srgbClr val="004A67"/>
                </a:solidFill>
              </a:rPr>
              <a:t> K</a:t>
            </a:r>
            <a:r>
              <a:rPr lang="zh-CN" altLang="en-US" sz="3100" b="1" dirty="0">
                <a:solidFill>
                  <a:srgbClr val="004A67"/>
                </a:solidFill>
              </a:rPr>
              <a:t>近邻分类</a:t>
            </a:r>
            <a:endParaRPr lang="en-US" altLang="zh-CN" sz="3100" b="1" dirty="0">
              <a:solidFill>
                <a:srgbClr val="004A67"/>
              </a:solidFill>
            </a:endParaRPr>
          </a:p>
          <a:p>
            <a:pPr eaLnBrk="1" hangingPunct="1">
              <a:lnSpc>
                <a:spcPct val="130000"/>
              </a:lnSpc>
            </a:pPr>
            <a:r>
              <a:rPr lang="en-US" altLang="zh-CN" sz="3100" b="1" dirty="0">
                <a:solidFill>
                  <a:schemeClr val="bg1">
                    <a:lumMod val="75000"/>
                  </a:schemeClr>
                </a:solidFill>
              </a:rPr>
              <a:t> K</a:t>
            </a:r>
            <a:r>
              <a:rPr lang="zh-CN" altLang="en-US" sz="3100" b="1" dirty="0">
                <a:solidFill>
                  <a:schemeClr val="bg1">
                    <a:lumMod val="75000"/>
                  </a:schemeClr>
                </a:solidFill>
              </a:rPr>
              <a:t>均值聚类</a:t>
            </a:r>
            <a:endParaRPr lang="en-US" altLang="zh-CN" sz="3100" b="1" dirty="0">
              <a:solidFill>
                <a:schemeClr val="bg1">
                  <a:lumMod val="75000"/>
                </a:schemeClr>
              </a:solidFill>
            </a:endParaRPr>
          </a:p>
          <a:p>
            <a:pPr eaLnBrk="1" hangingPunct="1">
              <a:lnSpc>
                <a:spcPct val="130000"/>
              </a:lnSpc>
            </a:pPr>
            <a:r>
              <a:rPr lang="zh-CN" altLang="en-US" sz="3100" b="1" dirty="0">
                <a:solidFill>
                  <a:schemeClr val="bg1">
                    <a:lumMod val="75000"/>
                  </a:schemeClr>
                </a:solidFill>
              </a:rPr>
              <a:t>人工神经网络</a:t>
            </a:r>
            <a:endParaRPr lang="en-US" altLang="zh-CN" sz="3100" b="1" dirty="0">
              <a:solidFill>
                <a:schemeClr val="bg1">
                  <a:lumMod val="75000"/>
                </a:schemeClr>
              </a:solidFill>
            </a:endParaRPr>
          </a:p>
          <a:p>
            <a:pPr eaLnBrk="1" hangingPunct="1">
              <a:lnSpc>
                <a:spcPct val="130000"/>
              </a:lnSpc>
            </a:pPr>
            <a:endParaRPr lang="zh-CN" altLang="en-US" sz="3100" b="1" dirty="0">
              <a:solidFill>
                <a:srgbClr val="004A67"/>
              </a:solidFill>
            </a:endParaRPr>
          </a:p>
        </p:txBody>
      </p:sp>
      <p:sp>
        <p:nvSpPr>
          <p:cNvPr id="13319" name="Rectangle 15"/>
          <p:cNvSpPr>
            <a:spLocks noChangeArrowheads="1"/>
          </p:cNvSpPr>
          <p:nvPr/>
        </p:nvSpPr>
        <p:spPr bwMode="auto">
          <a:xfrm>
            <a:off x="2054225" y="2121818"/>
            <a:ext cx="5607050" cy="3827462"/>
          </a:xfrm>
          <a:prstGeom prst="rect">
            <a:avLst/>
          </a:prstGeom>
          <a:noFill/>
          <a:ln w="38100">
            <a:solidFill>
              <a:srgbClr val="C0C0C0"/>
            </a:solidFill>
            <a:miter lim="800000"/>
          </a:ln>
          <a:extLst>
            <a:ext uri="{909E8E84-426E-40DD-AFC4-6F175D3DCCD1}">
              <a14:hiddenFill xmlns:a14="http://schemas.microsoft.com/office/drawing/2010/main">
                <a:solidFill>
                  <a:srgbClr val="FFFFFF"/>
                </a:solidFill>
              </a14:hiddenFill>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20" name="Group 26"/>
          <p:cNvGrpSpPr/>
          <p:nvPr/>
        </p:nvGrpSpPr>
        <p:grpSpPr bwMode="auto">
          <a:xfrm>
            <a:off x="6808788" y="4257005"/>
            <a:ext cx="474662" cy="341313"/>
            <a:chOff x="4746" y="3879"/>
            <a:chExt cx="438" cy="314"/>
          </a:xfrm>
        </p:grpSpPr>
        <p:sp>
          <p:nvSpPr>
            <p:cNvPr id="13325" name="Rectangle 22"/>
            <p:cNvSpPr>
              <a:spLocks noChangeArrowheads="1"/>
            </p:cNvSpPr>
            <p:nvPr/>
          </p:nvSpPr>
          <p:spPr bwMode="auto">
            <a:xfrm>
              <a:off x="4965" y="3879"/>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6" name="Rectangle 23"/>
            <p:cNvSpPr>
              <a:spLocks noChangeArrowheads="1"/>
            </p:cNvSpPr>
            <p:nvPr/>
          </p:nvSpPr>
          <p:spPr bwMode="auto">
            <a:xfrm>
              <a:off x="4965" y="4036"/>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7" name="Rectangle 24"/>
            <p:cNvSpPr>
              <a:spLocks noChangeArrowheads="1"/>
            </p:cNvSpPr>
            <p:nvPr/>
          </p:nvSpPr>
          <p:spPr bwMode="auto">
            <a:xfrm>
              <a:off x="4746" y="4036"/>
              <a:ext cx="219" cy="157"/>
            </a:xfrm>
            <a:prstGeom prst="rect">
              <a:avLst/>
            </a:prstGeom>
            <a:solidFill>
              <a:srgbClr val="C0C0C0"/>
            </a:solidFill>
            <a:ln w="19050">
              <a:solidFill>
                <a:srgbClr val="C0C0C0"/>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28"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1" y="4071"/>
              <a:ext cx="10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21" name="Rectangle 27"/>
          <p:cNvSpPr>
            <a:spLocks noChangeArrowheads="1"/>
          </p:cNvSpPr>
          <p:nvPr/>
        </p:nvSpPr>
        <p:spPr bwMode="auto">
          <a:xfrm>
            <a:off x="4176713"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2" name="Rectangle 28"/>
          <p:cNvSpPr>
            <a:spLocks noChangeArrowheads="1"/>
          </p:cNvSpPr>
          <p:nvPr/>
        </p:nvSpPr>
        <p:spPr bwMode="auto">
          <a:xfrm>
            <a:off x="4413250"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3" name="Rectangle 29"/>
          <p:cNvSpPr>
            <a:spLocks noChangeArrowheads="1"/>
          </p:cNvSpPr>
          <p:nvPr/>
        </p:nvSpPr>
        <p:spPr bwMode="auto">
          <a:xfrm>
            <a:off x="4637088" y="1844005"/>
            <a:ext cx="138112"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4" name="Text Box 2"/>
          <p:cNvSpPr txBox="1">
            <a:spLocks noChangeArrowheads="1"/>
          </p:cNvSpPr>
          <p:nvPr/>
        </p:nvSpPr>
        <p:spPr bwMode="auto">
          <a:xfrm>
            <a:off x="971550" y="25400"/>
            <a:ext cx="74882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4400" b="1" i="0" u="none" strike="noStrike" kern="1200" cap="none" spc="0" normalizeH="0" baseline="0" noProof="0">
                <a:ln>
                  <a:noFill/>
                </a:ln>
                <a:solidFill>
                  <a:srgbClr val="0000CC"/>
                </a:solidFill>
                <a:effectLst/>
                <a:uLnTx/>
                <a:uFillTx/>
                <a:latin typeface="黑体" panose="02010609060101010101" pitchFamily="49" charset="-122"/>
                <a:ea typeface="黑体" panose="02010609060101010101" pitchFamily="49" charset="-122"/>
                <a:cs typeface="+mn-cs"/>
              </a:rPr>
              <a:t>教学内容</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en-US" altLang="zh-CN" sz="2000" b="1" dirty="0"/>
              <a:t>KNN</a:t>
            </a:r>
            <a:r>
              <a:rPr lang="zh-CN" altLang="en-US" sz="2000" b="1" dirty="0"/>
              <a:t>算法的基本原理</a:t>
            </a:r>
            <a:endParaRPr lang="en-US" altLang="zh-CN" sz="2000" b="1" dirty="0"/>
          </a:p>
          <a:p>
            <a:r>
              <a:rPr lang="en-US" altLang="zh-CN" sz="1800" dirty="0"/>
              <a:t>KNN</a:t>
            </a:r>
            <a:r>
              <a:rPr lang="zh-CN" altLang="en-US" sz="1800" dirty="0"/>
              <a:t>分类算法（</a:t>
            </a:r>
            <a:r>
              <a:rPr lang="en-US" altLang="zh-CN" sz="1800" dirty="0"/>
              <a:t>K-Nearest-Neighbors Classification</a:t>
            </a:r>
            <a:r>
              <a:rPr lang="zh-CN" altLang="en-US" sz="1800" dirty="0"/>
              <a:t>，</a:t>
            </a:r>
            <a:r>
              <a:rPr lang="en-US" altLang="zh-CN" sz="1800" dirty="0"/>
              <a:t>KNN Classification</a:t>
            </a:r>
            <a:r>
              <a:rPr lang="zh-CN" altLang="en-US" sz="1800" dirty="0"/>
              <a:t>），又叫</a:t>
            </a:r>
            <a:r>
              <a:rPr lang="en-US" altLang="zh-CN" sz="1800" dirty="0"/>
              <a:t>K</a:t>
            </a:r>
            <a:r>
              <a:rPr lang="zh-CN" altLang="en-US" sz="1800" dirty="0"/>
              <a:t>近邻算法。它是概念极其简单，而效果又很优秀的分类算法。</a:t>
            </a:r>
            <a:endParaRPr lang="en-US" altLang="zh-CN" sz="1800" dirty="0"/>
          </a:p>
          <a:p>
            <a:endParaRPr lang="zh-CN" altLang="en-US" sz="1800" dirty="0"/>
          </a:p>
          <a:p>
            <a:r>
              <a:rPr lang="en-US" altLang="zh-CN" sz="1800" dirty="0"/>
              <a:t>1967</a:t>
            </a:r>
            <a:r>
              <a:rPr lang="zh-CN" altLang="en-US" sz="1800" dirty="0"/>
              <a:t>年由</a:t>
            </a:r>
            <a:r>
              <a:rPr lang="en-US" altLang="zh-CN" sz="1800" dirty="0"/>
              <a:t>Cover T</a:t>
            </a:r>
            <a:r>
              <a:rPr lang="zh-CN" altLang="en-US" sz="1800" dirty="0"/>
              <a:t>和</a:t>
            </a:r>
            <a:r>
              <a:rPr lang="en-US" altLang="zh-CN" sz="1800" dirty="0"/>
              <a:t>Hart P</a:t>
            </a:r>
            <a:r>
              <a:rPr lang="zh-CN" altLang="en-US" sz="1800" dirty="0"/>
              <a:t>提出。</a:t>
            </a:r>
            <a:endParaRPr lang="en-US" altLang="zh-CN" sz="1800" dirty="0"/>
          </a:p>
          <a:p>
            <a:endParaRPr lang="zh-CN" altLang="en-US" sz="1800" dirty="0"/>
          </a:p>
          <a:p>
            <a:r>
              <a:rPr lang="en-US" altLang="zh-CN" sz="1800" dirty="0"/>
              <a:t>KNN</a:t>
            </a:r>
            <a:r>
              <a:rPr lang="zh-CN" altLang="en-US" sz="1800" dirty="0"/>
              <a:t>分类算法的核心思想：如果一个样本在特征空间中的</a:t>
            </a:r>
            <a:r>
              <a:rPr lang="en-US" altLang="zh-CN" sz="1800" dirty="0"/>
              <a:t>k</a:t>
            </a:r>
            <a:r>
              <a:rPr lang="zh-CN" altLang="en-US" sz="1800" dirty="0"/>
              <a:t>个最相似</a:t>
            </a:r>
            <a:r>
              <a:rPr lang="en-US" altLang="zh-CN" sz="1800" dirty="0"/>
              <a:t>(</a:t>
            </a:r>
            <a:r>
              <a:rPr lang="zh-CN" altLang="en-US" sz="1800" dirty="0"/>
              <a:t>即特征空间中最邻近</a:t>
            </a:r>
            <a:r>
              <a:rPr lang="en-US" altLang="zh-CN" sz="1800" dirty="0"/>
              <a:t>)</a:t>
            </a:r>
            <a:r>
              <a:rPr lang="zh-CN" altLang="en-US" sz="1800" dirty="0"/>
              <a:t>的样本中的大多数属于某一个类别，则该样本也属于这个类别。</a:t>
            </a:r>
          </a:p>
          <a:p>
            <a:pPr marL="0" indent="0">
              <a:buFont typeface="Arial" panose="020B0604020202020204" pitchFamily="34" charset="0"/>
              <a:buNone/>
            </a:pPr>
            <a:endParaRPr lang="zh-CN" altLang="en-US" sz="2000" b="1" dirty="0"/>
          </a:p>
          <a:p>
            <a:pPr marL="0" indent="0">
              <a:buFont typeface="Arial" panose="020B0604020202020204" pitchFamily="34" charset="0"/>
              <a:buNone/>
            </a:pPr>
            <a:endParaRPr lang="zh-CN" altLang="en-US" sz="20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sp>
        <p:nvSpPr>
          <p:cNvPr id="2" name="矩形 1"/>
          <p:cNvSpPr/>
          <p:nvPr/>
        </p:nvSpPr>
        <p:spPr>
          <a:xfrm>
            <a:off x="4107815" y="4149080"/>
            <a:ext cx="3227165" cy="501291"/>
          </a:xfrm>
          <a:prstGeom prst="rect">
            <a:avLst/>
          </a:prstGeom>
        </p:spPr>
        <p:txBody>
          <a:bodyPr wrap="none">
            <a:spAutoFit/>
          </a:bodyPr>
          <a:lstStyle/>
          <a:p>
            <a:pPr indent="266700" algn="ctr" eaLnBrk="1" fontAlgn="auto" hangingPunct="1">
              <a:lnSpc>
                <a:spcPct val="150000"/>
              </a:lnSpc>
              <a:spcBef>
                <a:spcPts val="0"/>
              </a:spcBef>
              <a:spcAft>
                <a:spcPts val="0"/>
              </a:spcAft>
            </a:pPr>
            <a:r>
              <a:rPr lang="en-US" altLang="zh-CN" sz="2000" kern="100" dirty="0">
                <a:solidFill>
                  <a:srgbClr val="000000"/>
                </a:solidFill>
                <a:ea typeface="楷体" panose="02010609060101010101" pitchFamily="49" charset="-122"/>
                <a:cs typeface="Times New Roman" panose="02020603050405020304" pitchFamily="18" charset="0"/>
              </a:rPr>
              <a:t>——</a:t>
            </a:r>
            <a:r>
              <a:rPr lang="zh-CN" altLang="zh-CN" sz="2000" kern="100" dirty="0">
                <a:solidFill>
                  <a:srgbClr val="000000"/>
                </a:solidFill>
                <a:ea typeface="楷体" panose="02010609060101010101" pitchFamily="49" charset="-122"/>
                <a:cs typeface="Times New Roman" panose="02020603050405020304" pitchFamily="18" charset="0"/>
              </a:rPr>
              <a:t>物以类聚，人以群分</a:t>
            </a:r>
            <a:endParaRPr lang="zh-CN" altLang="zh-CN" sz="2000" kern="100" dirty="0">
              <a:solidFill>
                <a:srgbClr val="2F2F2F"/>
              </a:solidFill>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en-US" altLang="zh-CN" sz="2000" b="1"/>
              <a:t>KNN</a:t>
            </a:r>
            <a:r>
              <a:rPr lang="zh-CN" altLang="en-US" sz="2000" b="1"/>
              <a:t>算法的基本原理</a:t>
            </a:r>
            <a:endParaRPr lang="zh-CN" altLang="en-US" sz="20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sp>
        <p:nvSpPr>
          <p:cNvPr id="3" name="文本框 2"/>
          <p:cNvSpPr txBox="1"/>
          <p:nvPr/>
        </p:nvSpPr>
        <p:spPr>
          <a:xfrm>
            <a:off x="107949" y="1340768"/>
            <a:ext cx="8951913" cy="646331"/>
          </a:xfrm>
          <a:prstGeom prst="rect">
            <a:avLst/>
          </a:prstGeom>
          <a:noFill/>
        </p:spPr>
        <p:txBody>
          <a:bodyPr wrap="square">
            <a:spAutoFit/>
          </a:bodyPr>
          <a:lstStyle/>
          <a:p>
            <a:pPr algn="just"/>
            <a:r>
              <a:rPr lang="zh-CN" altLang="en-US" dirty="0"/>
              <a:t>       如图，假设已经获取一些动物的特征，且已知这些动物的类别。现在需要识别一只新动物，判断它是哪类动物。</a:t>
            </a:r>
          </a:p>
        </p:txBody>
      </p:sp>
      <p:pic>
        <p:nvPicPr>
          <p:cNvPr id="4" name="图片 3"/>
          <p:cNvPicPr>
            <a:picLocks noChangeAspect="1"/>
          </p:cNvPicPr>
          <p:nvPr/>
        </p:nvPicPr>
        <p:blipFill>
          <a:blip r:embed="rId2"/>
          <a:stretch>
            <a:fillRect/>
          </a:stretch>
        </p:blipFill>
        <p:spPr>
          <a:xfrm>
            <a:off x="2094372" y="2348880"/>
            <a:ext cx="4632440" cy="2394971"/>
          </a:xfrm>
          <a:prstGeom prst="rect">
            <a:avLst/>
          </a:prstGeom>
        </p:spPr>
      </p:pic>
      <p:sp>
        <p:nvSpPr>
          <p:cNvPr id="6" name="文本框 5"/>
          <p:cNvSpPr txBox="1"/>
          <p:nvPr/>
        </p:nvSpPr>
        <p:spPr>
          <a:xfrm>
            <a:off x="179512" y="5578698"/>
            <a:ext cx="8784975" cy="646331"/>
          </a:xfrm>
          <a:prstGeom prst="rect">
            <a:avLst/>
          </a:prstGeom>
          <a:noFill/>
        </p:spPr>
        <p:txBody>
          <a:bodyPr wrap="square">
            <a:spAutoFit/>
          </a:bodyPr>
          <a:lstStyle/>
          <a:p>
            <a:r>
              <a:rPr lang="zh-CN" altLang="en-US" dirty="0"/>
              <a:t>首先找到与这个物体最接近的</a:t>
            </a:r>
            <a:r>
              <a:rPr lang="en-US" altLang="zh-CN" dirty="0"/>
              <a:t>k</a:t>
            </a:r>
            <a:r>
              <a:rPr lang="zh-CN" altLang="en-US" dirty="0"/>
              <a:t>个动物。假设</a:t>
            </a:r>
            <a:r>
              <a:rPr lang="en-US" altLang="zh-CN" dirty="0"/>
              <a:t>k=3</a:t>
            </a:r>
            <a:r>
              <a:rPr lang="zh-CN" altLang="en-US" dirty="0"/>
              <a:t>，则可以找到</a:t>
            </a:r>
            <a:r>
              <a:rPr lang="en-US" altLang="zh-CN" dirty="0"/>
              <a:t>2</a:t>
            </a:r>
            <a:r>
              <a:rPr lang="zh-CN" altLang="en-US" dirty="0"/>
              <a:t>只猫和</a:t>
            </a:r>
            <a:r>
              <a:rPr lang="en-US" altLang="zh-CN" dirty="0"/>
              <a:t>1</a:t>
            </a:r>
            <a:r>
              <a:rPr lang="zh-CN" altLang="en-US" dirty="0"/>
              <a:t>只狗。由于找到的结果中大多数是猫，则把这个新动物划分为猫类。</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en-US" altLang="zh-CN" sz="2000" b="1" dirty="0"/>
              <a:t>KNN</a:t>
            </a:r>
            <a:r>
              <a:rPr lang="zh-CN" altLang="en-US" sz="2000" b="1" dirty="0"/>
              <a:t>方法有三个核心要素</a:t>
            </a:r>
            <a:r>
              <a:rPr lang="en-US" altLang="zh-CN" sz="2000" b="1" dirty="0"/>
              <a:t>:</a:t>
            </a:r>
          </a:p>
          <a:p>
            <a:pPr marL="0" indent="0">
              <a:buFont typeface="Arial" panose="020B0604020202020204" pitchFamily="34" charset="0"/>
              <a:buNone/>
            </a:pPr>
            <a:endParaRPr lang="en-US" altLang="zh-CN" sz="2000" b="1" dirty="0"/>
          </a:p>
          <a:p>
            <a:r>
              <a:rPr lang="en-US" altLang="zh-CN" sz="1800" dirty="0"/>
              <a:t>K</a:t>
            </a:r>
            <a:r>
              <a:rPr lang="zh-CN" altLang="en-US" sz="1800" dirty="0"/>
              <a:t>值：</a:t>
            </a:r>
            <a:r>
              <a:rPr lang="en-US" altLang="zh-CN" sz="1800" dirty="0"/>
              <a:t>K</a:t>
            </a:r>
            <a:r>
              <a:rPr lang="zh-CN" altLang="en-US" sz="1800" dirty="0"/>
              <a:t>值的选取涉及到距离的度量问题</a:t>
            </a:r>
            <a:endParaRPr lang="en-US" altLang="zh-CN" sz="1800" dirty="0"/>
          </a:p>
          <a:p>
            <a:endParaRPr lang="zh-CN" altLang="en-US" sz="1800" dirty="0"/>
          </a:p>
          <a:p>
            <a:r>
              <a:rPr lang="zh-CN" altLang="en-US" sz="1800" dirty="0"/>
              <a:t>距离的度量：欧式距离、曼哈顿距离、余弦距离、球面距离等</a:t>
            </a:r>
            <a:endParaRPr lang="en-US" altLang="zh-CN" sz="1800" dirty="0"/>
          </a:p>
          <a:p>
            <a:endParaRPr lang="zh-CN" altLang="en-US" sz="1800" dirty="0"/>
          </a:p>
          <a:p>
            <a:r>
              <a:rPr lang="zh-CN" altLang="en-US" sz="1800" dirty="0"/>
              <a:t>分类决策规则：分类结果的确定往往采用多数表决原则，即由输入实例的</a:t>
            </a:r>
            <a:r>
              <a:rPr lang="en-US" altLang="zh-CN" sz="1800" dirty="0"/>
              <a:t>k</a:t>
            </a:r>
            <a:r>
              <a:rPr lang="zh-CN" altLang="en-US" sz="1800" dirty="0"/>
              <a:t>个最邻近的训练实例中的多数类决定输入实例的类别</a:t>
            </a:r>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en-US" altLang="zh-CN" sz="2000" b="1" dirty="0"/>
              <a:t>KNN</a:t>
            </a:r>
            <a:r>
              <a:rPr lang="zh-CN" altLang="en-US" sz="2000" b="1" dirty="0"/>
              <a:t>方法有三个核心要素</a:t>
            </a:r>
            <a:r>
              <a:rPr lang="en-US" altLang="zh-CN" sz="2000" b="1" dirty="0"/>
              <a:t>:</a:t>
            </a:r>
          </a:p>
          <a:p>
            <a:pPr algn="just">
              <a:buFont typeface="+mj-ea"/>
              <a:buAutoNum type="circleNumDbPlain"/>
            </a:pPr>
            <a:r>
              <a:rPr lang="en-US" altLang="zh-CN" sz="1800" dirty="0"/>
              <a:t>K</a:t>
            </a:r>
            <a:r>
              <a:rPr lang="zh-CN" altLang="en-US" sz="1800" dirty="0"/>
              <a:t>值：如果</a:t>
            </a:r>
            <a:r>
              <a:rPr lang="en-US" altLang="zh-CN" sz="1800" dirty="0"/>
              <a:t>k</a:t>
            </a:r>
            <a:r>
              <a:rPr lang="zh-CN" altLang="en-US" sz="1800" dirty="0"/>
              <a:t>取值太小，好处是近似误差会减小。但同时预测结果对近邻的样本点非常敏感，仅由非常近的训练样本决定预测结果。使模型变得复杂，容易</a:t>
            </a:r>
            <a:r>
              <a:rPr lang="zh-CN" altLang="en-US" sz="1800" b="1" dirty="0">
                <a:solidFill>
                  <a:srgbClr val="FF0000"/>
                </a:solidFill>
              </a:rPr>
              <a:t>过拟合</a:t>
            </a:r>
            <a:r>
              <a:rPr lang="zh-CN" altLang="en-US" sz="1800" dirty="0"/>
              <a:t>。如果</a:t>
            </a:r>
            <a:r>
              <a:rPr lang="en-US" altLang="zh-CN" sz="1800" dirty="0"/>
              <a:t>k</a:t>
            </a:r>
            <a:r>
              <a:rPr lang="zh-CN" altLang="en-US" sz="1800" dirty="0"/>
              <a:t>值太大，学习的近似误差会增大，导致分类模糊，即</a:t>
            </a:r>
            <a:r>
              <a:rPr lang="zh-CN" altLang="en-US" sz="1800" b="1" dirty="0">
                <a:solidFill>
                  <a:srgbClr val="FF0000"/>
                </a:solidFill>
              </a:rPr>
              <a:t>欠拟合</a:t>
            </a:r>
            <a:r>
              <a:rPr lang="zh-CN" altLang="en-US" sz="1800" dirty="0"/>
              <a:t>。</a:t>
            </a:r>
          </a:p>
          <a:p>
            <a:pPr marL="0" indent="0" algn="just">
              <a:buFont typeface="Arial" panose="020B0604020202020204" pitchFamily="34" charset="0"/>
              <a:buNone/>
            </a:pPr>
            <a:r>
              <a:rPr lang="zh-CN" altLang="en-US" sz="1800" dirty="0"/>
              <a:t>举例看</a:t>
            </a:r>
            <a:r>
              <a:rPr lang="en-US" altLang="zh-CN" sz="1800" dirty="0"/>
              <a:t>k</a:t>
            </a:r>
            <a:r>
              <a:rPr lang="zh-CN" altLang="en-US" sz="1800" dirty="0"/>
              <a:t>值对预测结果的影响。对动物进行分类，当</a:t>
            </a:r>
            <a:r>
              <a:rPr lang="en-US" altLang="zh-CN" sz="1800" dirty="0"/>
              <a:t>k=3</a:t>
            </a:r>
            <a:r>
              <a:rPr lang="zh-CN" altLang="en-US" sz="1800" dirty="0"/>
              <a:t>时，分类结果为“猫：狗</a:t>
            </a:r>
            <a:r>
              <a:rPr lang="en-US" altLang="zh-CN" sz="1800" dirty="0"/>
              <a:t>=2</a:t>
            </a:r>
            <a:r>
              <a:rPr lang="zh-CN" altLang="en-US" sz="1800" dirty="0"/>
              <a:t>：</a:t>
            </a:r>
            <a:r>
              <a:rPr lang="en-US" altLang="zh-CN" sz="1800" dirty="0"/>
              <a:t>1”</a:t>
            </a:r>
            <a:r>
              <a:rPr lang="zh-CN" altLang="en-US" sz="1800" dirty="0"/>
              <a:t>，  所以属于猫；当</a:t>
            </a:r>
            <a:r>
              <a:rPr lang="en-US" altLang="zh-CN" sz="1800" dirty="0"/>
              <a:t>k=6</a:t>
            </a:r>
            <a:r>
              <a:rPr lang="zh-CN" altLang="en-US" sz="1800" dirty="0"/>
              <a:t>时，表决结果为“猫：狗：熊猫</a:t>
            </a:r>
            <a:r>
              <a:rPr lang="en-US" altLang="zh-CN" sz="1800" dirty="0"/>
              <a:t>=2</a:t>
            </a:r>
            <a:r>
              <a:rPr lang="zh-CN" altLang="en-US" sz="1800" dirty="0"/>
              <a:t>：</a:t>
            </a:r>
            <a:r>
              <a:rPr lang="en-US" altLang="zh-CN" sz="1800" dirty="0"/>
              <a:t>3</a:t>
            </a:r>
            <a:r>
              <a:rPr lang="zh-CN" altLang="en-US" sz="1800" dirty="0"/>
              <a:t>：</a:t>
            </a:r>
            <a:r>
              <a:rPr lang="en-US" altLang="zh-CN" sz="1800" dirty="0"/>
              <a:t>1”</a:t>
            </a:r>
            <a:r>
              <a:rPr lang="zh-CN" altLang="en-US" sz="1800" dirty="0"/>
              <a:t>，所以判断目标动物为狗。</a:t>
            </a:r>
          </a:p>
          <a:p>
            <a:pPr marL="0" indent="0">
              <a:buFont typeface="Arial" panose="020B0604020202020204" pitchFamily="34" charset="0"/>
              <a:buNone/>
            </a:pPr>
            <a:endParaRPr lang="zh-CN" altLang="en-US" sz="1800" dirty="0"/>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pic>
        <p:nvPicPr>
          <p:cNvPr id="2" name="图片 1"/>
          <p:cNvPicPr>
            <a:picLocks noChangeAspect="1"/>
          </p:cNvPicPr>
          <p:nvPr/>
        </p:nvPicPr>
        <p:blipFill>
          <a:blip r:embed="rId2"/>
          <a:stretch>
            <a:fillRect/>
          </a:stretch>
        </p:blipFill>
        <p:spPr>
          <a:xfrm>
            <a:off x="2195736" y="3299718"/>
            <a:ext cx="4645555" cy="273734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964488" cy="4525962"/>
          </a:xfrm>
        </p:spPr>
        <p:txBody>
          <a:bodyPr/>
          <a:lstStyle/>
          <a:p>
            <a:pPr marL="0" indent="0">
              <a:buFont typeface="Arial" panose="020B0604020202020204" pitchFamily="34" charset="0"/>
              <a:buNone/>
            </a:pPr>
            <a:r>
              <a:rPr lang="en-US" altLang="zh-CN" sz="2000" b="1" dirty="0"/>
              <a:t>KNN</a:t>
            </a:r>
            <a:r>
              <a:rPr lang="zh-CN" altLang="en-US" sz="2000" b="1" dirty="0"/>
              <a:t>方法有三个核心要素</a:t>
            </a:r>
            <a:r>
              <a:rPr lang="en-US" altLang="zh-CN" sz="2000" b="1" dirty="0"/>
              <a:t>:</a:t>
            </a:r>
          </a:p>
          <a:p>
            <a:pPr>
              <a:buFont typeface="+mj-ea"/>
              <a:buAutoNum type="circleNumDbPlain" startAt="2"/>
            </a:pPr>
            <a:r>
              <a:rPr lang="zh-CN" altLang="en-US" sz="1800" dirty="0"/>
              <a:t>距离的度量：</a:t>
            </a:r>
            <a:r>
              <a:rPr lang="en-US" altLang="zh-CN" sz="1800" dirty="0"/>
              <a:t>K</a:t>
            </a:r>
            <a:r>
              <a:rPr lang="zh-CN" altLang="en-US" sz="1800" dirty="0"/>
              <a:t>值的选取涉及到距离的度量问题。不同的距离所确定的近邻点不同。平面上比较常用的是欧式距离。此外还有曼哈顿距离、余弦距离、球面距离等。</a:t>
            </a:r>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pic>
        <p:nvPicPr>
          <p:cNvPr id="2" name="图片 1"/>
          <p:cNvPicPr>
            <a:picLocks noChangeAspect="1"/>
          </p:cNvPicPr>
          <p:nvPr/>
        </p:nvPicPr>
        <p:blipFill>
          <a:blip r:embed="rId2"/>
          <a:stretch>
            <a:fillRect/>
          </a:stretch>
        </p:blipFill>
        <p:spPr>
          <a:xfrm>
            <a:off x="881559" y="2696468"/>
            <a:ext cx="7560394" cy="288223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en-US" altLang="zh-CN" sz="2000" b="1" dirty="0"/>
              <a:t>KNN</a:t>
            </a:r>
            <a:r>
              <a:rPr lang="zh-CN" altLang="en-US" sz="2000" b="1" dirty="0"/>
              <a:t>方法有三个核心要素</a:t>
            </a:r>
            <a:r>
              <a:rPr lang="en-US" altLang="zh-CN" sz="2000" b="1" dirty="0"/>
              <a:t>:</a:t>
            </a:r>
          </a:p>
          <a:p>
            <a:pPr>
              <a:buFont typeface="+mj-ea"/>
              <a:buAutoNum type="circleNumDbPlain" startAt="3"/>
            </a:pPr>
            <a:r>
              <a:rPr lang="zh-CN" altLang="en-US" sz="1800" dirty="0"/>
              <a:t>分类决策规则：分类结果的确定往往采用多数表决原则，即由输入实例的</a:t>
            </a:r>
            <a:r>
              <a:rPr lang="en-US" altLang="zh-CN" sz="1800" dirty="0"/>
              <a:t>k</a:t>
            </a:r>
            <a:r>
              <a:rPr lang="zh-CN" altLang="en-US" sz="1800" dirty="0"/>
              <a:t>个最邻近的训练实例中的多数类决定输入实例的类别。</a:t>
            </a:r>
            <a:endParaRPr lang="en-US" altLang="zh-CN" sz="1800" dirty="0"/>
          </a:p>
          <a:p>
            <a:pPr marL="0" indent="0">
              <a:buNone/>
            </a:pPr>
            <a:endParaRPr lang="zh-CN" altLang="en-US" sz="1800" dirty="0"/>
          </a:p>
          <a:p>
            <a:r>
              <a:rPr lang="zh-CN" altLang="en-US" sz="1800" dirty="0"/>
              <a:t>在</a:t>
            </a:r>
            <a:r>
              <a:rPr lang="en-US" altLang="zh-CN" sz="1800" dirty="0"/>
              <a:t>Python</a:t>
            </a:r>
            <a:r>
              <a:rPr lang="zh-CN" altLang="en-US" sz="1800" dirty="0"/>
              <a:t>中，实现</a:t>
            </a:r>
            <a:r>
              <a:rPr lang="en-US" altLang="zh-CN" sz="1800" dirty="0"/>
              <a:t>KNN</a:t>
            </a:r>
            <a:r>
              <a:rPr lang="zh-CN" altLang="en-US" sz="1800" dirty="0"/>
              <a:t>方法使用的是</a:t>
            </a:r>
            <a:r>
              <a:rPr lang="en-US" altLang="zh-CN" sz="1800" b="1" dirty="0" err="1"/>
              <a:t>KNeighborsClassifier</a:t>
            </a:r>
            <a:r>
              <a:rPr lang="zh-CN" altLang="en-US" sz="1800" dirty="0"/>
              <a:t>类，</a:t>
            </a:r>
            <a:r>
              <a:rPr lang="en-US" altLang="zh-CN" sz="1800" b="1" dirty="0" err="1"/>
              <a:t>KNeighborsClassifier</a:t>
            </a:r>
            <a:r>
              <a:rPr lang="zh-CN" altLang="en-US" sz="1800" dirty="0"/>
              <a:t>类属于</a:t>
            </a:r>
            <a:r>
              <a:rPr lang="en-US" altLang="zh-CN" sz="1800" dirty="0"/>
              <a:t>Scikit-learn</a:t>
            </a:r>
            <a:r>
              <a:rPr lang="zh-CN" altLang="en-US" sz="1800" dirty="0"/>
              <a:t>的</a:t>
            </a:r>
            <a:r>
              <a:rPr lang="en-US" altLang="zh-CN" sz="1800" dirty="0"/>
              <a:t>neighbors</a:t>
            </a:r>
            <a:r>
              <a:rPr lang="zh-CN" altLang="en-US" sz="1800" dirty="0"/>
              <a:t>包</a:t>
            </a:r>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j-cs"/>
              </a:rPr>
              <a:t>前言</a:t>
            </a:r>
            <a:endParaRPr lang="zh-CN" altLang="en-US" sz="4400" b="1" dirty="0"/>
          </a:p>
        </p:txBody>
      </p:sp>
      <p:sp>
        <p:nvSpPr>
          <p:cNvPr id="3" name="文本框 2"/>
          <p:cNvSpPr txBox="1"/>
          <p:nvPr/>
        </p:nvSpPr>
        <p:spPr>
          <a:xfrm>
            <a:off x="24805" y="908720"/>
            <a:ext cx="4610100" cy="400110"/>
          </a:xfrm>
          <a:prstGeom prst="rect">
            <a:avLst/>
          </a:prstGeom>
          <a:noFill/>
        </p:spPr>
        <p:txBody>
          <a:bodyPr wrap="square">
            <a:spAutoFit/>
          </a:bodyPr>
          <a:lstStyle/>
          <a:p>
            <a:r>
              <a:rPr lang="zh-CN" altLang="en-US" sz="2000" b="1" dirty="0"/>
              <a:t>人工智能诞生的过程</a:t>
            </a:r>
          </a:p>
        </p:txBody>
      </p:sp>
      <p:pic>
        <p:nvPicPr>
          <p:cNvPr id="4" name="图片 3"/>
          <p:cNvPicPr>
            <a:picLocks noChangeAspect="1"/>
          </p:cNvPicPr>
          <p:nvPr/>
        </p:nvPicPr>
        <p:blipFill>
          <a:blip r:embed="rId2"/>
          <a:stretch>
            <a:fillRect/>
          </a:stretch>
        </p:blipFill>
        <p:spPr>
          <a:xfrm>
            <a:off x="949685" y="1772816"/>
            <a:ext cx="7244629" cy="3886266"/>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建立</a:t>
            </a:r>
            <a:r>
              <a:rPr lang="en-US" altLang="zh-CN" sz="2000" b="1" dirty="0"/>
              <a:t>KNN</a:t>
            </a:r>
            <a:r>
              <a:rPr lang="zh-CN" altLang="en-US" sz="2000" b="1" dirty="0"/>
              <a:t>模型核心操作步骤</a:t>
            </a:r>
          </a:p>
          <a:p>
            <a:r>
              <a:rPr lang="zh-CN" altLang="en-US" sz="1800" dirty="0"/>
              <a:t>创建</a:t>
            </a:r>
            <a:r>
              <a:rPr lang="en-US" altLang="zh-CN" sz="1800" dirty="0" err="1"/>
              <a:t>KNeighborsClassifier</a:t>
            </a:r>
            <a:r>
              <a:rPr lang="zh-CN" altLang="en-US" sz="1800" dirty="0"/>
              <a:t>对象，并进行初始化</a:t>
            </a:r>
          </a:p>
          <a:p>
            <a:pPr marL="0" indent="0">
              <a:buFont typeface="Arial" panose="020B0604020202020204" pitchFamily="34" charset="0"/>
              <a:buNone/>
            </a:pPr>
            <a:r>
              <a:rPr lang="en-US" altLang="zh-CN" sz="1800" dirty="0" err="1"/>
              <a:t>sklearn.neighbors.KNeighborsClassifier</a:t>
            </a:r>
            <a:r>
              <a:rPr lang="en-US" altLang="zh-CN" sz="1800" dirty="0"/>
              <a:t>(</a:t>
            </a:r>
            <a:r>
              <a:rPr lang="en-US" altLang="zh-CN" sz="1800" dirty="0" err="1"/>
              <a:t>n_neighbors</a:t>
            </a:r>
            <a:r>
              <a:rPr lang="en-US" altLang="zh-CN" sz="1800" dirty="0"/>
              <a:t>=5, weights=’uniform’, algorithm=’auto’, </a:t>
            </a:r>
            <a:r>
              <a:rPr lang="en-US" altLang="zh-CN" sz="1800" dirty="0" err="1"/>
              <a:t>leaf_size</a:t>
            </a:r>
            <a:r>
              <a:rPr lang="en-US" altLang="zh-CN" sz="1800" dirty="0"/>
              <a:t>=30,p=2, metric=’</a:t>
            </a:r>
            <a:r>
              <a:rPr lang="en-US" altLang="zh-CN" sz="1800" dirty="0" err="1"/>
              <a:t>minkowski</a:t>
            </a:r>
            <a:r>
              <a:rPr lang="en-US" altLang="zh-CN" sz="1800" dirty="0"/>
              <a:t>’, </a:t>
            </a:r>
            <a:r>
              <a:rPr lang="en-US" altLang="zh-CN" sz="1800" dirty="0" err="1"/>
              <a:t>metric_params</a:t>
            </a:r>
            <a:r>
              <a:rPr lang="en-US" altLang="zh-CN" sz="1800" dirty="0"/>
              <a:t>=None, </a:t>
            </a:r>
            <a:r>
              <a:rPr lang="en-US" altLang="zh-CN" sz="1800" dirty="0" err="1"/>
              <a:t>n_jobs</a:t>
            </a:r>
            <a:r>
              <a:rPr lang="en-US" altLang="zh-CN" sz="1800" dirty="0"/>
              <a:t>=None, **</a:t>
            </a:r>
            <a:r>
              <a:rPr lang="en-US" altLang="zh-CN" sz="1800" dirty="0" err="1"/>
              <a:t>kwargs</a:t>
            </a:r>
            <a:r>
              <a:rPr lang="en-US" altLang="zh-CN" sz="1800" dirty="0"/>
              <a:t>)</a:t>
            </a:r>
          </a:p>
          <a:p>
            <a:r>
              <a:rPr lang="zh-CN" altLang="en-US" sz="1800" dirty="0"/>
              <a:t>调用</a:t>
            </a:r>
            <a:r>
              <a:rPr lang="en-US" altLang="zh-CN" sz="1800" dirty="0"/>
              <a:t>fit</a:t>
            </a:r>
            <a:r>
              <a:rPr lang="zh-CN" altLang="en-US" sz="1800" dirty="0"/>
              <a:t>方法，对数据集进行训练</a:t>
            </a:r>
            <a:endParaRPr lang="en-US" altLang="zh-CN" sz="1800" dirty="0"/>
          </a:p>
          <a:p>
            <a:pPr marL="0" indent="0">
              <a:buNone/>
            </a:pPr>
            <a:r>
              <a:rPr lang="zh-CN" altLang="en-US" sz="1800" dirty="0"/>
              <a:t>函数格式：</a:t>
            </a:r>
            <a:r>
              <a:rPr lang="en-US" altLang="zh-CN" sz="1800" b="1" dirty="0">
                <a:solidFill>
                  <a:srgbClr val="FF0000"/>
                </a:solidFill>
              </a:rPr>
              <a:t> fit(X, y)</a:t>
            </a:r>
            <a:r>
              <a:rPr lang="zh-CN" altLang="en-US" sz="1800" b="1" dirty="0">
                <a:solidFill>
                  <a:srgbClr val="FF0000"/>
                </a:solidFill>
              </a:rPr>
              <a:t>，对模型进行训练</a:t>
            </a:r>
          </a:p>
          <a:p>
            <a:r>
              <a:rPr lang="zh-CN" altLang="en-US" sz="1800" dirty="0"/>
              <a:t>调用</a:t>
            </a:r>
            <a:r>
              <a:rPr lang="en-US" altLang="zh-CN" sz="1800" dirty="0"/>
              <a:t>predict</a:t>
            </a:r>
            <a:r>
              <a:rPr lang="zh-CN" altLang="en-US" sz="1800" dirty="0"/>
              <a:t>函数，对测试集进行预测</a:t>
            </a:r>
            <a:endParaRPr lang="en-US" altLang="zh-CN" sz="1800" dirty="0"/>
          </a:p>
          <a:p>
            <a:pPr marL="0" indent="0">
              <a:buNone/>
            </a:pPr>
            <a:r>
              <a:rPr lang="zh-CN" altLang="en-US" sz="1800" dirty="0"/>
              <a:t>函数格式：</a:t>
            </a:r>
            <a:r>
              <a:rPr lang="en-US" altLang="zh-CN" sz="1800" b="1" dirty="0">
                <a:solidFill>
                  <a:srgbClr val="FF0000"/>
                </a:solidFill>
              </a:rPr>
              <a:t>predict(X) </a:t>
            </a:r>
            <a:r>
              <a:rPr lang="zh-CN" altLang="en-US" sz="1800" b="1" dirty="0">
                <a:solidFill>
                  <a:srgbClr val="FF0000"/>
                </a:solidFill>
              </a:rPr>
              <a:t>，根据给定的数据预测其所属的类别标签</a:t>
            </a:r>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建立</a:t>
            </a:r>
            <a:r>
              <a:rPr lang="en-US" altLang="zh-CN" sz="2000" b="1" dirty="0"/>
              <a:t>KNN</a:t>
            </a:r>
            <a:r>
              <a:rPr lang="zh-CN" altLang="en-US" sz="2000" b="1" dirty="0"/>
              <a:t>模型核心操作步骤</a:t>
            </a:r>
          </a:p>
          <a:p>
            <a:r>
              <a:rPr lang="zh-CN" altLang="en-US" sz="1800" dirty="0"/>
              <a:t>创建</a:t>
            </a:r>
            <a:r>
              <a:rPr lang="en-US" altLang="zh-CN" sz="1800" dirty="0" err="1"/>
              <a:t>KNeighborsClassifier</a:t>
            </a:r>
            <a:r>
              <a:rPr lang="zh-CN" altLang="en-US" sz="1800" dirty="0"/>
              <a:t>对象，，并进行初始化</a:t>
            </a:r>
          </a:p>
          <a:p>
            <a:pPr marL="0" indent="0">
              <a:buFont typeface="Arial" panose="020B0604020202020204" pitchFamily="34" charset="0"/>
              <a:buNone/>
            </a:pPr>
            <a:r>
              <a:rPr lang="en-US" altLang="zh-CN" sz="1800" dirty="0" err="1"/>
              <a:t>sklearn.neighbors.KNeighborsClassifier</a:t>
            </a:r>
            <a:r>
              <a:rPr lang="en-US" altLang="zh-CN" sz="1800" dirty="0"/>
              <a:t>(</a:t>
            </a:r>
            <a:r>
              <a:rPr lang="en-US" altLang="zh-CN" sz="1800" dirty="0" err="1"/>
              <a:t>n_neighbors</a:t>
            </a:r>
            <a:r>
              <a:rPr lang="en-US" altLang="zh-CN" sz="1800" dirty="0"/>
              <a:t>=5, weights=’uniform’, algorithm=’auto’, </a:t>
            </a:r>
            <a:r>
              <a:rPr lang="en-US" altLang="zh-CN" sz="1800" dirty="0" err="1"/>
              <a:t>leaf_size</a:t>
            </a:r>
            <a:r>
              <a:rPr lang="en-US" altLang="zh-CN" sz="1800" dirty="0"/>
              <a:t>=30,p=2, metric=’</a:t>
            </a:r>
            <a:r>
              <a:rPr lang="en-US" altLang="zh-CN" sz="1800" dirty="0" err="1"/>
              <a:t>minkowski</a:t>
            </a:r>
            <a:r>
              <a:rPr lang="en-US" altLang="zh-CN" sz="1800" dirty="0"/>
              <a:t>’, </a:t>
            </a:r>
            <a:r>
              <a:rPr lang="en-US" altLang="zh-CN" sz="1800" dirty="0" err="1"/>
              <a:t>metric_params</a:t>
            </a:r>
            <a:r>
              <a:rPr lang="en-US" altLang="zh-CN" sz="1800" dirty="0"/>
              <a:t>=None, </a:t>
            </a:r>
            <a:r>
              <a:rPr lang="en-US" altLang="zh-CN" sz="1800" dirty="0" err="1"/>
              <a:t>n_jobs</a:t>
            </a:r>
            <a:r>
              <a:rPr lang="en-US" altLang="zh-CN" sz="1800" dirty="0"/>
              <a:t>=None, **</a:t>
            </a:r>
            <a:r>
              <a:rPr lang="en-US" altLang="zh-CN" sz="1800" dirty="0" err="1"/>
              <a:t>kwargs</a:t>
            </a:r>
            <a:r>
              <a:rPr lang="en-US" altLang="zh-CN" sz="1800" dirty="0"/>
              <a:t>)</a:t>
            </a:r>
          </a:p>
          <a:p>
            <a:pPr marL="0" indent="0">
              <a:buFont typeface="Arial" panose="020B0604020202020204" pitchFamily="34" charset="0"/>
              <a:buNone/>
            </a:pPr>
            <a:r>
              <a:rPr lang="zh-CN" altLang="en-US" sz="1800" dirty="0"/>
              <a:t>主要参数：</a:t>
            </a:r>
          </a:p>
          <a:p>
            <a:pPr>
              <a:buFont typeface="+mj-ea"/>
              <a:buAutoNum type="circleNumDbPlain"/>
            </a:pPr>
            <a:r>
              <a:rPr lang="en-US" altLang="zh-CN" sz="1800" dirty="0" err="1"/>
              <a:t>n_neighbors</a:t>
            </a:r>
            <a:r>
              <a:rPr lang="zh-CN" altLang="en-US" sz="1800" dirty="0"/>
              <a:t>：</a:t>
            </a:r>
            <a:r>
              <a:rPr lang="en-US" altLang="zh-CN" sz="1800" dirty="0"/>
              <a:t>int</a:t>
            </a:r>
            <a:r>
              <a:rPr lang="zh-CN" altLang="en-US" sz="1800" dirty="0"/>
              <a:t>型</a:t>
            </a:r>
            <a:r>
              <a:rPr lang="en-US" altLang="zh-CN" sz="1800" dirty="0"/>
              <a:t>,</a:t>
            </a:r>
            <a:r>
              <a:rPr lang="zh-CN" altLang="en-US" sz="1800" dirty="0"/>
              <a:t>可选，缺省值是</a:t>
            </a:r>
            <a:r>
              <a:rPr lang="en-US" altLang="zh-CN" sz="1800" dirty="0"/>
              <a:t>5</a:t>
            </a:r>
            <a:r>
              <a:rPr lang="zh-CN" altLang="en-US" sz="1800" dirty="0"/>
              <a:t>，代表</a:t>
            </a:r>
            <a:r>
              <a:rPr lang="en-US" altLang="zh-CN" sz="1800" dirty="0"/>
              <a:t>KNN</a:t>
            </a:r>
            <a:r>
              <a:rPr lang="zh-CN" altLang="en-US" sz="1800" dirty="0"/>
              <a:t>中的近邻数量</a:t>
            </a:r>
            <a:r>
              <a:rPr lang="en-US" altLang="zh-CN" sz="1800" dirty="0"/>
              <a:t>k</a:t>
            </a:r>
            <a:r>
              <a:rPr lang="zh-CN" altLang="en-US" sz="1800" dirty="0"/>
              <a:t>值。</a:t>
            </a:r>
          </a:p>
          <a:p>
            <a:pPr>
              <a:buFont typeface="+mj-ea"/>
              <a:buAutoNum type="circleNumDbPlain"/>
            </a:pPr>
            <a:r>
              <a:rPr lang="en-US" altLang="zh-CN" sz="1800" dirty="0"/>
              <a:t>weights</a:t>
            </a:r>
            <a:r>
              <a:rPr lang="zh-CN" altLang="en-US" sz="1800" dirty="0"/>
              <a:t>：计算距离时使用的权重，缺省值是“</a:t>
            </a:r>
            <a:r>
              <a:rPr lang="en-US" altLang="zh-CN" sz="1800" dirty="0"/>
              <a:t>uniform”</a:t>
            </a:r>
            <a:r>
              <a:rPr lang="zh-CN" altLang="en-US" sz="1800" dirty="0"/>
              <a:t>，表示平等权重。也可以取值“</a:t>
            </a:r>
            <a:r>
              <a:rPr lang="en-US" altLang="zh-CN" sz="1800" dirty="0"/>
              <a:t>distance”</a:t>
            </a:r>
            <a:r>
              <a:rPr lang="zh-CN" altLang="en-US" sz="1800" dirty="0"/>
              <a:t>，则表示按照距离的远近设置不同权重。还可以自主设计加权方式，并以函数形式调用。</a:t>
            </a:r>
          </a:p>
          <a:p>
            <a:pPr>
              <a:buFont typeface="+mj-ea"/>
              <a:buAutoNum type="circleNumDbPlain"/>
            </a:pPr>
            <a:r>
              <a:rPr lang="en-US" altLang="zh-CN" sz="1800" dirty="0"/>
              <a:t>metric</a:t>
            </a:r>
            <a:r>
              <a:rPr lang="zh-CN" altLang="en-US" sz="1800" dirty="0"/>
              <a:t>：距离的计算，缺省值是“</a:t>
            </a:r>
            <a:r>
              <a:rPr lang="en-US" altLang="zh-CN" sz="1800" dirty="0" err="1"/>
              <a:t>minkowski</a:t>
            </a:r>
            <a:r>
              <a:rPr lang="en-US" altLang="zh-CN" sz="1800" dirty="0"/>
              <a:t>”</a:t>
            </a:r>
            <a:r>
              <a:rPr lang="zh-CN" altLang="en-US" sz="1800" dirty="0"/>
              <a:t>。当</a:t>
            </a:r>
            <a:r>
              <a:rPr lang="en-US" altLang="zh-CN" sz="1800" dirty="0"/>
              <a:t>p=2, metric=’</a:t>
            </a:r>
            <a:r>
              <a:rPr lang="en-US" altLang="zh-CN" sz="1800" dirty="0" err="1"/>
              <a:t>minkowski</a:t>
            </a:r>
            <a:r>
              <a:rPr lang="en-US" altLang="zh-CN" sz="1800" dirty="0"/>
              <a:t>’</a:t>
            </a:r>
            <a:r>
              <a:rPr lang="zh-CN" altLang="en-US" sz="1800" dirty="0"/>
              <a:t>时，使用的是欧式距离。</a:t>
            </a:r>
            <a:r>
              <a:rPr lang="en-US" altLang="zh-CN" sz="1800" dirty="0"/>
              <a:t>p=1,metric=’</a:t>
            </a:r>
            <a:r>
              <a:rPr lang="en-US" altLang="zh-CN" sz="1800" dirty="0" err="1"/>
              <a:t>minkowski</a:t>
            </a:r>
            <a:r>
              <a:rPr lang="en-US" altLang="zh-CN" sz="1800" dirty="0"/>
              <a:t>’</a:t>
            </a:r>
            <a:r>
              <a:rPr lang="zh-CN" altLang="en-US" sz="1800" dirty="0"/>
              <a:t>时为曼哈顿距离。</a:t>
            </a:r>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基于</a:t>
            </a:r>
            <a:r>
              <a:rPr lang="en-US" altLang="zh-CN" sz="2000" b="1" dirty="0"/>
              <a:t>KNN</a:t>
            </a:r>
            <a:r>
              <a:rPr lang="zh-CN" altLang="en-US" sz="2000" b="1" dirty="0"/>
              <a:t>算法的鸢尾花分类</a:t>
            </a:r>
            <a:endParaRPr lang="en-US" altLang="zh-CN" sz="2000" b="1" dirty="0"/>
          </a:p>
          <a:p>
            <a:pPr marL="0" indent="0">
              <a:buFont typeface="Arial" panose="020B0604020202020204" pitchFamily="34" charset="0"/>
              <a:buNone/>
            </a:pPr>
            <a:r>
              <a:rPr lang="en-US" altLang="zh-CN" sz="1800" dirty="0"/>
              <a:t>SKlearn</a:t>
            </a:r>
            <a:r>
              <a:rPr lang="zh-CN" altLang="en-US" sz="1800" dirty="0"/>
              <a:t>中的</a:t>
            </a:r>
            <a:r>
              <a:rPr lang="en-US" altLang="zh-CN" sz="1800" dirty="0"/>
              <a:t>iris</a:t>
            </a:r>
            <a:r>
              <a:rPr lang="zh-CN" altLang="en-US" sz="1800" dirty="0"/>
              <a:t>数据集有</a:t>
            </a:r>
            <a:r>
              <a:rPr lang="en-US" altLang="zh-CN" sz="1800" dirty="0"/>
              <a:t>5</a:t>
            </a:r>
            <a:r>
              <a:rPr lang="zh-CN" altLang="en-US" sz="1800" dirty="0"/>
              <a:t>个</a:t>
            </a:r>
            <a:r>
              <a:rPr lang="en-US" altLang="zh-CN" sz="1800" dirty="0"/>
              <a:t>key</a:t>
            </a:r>
            <a:r>
              <a:rPr lang="zh-CN" altLang="en-US" sz="1800" dirty="0"/>
              <a:t>，分别如下：</a:t>
            </a:r>
          </a:p>
          <a:p>
            <a:pPr>
              <a:buFont typeface="+mj-ea"/>
              <a:buAutoNum type="circleNumDbPlain"/>
            </a:pPr>
            <a:r>
              <a:rPr lang="en-US" altLang="zh-CN" sz="1800" dirty="0" err="1"/>
              <a:t>target_names</a:t>
            </a:r>
            <a:r>
              <a:rPr lang="en-US" altLang="zh-CN" sz="1800" dirty="0"/>
              <a:t> : </a:t>
            </a:r>
            <a:r>
              <a:rPr lang="zh-CN" altLang="en-US" sz="1800" dirty="0"/>
              <a:t>分类名称，包括</a:t>
            </a:r>
            <a:r>
              <a:rPr lang="en-US" altLang="zh-CN" sz="1800" dirty="0" err="1"/>
              <a:t>setosa</a:t>
            </a:r>
            <a:r>
              <a:rPr lang="zh-CN" altLang="en-US" sz="1800" dirty="0"/>
              <a:t>、</a:t>
            </a:r>
            <a:r>
              <a:rPr lang="en-US" altLang="zh-CN" sz="1800" dirty="0"/>
              <a:t>versicolor</a:t>
            </a:r>
            <a:r>
              <a:rPr lang="zh-CN" altLang="en-US" sz="1800" dirty="0"/>
              <a:t>和</a:t>
            </a:r>
            <a:r>
              <a:rPr lang="en-US" altLang="zh-CN" sz="1800" dirty="0"/>
              <a:t>virginica</a:t>
            </a:r>
            <a:r>
              <a:rPr lang="zh-CN" altLang="en-US" sz="1800" dirty="0"/>
              <a:t>类。</a:t>
            </a:r>
          </a:p>
          <a:p>
            <a:pPr>
              <a:buFont typeface="+mj-ea"/>
              <a:buAutoNum type="circleNumDbPlain"/>
            </a:pPr>
            <a:r>
              <a:rPr lang="en-US" altLang="zh-CN" sz="1800" dirty="0"/>
              <a:t>data : </a:t>
            </a:r>
            <a:r>
              <a:rPr lang="zh-CN" altLang="en-US" sz="1800" dirty="0"/>
              <a:t>特征数据值。 </a:t>
            </a:r>
          </a:p>
          <a:p>
            <a:pPr>
              <a:buFont typeface="+mj-ea"/>
              <a:buAutoNum type="circleNumDbPlain"/>
            </a:pPr>
            <a:r>
              <a:rPr lang="en-US" altLang="zh-CN" sz="1800" dirty="0"/>
              <a:t>target</a:t>
            </a:r>
            <a:r>
              <a:rPr lang="zh-CN" altLang="en-US" sz="1800" dirty="0"/>
              <a:t>：分类（</a:t>
            </a:r>
            <a:r>
              <a:rPr lang="en-US" altLang="zh-CN" sz="1800" dirty="0"/>
              <a:t>150</a:t>
            </a:r>
            <a:r>
              <a:rPr lang="zh-CN" altLang="en-US" sz="1800" dirty="0"/>
              <a:t>个）。 </a:t>
            </a:r>
          </a:p>
          <a:p>
            <a:pPr>
              <a:buFont typeface="+mj-ea"/>
              <a:buAutoNum type="circleNumDbPlain"/>
            </a:pPr>
            <a:r>
              <a:rPr lang="en-US" altLang="zh-CN" sz="1800" dirty="0"/>
              <a:t>DESCR: </a:t>
            </a:r>
            <a:r>
              <a:rPr lang="zh-CN" altLang="en-US" sz="1800" dirty="0"/>
              <a:t>数据集的简介。</a:t>
            </a:r>
          </a:p>
          <a:p>
            <a:pPr>
              <a:buFont typeface="+mj-ea"/>
              <a:buAutoNum type="circleNumDbPlain"/>
            </a:pPr>
            <a:r>
              <a:rPr lang="en-US" altLang="zh-CN" sz="1800" dirty="0" err="1"/>
              <a:t>feature_names</a:t>
            </a:r>
            <a:r>
              <a:rPr lang="en-US" altLang="zh-CN" sz="1800" dirty="0"/>
              <a:t>: </a:t>
            </a:r>
            <a:r>
              <a:rPr lang="zh-CN" altLang="en-US" sz="1800" dirty="0"/>
              <a:t>特征名称。</a:t>
            </a:r>
          </a:p>
          <a:p>
            <a:pPr marL="0" indent="0">
              <a:buFont typeface="Arial" panose="020B0604020202020204" pitchFamily="34" charset="0"/>
              <a:buNone/>
            </a:pPr>
            <a:r>
              <a:rPr lang="en-US" altLang="zh-CN" sz="1800" dirty="0"/>
              <a:t>【</a:t>
            </a:r>
            <a:r>
              <a:rPr lang="zh-CN" altLang="en-US" sz="1800" dirty="0"/>
              <a:t>例</a:t>
            </a:r>
            <a:r>
              <a:rPr lang="en-US" altLang="zh-CN" sz="1800" dirty="0"/>
              <a:t>】</a:t>
            </a:r>
            <a:r>
              <a:rPr lang="zh-CN" altLang="en-US" sz="1800" dirty="0"/>
              <a:t>查看鸢尾花</a:t>
            </a:r>
            <a:r>
              <a:rPr lang="en-US" altLang="zh-CN" sz="1800" dirty="0"/>
              <a:t>iris</a:t>
            </a:r>
            <a:r>
              <a:rPr lang="zh-CN" altLang="en-US" sz="1800" dirty="0"/>
              <a:t>数据集。</a:t>
            </a:r>
          </a:p>
          <a:p>
            <a:pPr marL="0" indent="0">
              <a:buFont typeface="Arial" panose="020B0604020202020204" pitchFamily="34" charset="0"/>
              <a:buNone/>
            </a:pPr>
            <a:endParaRPr lang="zh-CN" altLang="en-US" sz="20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980728"/>
            <a:ext cx="8424936" cy="4525962"/>
          </a:xfrm>
        </p:spPr>
        <p:txBody>
          <a:bodyPr/>
          <a:lstStyle/>
          <a:p>
            <a:r>
              <a:rPr lang="zh-CN" altLang="en-US" sz="1800" dirty="0"/>
              <a:t>数据集拆分：使用</a:t>
            </a:r>
            <a:r>
              <a:rPr lang="en-US" altLang="zh-CN" sz="1800" dirty="0" err="1"/>
              <a:t>train_test_split</a:t>
            </a:r>
            <a:r>
              <a:rPr lang="zh-CN" altLang="en-US" sz="1800" dirty="0"/>
              <a:t>函数。</a:t>
            </a:r>
            <a:r>
              <a:rPr lang="en-US" altLang="zh-CN" sz="1800" dirty="0" err="1"/>
              <a:t>train_test_split</a:t>
            </a:r>
            <a:r>
              <a:rPr lang="zh-CN" altLang="en-US" sz="1800" dirty="0"/>
              <a:t>函数属于</a:t>
            </a:r>
            <a:r>
              <a:rPr lang="en-US" altLang="zh-CN" sz="1800" dirty="0" err="1"/>
              <a:t>sklearn.model_selection</a:t>
            </a:r>
            <a:r>
              <a:rPr lang="zh-CN" altLang="en-US" sz="1800" dirty="0"/>
              <a:t>类中的交叉验证功能，能随机地将样本数据集合拆分成训练集和测试集。</a:t>
            </a:r>
          </a:p>
          <a:p>
            <a:pPr marL="0" indent="0">
              <a:buFont typeface="Arial" panose="020B0604020202020204" pitchFamily="34" charset="0"/>
              <a:buNone/>
            </a:pPr>
            <a:r>
              <a:rPr lang="zh-CN" altLang="en-US" sz="1800" dirty="0"/>
              <a:t>   </a:t>
            </a:r>
            <a:r>
              <a:rPr lang="en-US" altLang="zh-CN" sz="1800" dirty="0"/>
              <a:t>【</a:t>
            </a:r>
            <a:r>
              <a:rPr lang="zh-CN" altLang="en-US" sz="1800" dirty="0"/>
              <a:t>例</a:t>
            </a:r>
            <a:r>
              <a:rPr lang="en-US" altLang="zh-CN" sz="1800" dirty="0"/>
              <a:t>】</a:t>
            </a:r>
            <a:r>
              <a:rPr lang="zh-CN" altLang="en-US" sz="1800" dirty="0"/>
              <a:t>对</a:t>
            </a:r>
            <a:r>
              <a:rPr lang="en-US" altLang="zh-CN" sz="1800" dirty="0"/>
              <a:t>iris</a:t>
            </a:r>
            <a:r>
              <a:rPr lang="zh-CN" altLang="en-US" sz="1800" dirty="0"/>
              <a:t>数据集进行拆分，并查看拆分结果。</a:t>
            </a:r>
          </a:p>
          <a:p>
            <a:pPr marL="0" indent="0">
              <a:buFont typeface="Arial" panose="020B0604020202020204" pitchFamily="34" charset="0"/>
              <a:buNone/>
            </a:pPr>
            <a:r>
              <a:rPr lang="zh-CN" altLang="en-US" sz="1800" dirty="0"/>
              <a:t> </a:t>
            </a:r>
            <a:r>
              <a:rPr lang="en-US" altLang="zh-CN" sz="1800" b="1" dirty="0" err="1">
                <a:solidFill>
                  <a:srgbClr val="FF0000"/>
                </a:solidFill>
              </a:rPr>
              <a:t>X_train,X_test,y_train</a:t>
            </a:r>
            <a:r>
              <a:rPr lang="en-US" altLang="zh-CN" sz="1800" b="1" dirty="0">
                <a:solidFill>
                  <a:srgbClr val="FF0000"/>
                </a:solidFill>
              </a:rPr>
              <a:t>, </a:t>
            </a:r>
            <a:r>
              <a:rPr lang="en-US" altLang="zh-CN" sz="1800" b="1" dirty="0" err="1">
                <a:solidFill>
                  <a:srgbClr val="FF0000"/>
                </a:solidFill>
              </a:rPr>
              <a:t>y_test</a:t>
            </a:r>
            <a:r>
              <a:rPr lang="en-US" altLang="zh-CN" sz="1800" b="1" dirty="0">
                <a:solidFill>
                  <a:srgbClr val="FF0000"/>
                </a:solidFill>
              </a:rPr>
              <a:t>= </a:t>
            </a:r>
            <a:r>
              <a:rPr lang="en-US" altLang="zh-CN" sz="1800" b="1" dirty="0" err="1">
                <a:solidFill>
                  <a:srgbClr val="FF0000"/>
                </a:solidFill>
              </a:rPr>
              <a:t>train_test_split</a:t>
            </a:r>
            <a:r>
              <a:rPr lang="en-US" altLang="zh-CN" sz="1800" b="1" dirty="0">
                <a:solidFill>
                  <a:srgbClr val="FF0000"/>
                </a:solidFill>
              </a:rPr>
              <a:t>(</a:t>
            </a:r>
            <a:r>
              <a:rPr lang="en-US" altLang="zh-CN" sz="1800" b="1" dirty="0" err="1">
                <a:solidFill>
                  <a:srgbClr val="FF0000"/>
                </a:solidFill>
              </a:rPr>
              <a:t>iris_dataset</a:t>
            </a:r>
            <a:r>
              <a:rPr lang="en-US" altLang="zh-CN" sz="1800" b="1" dirty="0">
                <a:solidFill>
                  <a:srgbClr val="FF0000"/>
                </a:solidFill>
              </a:rPr>
              <a:t>['data'], </a:t>
            </a:r>
            <a:r>
              <a:rPr lang="en-US" altLang="zh-CN" sz="1800" b="1" dirty="0" err="1">
                <a:solidFill>
                  <a:srgbClr val="FF0000"/>
                </a:solidFill>
              </a:rPr>
              <a:t>iris_dataset</a:t>
            </a:r>
            <a:r>
              <a:rPr lang="en-US" altLang="zh-CN" sz="1800" b="1" dirty="0">
                <a:solidFill>
                  <a:srgbClr val="FF0000"/>
                </a:solidFill>
              </a:rPr>
              <a:t>['target'], </a:t>
            </a:r>
            <a:r>
              <a:rPr lang="en-US" altLang="zh-CN" sz="1800" b="1" dirty="0" err="1">
                <a:solidFill>
                  <a:srgbClr val="FF0000"/>
                </a:solidFill>
              </a:rPr>
              <a:t>random_state</a:t>
            </a:r>
            <a:r>
              <a:rPr lang="en-US" altLang="zh-CN" sz="1800" b="1" dirty="0">
                <a:solidFill>
                  <a:srgbClr val="FF0000"/>
                </a:solidFill>
              </a:rPr>
              <a:t>=2)</a:t>
            </a:r>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2000" b="1" dirty="0"/>
              <a:t>使用散点矩阵查看数据特征关系</a:t>
            </a:r>
          </a:p>
          <a:p>
            <a:pPr marL="0" indent="0" algn="just">
              <a:buFont typeface="Arial" panose="020B0604020202020204" pitchFamily="34" charset="0"/>
              <a:buNone/>
            </a:pPr>
            <a:r>
              <a:rPr lang="zh-CN" altLang="en-US" sz="1800" dirty="0"/>
              <a:t>在数据分析中，同时观察一组变量的散点图是很有意义的，这也被称为散点图矩阵（</a:t>
            </a:r>
            <a:r>
              <a:rPr lang="en-US" altLang="zh-CN" sz="1800" dirty="0"/>
              <a:t>scatter plot matrix</a:t>
            </a:r>
            <a:r>
              <a:rPr lang="zh-CN" altLang="en-US" sz="1800" dirty="0"/>
              <a:t>）。创建这样的图表工作量巨大，可以使用</a:t>
            </a:r>
            <a:r>
              <a:rPr lang="en-US" altLang="zh-CN" sz="1800" dirty="0" err="1"/>
              <a:t>scatter_matrix</a:t>
            </a:r>
            <a:r>
              <a:rPr lang="zh-CN" altLang="en-US" sz="1800" dirty="0"/>
              <a:t>函数。</a:t>
            </a:r>
            <a:r>
              <a:rPr lang="en-US" altLang="zh-CN" sz="1800" dirty="0" err="1"/>
              <a:t>scatter_matrix</a:t>
            </a:r>
            <a:r>
              <a:rPr lang="zh-CN" altLang="en-US" sz="1800" dirty="0"/>
              <a:t>函数是</a:t>
            </a:r>
            <a:r>
              <a:rPr lang="en-US" altLang="zh-CN" sz="1800" dirty="0"/>
              <a:t>Pandas</a:t>
            </a:r>
            <a:r>
              <a:rPr lang="zh-CN" altLang="en-US" sz="1800" dirty="0"/>
              <a:t>提供了一个能从</a:t>
            </a:r>
            <a:r>
              <a:rPr lang="en-US" altLang="zh-CN" sz="1800" dirty="0" err="1"/>
              <a:t>DataFrame</a:t>
            </a:r>
            <a:r>
              <a:rPr lang="zh-CN" altLang="en-US" sz="1800" dirty="0"/>
              <a:t>创建散点图矩阵的函数。</a:t>
            </a:r>
          </a:p>
          <a:p>
            <a:pPr marL="0" indent="0" algn="just">
              <a:buFont typeface="Arial" panose="020B0604020202020204" pitchFamily="34" charset="0"/>
              <a:buNone/>
            </a:pPr>
            <a:r>
              <a:rPr lang="en-US" altLang="zh-CN" sz="1800" dirty="0"/>
              <a:t>                                                   </a:t>
            </a:r>
            <a:endParaRPr lang="zh-CN" altLang="en-US" sz="1800" dirty="0"/>
          </a:p>
          <a:p>
            <a:r>
              <a:rPr lang="zh-CN" altLang="en-US" sz="1800" dirty="0"/>
              <a:t>函数格式： </a:t>
            </a:r>
            <a:r>
              <a:rPr lang="en-US" altLang="zh-CN" sz="1800" dirty="0" err="1"/>
              <a:t>scatter_matrix</a:t>
            </a:r>
            <a:r>
              <a:rPr lang="en-US" altLang="zh-CN" sz="1800" dirty="0"/>
              <a:t>(frame, alpha=0.5, </a:t>
            </a:r>
            <a:r>
              <a:rPr lang="en-US" altLang="zh-CN" sz="1800" dirty="0" err="1"/>
              <a:t>c,figsize</a:t>
            </a:r>
            <a:r>
              <a:rPr lang="en-US" altLang="zh-CN" sz="1800" dirty="0"/>
              <a:t>=None, ax=None, diagonal='hist', marker='.', </a:t>
            </a:r>
            <a:r>
              <a:rPr lang="en-US" altLang="zh-CN" sz="1800" dirty="0" err="1"/>
              <a:t>density_kwds</a:t>
            </a:r>
            <a:r>
              <a:rPr lang="en-US" altLang="zh-CN" sz="1800" dirty="0"/>
              <a:t>=</a:t>
            </a:r>
            <a:r>
              <a:rPr lang="en-US" altLang="zh-CN" sz="1800" dirty="0" err="1"/>
              <a:t>None,hist_kwds</a:t>
            </a:r>
            <a:r>
              <a:rPr lang="en-US" altLang="zh-CN" sz="1800" dirty="0"/>
              <a:t>=None, </a:t>
            </a:r>
            <a:r>
              <a:rPr lang="en-US" altLang="zh-CN" sz="1800" dirty="0" err="1"/>
              <a:t>range_padding</a:t>
            </a:r>
            <a:r>
              <a:rPr lang="en-US" altLang="zh-CN" sz="1800" dirty="0"/>
              <a:t>=0.05, **</a:t>
            </a:r>
            <a:r>
              <a:rPr lang="en-US" altLang="zh-CN" sz="1800" dirty="0" err="1"/>
              <a:t>kwds</a:t>
            </a:r>
            <a:r>
              <a:rPr lang="en-US" altLang="zh-CN" sz="1800" dirty="0"/>
              <a:t>)</a:t>
            </a:r>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179512" y="1052736"/>
            <a:ext cx="8784976" cy="4525962"/>
          </a:xfrm>
        </p:spPr>
        <p:txBody>
          <a:bodyPr/>
          <a:lstStyle/>
          <a:p>
            <a:pPr marL="0" indent="0">
              <a:buFont typeface="Arial" panose="020B0604020202020204" pitchFamily="34" charset="0"/>
              <a:buNone/>
            </a:pPr>
            <a:r>
              <a:rPr lang="zh-CN" altLang="en-US" sz="1800" b="1" dirty="0">
                <a:latin typeface="+mn-ea"/>
              </a:rPr>
              <a:t>对鸢尾花数据结果，使用</a:t>
            </a:r>
            <a:r>
              <a:rPr lang="en-US" altLang="zh-CN" sz="1800" b="1" dirty="0" err="1">
                <a:latin typeface="+mn-ea"/>
              </a:rPr>
              <a:t>scatter_matrix</a:t>
            </a:r>
            <a:r>
              <a:rPr lang="zh-CN" altLang="en-US" sz="1800" b="1" dirty="0">
                <a:latin typeface="+mn-ea"/>
              </a:rPr>
              <a:t>显示训练集与测试集的散点图矩阵</a:t>
            </a:r>
          </a:p>
          <a:p>
            <a:pPr marL="0" indent="0">
              <a:buFont typeface="Arial" panose="020B0604020202020204" pitchFamily="34" charset="0"/>
              <a:buNone/>
            </a:pPr>
            <a:r>
              <a:rPr lang="en-US" altLang="zh-CN" sz="1800" dirty="0" err="1"/>
              <a:t>pd.plotting.scatter_matrix</a:t>
            </a:r>
            <a:r>
              <a:rPr lang="en-US" altLang="zh-CN" sz="1800" dirty="0"/>
              <a:t>(</a:t>
            </a:r>
            <a:r>
              <a:rPr lang="en-US" altLang="zh-CN" sz="1800" dirty="0" err="1"/>
              <a:t>iris_dataframe</a:t>
            </a:r>
            <a:r>
              <a:rPr lang="en-US" altLang="zh-CN" sz="1800" dirty="0"/>
              <a:t>, c=</a:t>
            </a:r>
            <a:r>
              <a:rPr lang="en-US" altLang="zh-CN" sz="1800" dirty="0" err="1"/>
              <a:t>y_train</a:t>
            </a:r>
            <a:r>
              <a:rPr lang="en-US" altLang="zh-CN" sz="1800" dirty="0"/>
              <a:t>, </a:t>
            </a:r>
            <a:r>
              <a:rPr lang="en-US" altLang="zh-CN" sz="1800" dirty="0" err="1"/>
              <a:t>figsize</a:t>
            </a:r>
            <a:r>
              <a:rPr lang="en-US" altLang="zh-CN" sz="1800" dirty="0"/>
              <a:t>=(15, 15), marker='o', </a:t>
            </a:r>
            <a:r>
              <a:rPr lang="en-US" altLang="zh-CN" sz="1800" dirty="0" err="1"/>
              <a:t>hist_kwds</a:t>
            </a:r>
            <a:r>
              <a:rPr lang="en-US" altLang="zh-CN" sz="1800" dirty="0"/>
              <a:t>={'bins': 20}, s=60, alpha=.8)</a:t>
            </a:r>
          </a:p>
          <a:p>
            <a:pPr marL="0" indent="0">
              <a:buFont typeface="Arial" panose="020B0604020202020204" pitchFamily="34" charset="0"/>
              <a:buNone/>
            </a:pPr>
            <a:endParaRPr lang="zh-CN" altLang="en-US" sz="1800"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pic>
        <p:nvPicPr>
          <p:cNvPr id="2" name="图片 1"/>
          <p:cNvPicPr>
            <a:picLocks noChangeAspect="1"/>
          </p:cNvPicPr>
          <p:nvPr/>
        </p:nvPicPr>
        <p:blipFill>
          <a:blip r:embed="rId2"/>
          <a:stretch>
            <a:fillRect/>
          </a:stretch>
        </p:blipFill>
        <p:spPr>
          <a:xfrm>
            <a:off x="2267744" y="2348880"/>
            <a:ext cx="3672408" cy="335964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10.3</a:t>
            </a:r>
            <a:r>
              <a:rPr lang="zh-CN" altLang="en-US" sz="3200" b="1" dirty="0"/>
              <a:t>节 </a:t>
            </a:r>
            <a:r>
              <a:rPr lang="en-US" altLang="zh-CN" sz="3200" b="1" dirty="0"/>
              <a:t>K</a:t>
            </a:r>
            <a:r>
              <a:rPr lang="zh-CN" altLang="en-US" sz="3200" b="1" dirty="0"/>
              <a:t>近邻分类</a:t>
            </a:r>
          </a:p>
        </p:txBody>
      </p:sp>
      <p:pic>
        <p:nvPicPr>
          <p:cNvPr id="2" name="图片 1"/>
          <p:cNvPicPr>
            <a:picLocks noChangeAspect="1"/>
          </p:cNvPicPr>
          <p:nvPr/>
        </p:nvPicPr>
        <p:blipFill>
          <a:blip r:embed="rId2"/>
          <a:stretch>
            <a:fillRect/>
          </a:stretch>
        </p:blipFill>
        <p:spPr>
          <a:xfrm>
            <a:off x="323528" y="980728"/>
            <a:ext cx="7953493" cy="515719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0"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340768"/>
            <a:ext cx="20955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11"/>
          <p:cNvSpPr>
            <a:spLocks noChangeArrowheads="1"/>
          </p:cNvSpPr>
          <p:nvPr/>
        </p:nvSpPr>
        <p:spPr bwMode="auto">
          <a:xfrm>
            <a:off x="-12700" y="550863"/>
            <a:ext cx="957263" cy="82073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16" name="Group 12"/>
          <p:cNvGrpSpPr/>
          <p:nvPr/>
        </p:nvGrpSpPr>
        <p:grpSpPr bwMode="auto">
          <a:xfrm>
            <a:off x="-12700" y="738188"/>
            <a:ext cx="750888" cy="536575"/>
            <a:chOff x="0" y="410"/>
            <a:chExt cx="1288" cy="923"/>
          </a:xfrm>
        </p:grpSpPr>
        <p:sp>
          <p:nvSpPr>
            <p:cNvPr id="13329" name="Rectangle 7"/>
            <p:cNvSpPr>
              <a:spLocks noChangeArrowheads="1"/>
            </p:cNvSpPr>
            <p:nvPr/>
          </p:nvSpPr>
          <p:spPr bwMode="auto">
            <a:xfrm>
              <a:off x="644" y="410"/>
              <a:ext cx="644" cy="462"/>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0" name="Rectangle 8"/>
            <p:cNvSpPr>
              <a:spLocks noChangeArrowheads="1"/>
            </p:cNvSpPr>
            <p:nvPr/>
          </p:nvSpPr>
          <p:spPr bwMode="auto">
            <a:xfrm>
              <a:off x="644" y="872"/>
              <a:ext cx="644" cy="461"/>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1" name="Rectangle 9"/>
            <p:cNvSpPr>
              <a:spLocks noChangeArrowheads="1"/>
            </p:cNvSpPr>
            <p:nvPr/>
          </p:nvSpPr>
          <p:spPr bwMode="auto">
            <a:xfrm>
              <a:off x="0" y="872"/>
              <a:ext cx="644" cy="461"/>
            </a:xfrm>
            <a:prstGeom prst="rect">
              <a:avLst/>
            </a:prstGeom>
            <a:solidFill>
              <a:srgbClr val="1E1E1E"/>
            </a:solidFill>
            <a:ln w="19050">
              <a:solidFill>
                <a:schemeClr val="bg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3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 y="974"/>
              <a:ext cx="32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7" name="Rectangle 13"/>
          <p:cNvSpPr>
            <a:spLocks noGrp="1"/>
          </p:cNvSpPr>
          <p:nvPr>
            <p:ph type="title"/>
          </p:nvPr>
        </p:nvSpPr>
        <p:spPr>
          <a:xfrm>
            <a:off x="2085975" y="1364580"/>
            <a:ext cx="1917700" cy="563563"/>
          </a:xfrm>
          <a:noFill/>
        </p:spPr>
        <p:txBody>
          <a:bodyPr lIns="77526" tIns="38764" rIns="77526" bIns="38764"/>
          <a:lstStyle/>
          <a:p>
            <a:pPr eaLnBrk="1" hangingPunct="1"/>
            <a:r>
              <a:rPr lang="zh-CN" altLang="en-US" sz="3300" b="1"/>
              <a:t>授课要点</a:t>
            </a:r>
          </a:p>
        </p:txBody>
      </p:sp>
      <p:sp>
        <p:nvSpPr>
          <p:cNvPr id="13318" name="Rectangle 14"/>
          <p:cNvSpPr>
            <a:spLocks noGrp="1"/>
          </p:cNvSpPr>
          <p:nvPr>
            <p:ph type="body" idx="1"/>
          </p:nvPr>
        </p:nvSpPr>
        <p:spPr>
          <a:xfrm>
            <a:off x="2252663" y="2218654"/>
            <a:ext cx="5030787" cy="3658618"/>
          </a:xfrm>
          <a:noFill/>
        </p:spPr>
        <p:txBody>
          <a:bodyPr lIns="77526" tIns="38764" rIns="77526" bIns="38764"/>
          <a:lstStyle/>
          <a:p>
            <a:pPr eaLnBrk="1" hangingPunct="1">
              <a:lnSpc>
                <a:spcPct val="130000"/>
              </a:lnSpc>
            </a:pPr>
            <a:r>
              <a:rPr lang="en-US" altLang="zh-CN" sz="3100" b="1" dirty="0">
                <a:solidFill>
                  <a:schemeClr val="bg1">
                    <a:lumMod val="75000"/>
                  </a:schemeClr>
                </a:solidFill>
              </a:rPr>
              <a:t>SKlearn</a:t>
            </a:r>
            <a:r>
              <a:rPr lang="zh-CN" altLang="en-US" sz="3100" b="1" dirty="0">
                <a:solidFill>
                  <a:schemeClr val="bg1">
                    <a:lumMod val="75000"/>
                  </a:schemeClr>
                </a:solidFill>
              </a:rPr>
              <a:t>简介</a:t>
            </a:r>
            <a:endParaRPr lang="en-US" altLang="zh-CN" sz="3100" b="1" dirty="0">
              <a:solidFill>
                <a:schemeClr val="bg1">
                  <a:lumMod val="75000"/>
                </a:schemeClr>
              </a:solidFill>
            </a:endParaRPr>
          </a:p>
          <a:p>
            <a:pPr eaLnBrk="1" hangingPunct="1">
              <a:lnSpc>
                <a:spcPct val="130000"/>
              </a:lnSpc>
            </a:pPr>
            <a:r>
              <a:rPr lang="zh-CN" altLang="en-US" sz="3100" b="1" dirty="0">
                <a:solidFill>
                  <a:schemeClr val="bg1">
                    <a:lumMod val="75000"/>
                  </a:schemeClr>
                </a:solidFill>
              </a:rPr>
              <a:t>回归算法</a:t>
            </a:r>
            <a:endParaRPr lang="en-US" altLang="zh-CN" sz="3100" b="1" dirty="0">
              <a:solidFill>
                <a:schemeClr val="bg1">
                  <a:lumMod val="75000"/>
                </a:schemeClr>
              </a:solidFill>
            </a:endParaRPr>
          </a:p>
          <a:p>
            <a:pPr eaLnBrk="1" hangingPunct="1">
              <a:lnSpc>
                <a:spcPct val="130000"/>
              </a:lnSpc>
            </a:pPr>
            <a:r>
              <a:rPr lang="en-US" altLang="zh-CN" sz="3100" b="1" dirty="0">
                <a:solidFill>
                  <a:schemeClr val="bg1">
                    <a:lumMod val="75000"/>
                  </a:schemeClr>
                </a:solidFill>
              </a:rPr>
              <a:t> K</a:t>
            </a:r>
            <a:r>
              <a:rPr lang="zh-CN" altLang="en-US" sz="3100" b="1" dirty="0">
                <a:solidFill>
                  <a:schemeClr val="bg1">
                    <a:lumMod val="75000"/>
                  </a:schemeClr>
                </a:solidFill>
              </a:rPr>
              <a:t>近邻分类</a:t>
            </a:r>
            <a:endParaRPr lang="en-US" altLang="zh-CN" sz="3100" b="1" dirty="0">
              <a:solidFill>
                <a:schemeClr val="bg1">
                  <a:lumMod val="75000"/>
                </a:schemeClr>
              </a:solidFill>
            </a:endParaRPr>
          </a:p>
          <a:p>
            <a:pPr eaLnBrk="1" hangingPunct="1">
              <a:lnSpc>
                <a:spcPct val="130000"/>
              </a:lnSpc>
            </a:pPr>
            <a:r>
              <a:rPr lang="en-US" altLang="zh-CN" sz="3100" b="1" dirty="0">
                <a:solidFill>
                  <a:srgbClr val="004A67"/>
                </a:solidFill>
              </a:rPr>
              <a:t> K</a:t>
            </a:r>
            <a:r>
              <a:rPr lang="zh-CN" altLang="en-US" sz="3100" b="1" dirty="0">
                <a:solidFill>
                  <a:srgbClr val="004A67"/>
                </a:solidFill>
              </a:rPr>
              <a:t>均值聚类</a:t>
            </a:r>
            <a:endParaRPr lang="en-US" altLang="zh-CN" sz="3100" b="1" dirty="0">
              <a:solidFill>
                <a:srgbClr val="004A67"/>
              </a:solidFill>
            </a:endParaRPr>
          </a:p>
          <a:p>
            <a:pPr eaLnBrk="1" hangingPunct="1">
              <a:lnSpc>
                <a:spcPct val="130000"/>
              </a:lnSpc>
            </a:pPr>
            <a:r>
              <a:rPr lang="zh-CN" altLang="en-US" sz="3100" b="1" dirty="0">
                <a:solidFill>
                  <a:schemeClr val="bg1">
                    <a:lumMod val="75000"/>
                  </a:schemeClr>
                </a:solidFill>
              </a:rPr>
              <a:t>人工神经网络</a:t>
            </a:r>
            <a:endParaRPr lang="en-US" altLang="zh-CN" sz="3100" b="1" dirty="0">
              <a:solidFill>
                <a:schemeClr val="bg1">
                  <a:lumMod val="75000"/>
                </a:schemeClr>
              </a:solidFill>
            </a:endParaRPr>
          </a:p>
          <a:p>
            <a:pPr eaLnBrk="1" hangingPunct="1">
              <a:lnSpc>
                <a:spcPct val="130000"/>
              </a:lnSpc>
            </a:pPr>
            <a:endParaRPr lang="zh-CN" altLang="en-US" sz="3100" b="1" dirty="0">
              <a:solidFill>
                <a:srgbClr val="004A67"/>
              </a:solidFill>
            </a:endParaRPr>
          </a:p>
        </p:txBody>
      </p:sp>
      <p:sp>
        <p:nvSpPr>
          <p:cNvPr id="13319" name="Rectangle 15"/>
          <p:cNvSpPr>
            <a:spLocks noChangeArrowheads="1"/>
          </p:cNvSpPr>
          <p:nvPr/>
        </p:nvSpPr>
        <p:spPr bwMode="auto">
          <a:xfrm>
            <a:off x="2054225" y="2121818"/>
            <a:ext cx="5607050" cy="3827462"/>
          </a:xfrm>
          <a:prstGeom prst="rect">
            <a:avLst/>
          </a:prstGeom>
          <a:noFill/>
          <a:ln w="38100">
            <a:solidFill>
              <a:srgbClr val="C0C0C0"/>
            </a:solidFill>
            <a:miter lim="800000"/>
          </a:ln>
          <a:extLst>
            <a:ext uri="{909E8E84-426E-40DD-AFC4-6F175D3DCCD1}">
              <a14:hiddenFill xmlns:a14="http://schemas.microsoft.com/office/drawing/2010/main">
                <a:solidFill>
                  <a:srgbClr val="FFFFFF"/>
                </a:solidFill>
              </a14:hiddenFill>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20" name="Group 26"/>
          <p:cNvGrpSpPr/>
          <p:nvPr/>
        </p:nvGrpSpPr>
        <p:grpSpPr bwMode="auto">
          <a:xfrm>
            <a:off x="6808788" y="4257005"/>
            <a:ext cx="474662" cy="341313"/>
            <a:chOff x="4746" y="3879"/>
            <a:chExt cx="438" cy="314"/>
          </a:xfrm>
        </p:grpSpPr>
        <p:sp>
          <p:nvSpPr>
            <p:cNvPr id="13325" name="Rectangle 22"/>
            <p:cNvSpPr>
              <a:spLocks noChangeArrowheads="1"/>
            </p:cNvSpPr>
            <p:nvPr/>
          </p:nvSpPr>
          <p:spPr bwMode="auto">
            <a:xfrm>
              <a:off x="4965" y="3879"/>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6" name="Rectangle 23"/>
            <p:cNvSpPr>
              <a:spLocks noChangeArrowheads="1"/>
            </p:cNvSpPr>
            <p:nvPr/>
          </p:nvSpPr>
          <p:spPr bwMode="auto">
            <a:xfrm>
              <a:off x="4965" y="4036"/>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7" name="Rectangle 24"/>
            <p:cNvSpPr>
              <a:spLocks noChangeArrowheads="1"/>
            </p:cNvSpPr>
            <p:nvPr/>
          </p:nvSpPr>
          <p:spPr bwMode="auto">
            <a:xfrm>
              <a:off x="4746" y="4036"/>
              <a:ext cx="219" cy="157"/>
            </a:xfrm>
            <a:prstGeom prst="rect">
              <a:avLst/>
            </a:prstGeom>
            <a:solidFill>
              <a:srgbClr val="C0C0C0"/>
            </a:solidFill>
            <a:ln w="19050">
              <a:solidFill>
                <a:srgbClr val="C0C0C0"/>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28"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1" y="4071"/>
              <a:ext cx="10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21" name="Rectangle 27"/>
          <p:cNvSpPr>
            <a:spLocks noChangeArrowheads="1"/>
          </p:cNvSpPr>
          <p:nvPr/>
        </p:nvSpPr>
        <p:spPr bwMode="auto">
          <a:xfrm>
            <a:off x="4176713"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2" name="Rectangle 28"/>
          <p:cNvSpPr>
            <a:spLocks noChangeArrowheads="1"/>
          </p:cNvSpPr>
          <p:nvPr/>
        </p:nvSpPr>
        <p:spPr bwMode="auto">
          <a:xfrm>
            <a:off x="4413250"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3" name="Rectangle 29"/>
          <p:cNvSpPr>
            <a:spLocks noChangeArrowheads="1"/>
          </p:cNvSpPr>
          <p:nvPr/>
        </p:nvSpPr>
        <p:spPr bwMode="auto">
          <a:xfrm>
            <a:off x="4637088" y="1844005"/>
            <a:ext cx="138112"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4" name="Text Box 2"/>
          <p:cNvSpPr txBox="1">
            <a:spLocks noChangeArrowheads="1"/>
          </p:cNvSpPr>
          <p:nvPr/>
        </p:nvSpPr>
        <p:spPr bwMode="auto">
          <a:xfrm>
            <a:off x="971550" y="25400"/>
            <a:ext cx="74882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4400" b="1" i="0" u="none" strike="noStrike" kern="1200" cap="none" spc="0" normalizeH="0" baseline="0" noProof="0">
                <a:ln>
                  <a:noFill/>
                </a:ln>
                <a:solidFill>
                  <a:srgbClr val="0000CC"/>
                </a:solidFill>
                <a:effectLst/>
                <a:uLnTx/>
                <a:uFillTx/>
                <a:latin typeface="黑体" panose="02010609060101010101" pitchFamily="49" charset="-122"/>
                <a:ea typeface="黑体" panose="02010609060101010101" pitchFamily="49" charset="-122"/>
                <a:cs typeface="+mn-cs"/>
              </a:rPr>
              <a:t>教学内容</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4" name="文本框 3"/>
          <p:cNvSpPr txBox="1"/>
          <p:nvPr/>
        </p:nvSpPr>
        <p:spPr>
          <a:xfrm>
            <a:off x="107950" y="908720"/>
            <a:ext cx="8856538" cy="4062651"/>
          </a:xfrm>
          <a:prstGeom prst="rect">
            <a:avLst/>
          </a:prstGeom>
          <a:noFill/>
        </p:spPr>
        <p:txBody>
          <a:bodyPr wrap="square">
            <a:spAutoFit/>
          </a:bodyPr>
          <a:lstStyle/>
          <a:p>
            <a:r>
              <a:rPr lang="en-US" altLang="zh-CN" sz="2000" b="1" dirty="0"/>
              <a:t>K-Means</a:t>
            </a:r>
            <a:r>
              <a:rPr lang="zh-CN" altLang="en-US" sz="2000" b="1" dirty="0"/>
              <a:t>算法概述</a:t>
            </a:r>
            <a:endParaRPr lang="en-US" altLang="zh-CN" sz="2000" b="1" dirty="0"/>
          </a:p>
          <a:p>
            <a:pPr marL="285750" indent="-285750" algn="just">
              <a:buFont typeface="Arial" panose="020B0604020202020204" pitchFamily="34" charset="0"/>
              <a:buChar char="•"/>
            </a:pPr>
            <a:r>
              <a:rPr lang="zh-CN" altLang="en-US" b="1" dirty="0">
                <a:solidFill>
                  <a:srgbClr val="FF0000"/>
                </a:solidFill>
              </a:rPr>
              <a:t>聚类</a:t>
            </a:r>
            <a:r>
              <a:rPr lang="en-US" altLang="zh-CN" b="1" dirty="0">
                <a:solidFill>
                  <a:srgbClr val="FF0000"/>
                </a:solidFill>
              </a:rPr>
              <a:t>(Clustering)</a:t>
            </a:r>
            <a:r>
              <a:rPr lang="zh-CN" altLang="en-US" dirty="0"/>
              <a:t>是指将不同的对象划分成由多个对象组成的多个类的过程。由聚类产生的数据分组，同一组内的对象具有相似性，不同组的对象具有相异性。</a:t>
            </a:r>
            <a:endParaRPr lang="en-US" altLang="zh-CN" dirty="0"/>
          </a:p>
          <a:p>
            <a:pPr marL="285750" indent="-285750" algn="just">
              <a:buFont typeface="Arial" panose="020B0604020202020204" pitchFamily="34" charset="0"/>
              <a:buChar char="•"/>
            </a:pPr>
            <a:endParaRPr lang="zh-CN" altLang="en-US" dirty="0"/>
          </a:p>
          <a:p>
            <a:pPr marL="285750" indent="-285750" algn="just">
              <a:buFont typeface="Arial" panose="020B0604020202020204" pitchFamily="34" charset="0"/>
              <a:buChar char="•"/>
            </a:pPr>
            <a:r>
              <a:rPr lang="zh-CN" altLang="en-US" dirty="0"/>
              <a:t>聚类待划分的类别未知，即训练数据没有标签。</a:t>
            </a:r>
            <a:r>
              <a:rPr lang="zh-CN" altLang="en-US" b="1" dirty="0">
                <a:solidFill>
                  <a:srgbClr val="FF0000"/>
                </a:solidFill>
              </a:rPr>
              <a:t>聚类属于非监督学习</a:t>
            </a:r>
            <a:r>
              <a:rPr lang="zh-CN" altLang="en-US" dirty="0"/>
              <a:t>。</a:t>
            </a:r>
            <a:endParaRPr lang="en-US" altLang="zh-CN" dirty="0"/>
          </a:p>
          <a:p>
            <a:pPr marL="285750" indent="-285750" algn="just">
              <a:buFont typeface="Arial" panose="020B0604020202020204" pitchFamily="34" charset="0"/>
              <a:buChar char="•"/>
            </a:pPr>
            <a:endParaRPr lang="zh-CN" altLang="en-US" dirty="0"/>
          </a:p>
          <a:p>
            <a:pPr marL="285750" indent="-285750" algn="just">
              <a:buFont typeface="Arial" panose="020B0604020202020204" pitchFamily="34" charset="0"/>
              <a:buChar char="•"/>
            </a:pPr>
            <a:r>
              <a:rPr lang="zh-CN" altLang="en-US" dirty="0"/>
              <a:t>簇</a:t>
            </a:r>
            <a:r>
              <a:rPr lang="en-US" altLang="zh-CN" dirty="0"/>
              <a:t>(cluster)</a:t>
            </a:r>
            <a:r>
              <a:rPr lang="zh-CN" altLang="en-US" dirty="0"/>
              <a:t>是由距离邻近的对象组合而成的集合。聚类的最终目标是获得紧凑、独立的簇集合。一般采用相似度作为聚类的依据，两个对象的距离越近，其相似度就越大。</a:t>
            </a:r>
            <a:endParaRPr lang="en-US" altLang="zh-CN" dirty="0"/>
          </a:p>
          <a:p>
            <a:pPr algn="just"/>
            <a:endParaRPr lang="zh-CN" altLang="en-US" dirty="0"/>
          </a:p>
          <a:p>
            <a:pPr marL="285750" indent="-285750" algn="just">
              <a:buFont typeface="Arial" panose="020B0604020202020204" pitchFamily="34" charset="0"/>
              <a:buChar char="•"/>
            </a:pPr>
            <a:r>
              <a:rPr lang="zh-CN" altLang="en-US" dirty="0"/>
              <a:t>按照簇的定义和聚类的方式，聚类大致分为以下几种：</a:t>
            </a:r>
            <a:r>
              <a:rPr lang="en-US" altLang="zh-CN" dirty="0"/>
              <a:t>K-Means</a:t>
            </a:r>
            <a:r>
              <a:rPr lang="zh-CN" altLang="en-US" dirty="0"/>
              <a:t>为代表的簇中心聚类、基于连通性的层次聚类、以</a:t>
            </a:r>
            <a:r>
              <a:rPr lang="en-US" altLang="zh-CN" dirty="0"/>
              <a:t>EM</a:t>
            </a:r>
            <a:r>
              <a:rPr lang="zh-CN" altLang="en-US" dirty="0"/>
              <a:t>算法为代表的概率分布聚类、以</a:t>
            </a:r>
            <a:r>
              <a:rPr lang="en-US" altLang="zh-CN" dirty="0"/>
              <a:t>DBSCAN</a:t>
            </a:r>
            <a:r>
              <a:rPr lang="zh-CN" altLang="en-US" dirty="0"/>
              <a:t>为代表的基于网格密度的聚类，以及高斯混合聚类等</a:t>
            </a:r>
            <a:r>
              <a:rPr lang="zh-CN" altLang="en-US" sz="2000" b="1" dirty="0"/>
              <a:t>。</a:t>
            </a:r>
          </a:p>
          <a:p>
            <a:endParaRPr lang="zh-CN" altLang="en-US" sz="2000" b="1"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179512" y="980728"/>
            <a:ext cx="7848872" cy="2585323"/>
          </a:xfrm>
          <a:prstGeom prst="rect">
            <a:avLst/>
          </a:prstGeom>
          <a:noFill/>
        </p:spPr>
        <p:txBody>
          <a:bodyPr wrap="square">
            <a:spAutoFit/>
          </a:bodyPr>
          <a:lstStyle/>
          <a:p>
            <a:pPr marL="285750" indent="-285750">
              <a:buFont typeface="Arial" panose="020B0604020202020204" pitchFamily="34" charset="0"/>
              <a:buChar char="•"/>
            </a:pPr>
            <a:r>
              <a:rPr lang="zh-CN" altLang="en-US" dirty="0"/>
              <a:t>聚类</a:t>
            </a:r>
            <a:r>
              <a:rPr lang="en-US" altLang="zh-CN" dirty="0"/>
              <a:t>(Clustering</a:t>
            </a:r>
            <a:r>
              <a:rPr lang="zh-CN" altLang="en-US" dirty="0"/>
              <a:t>）的典型应用包括市场分析人员发现不同的客户群，刻画不同客户群的特征。</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将聚类应用于房屋价格数据集，可以发现房屋的地段位置、面积、建筑年份等对房价的影响。</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聚类能够帮助人们发现基因相近的动植物，辅助研究人员划分生物物种。</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聚类算法可用于</a:t>
            </a:r>
            <a:r>
              <a:rPr lang="en-US" altLang="zh-CN" dirty="0"/>
              <a:t>Web</a:t>
            </a:r>
            <a:r>
              <a:rPr lang="zh-CN" altLang="en-US" dirty="0"/>
              <a:t>文档内容的发现。</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j-cs"/>
              </a:rPr>
              <a:t>前言</a:t>
            </a:r>
            <a:endParaRPr lang="zh-CN" altLang="en-US" sz="4400" b="1" dirty="0"/>
          </a:p>
        </p:txBody>
      </p:sp>
      <p:sp>
        <p:nvSpPr>
          <p:cNvPr id="5" name="文本框 4"/>
          <p:cNvSpPr txBox="1"/>
          <p:nvPr/>
        </p:nvSpPr>
        <p:spPr>
          <a:xfrm>
            <a:off x="107950" y="908720"/>
            <a:ext cx="4610100" cy="400110"/>
          </a:xfrm>
          <a:prstGeom prst="rect">
            <a:avLst/>
          </a:prstGeom>
          <a:noFill/>
        </p:spPr>
        <p:txBody>
          <a:bodyPr wrap="square">
            <a:spAutoFit/>
          </a:bodyPr>
          <a:lstStyle/>
          <a:p>
            <a:r>
              <a:rPr lang="zh-CN" altLang="en-US" sz="2000" b="1" dirty="0"/>
              <a:t>人工智能的三起两落</a:t>
            </a:r>
          </a:p>
        </p:txBody>
      </p:sp>
      <p:pic>
        <p:nvPicPr>
          <p:cNvPr id="6" name="图片 5"/>
          <p:cNvPicPr>
            <a:picLocks noChangeAspect="1"/>
          </p:cNvPicPr>
          <p:nvPr/>
        </p:nvPicPr>
        <p:blipFill>
          <a:blip r:embed="rId2"/>
          <a:stretch>
            <a:fillRect/>
          </a:stretch>
        </p:blipFill>
        <p:spPr>
          <a:xfrm>
            <a:off x="636691" y="1412776"/>
            <a:ext cx="7870618" cy="431634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107950" y="980728"/>
            <a:ext cx="8640960" cy="2862322"/>
          </a:xfrm>
          <a:prstGeom prst="rect">
            <a:avLst/>
          </a:prstGeom>
          <a:noFill/>
        </p:spPr>
        <p:txBody>
          <a:bodyPr wrap="square">
            <a:spAutoFit/>
          </a:bodyPr>
          <a:lstStyle/>
          <a:p>
            <a:pPr marL="285750" indent="-285750">
              <a:buFont typeface="Arial" panose="020B0604020202020204" pitchFamily="34" charset="0"/>
              <a:buChar char="•"/>
            </a:pPr>
            <a:r>
              <a:rPr lang="en-US" altLang="zh-CN" dirty="0"/>
              <a:t>K-Means</a:t>
            </a:r>
            <a:r>
              <a:rPr lang="zh-CN" altLang="en-US" dirty="0"/>
              <a:t>聚类算法也称为</a:t>
            </a:r>
            <a:r>
              <a:rPr lang="en-US" altLang="zh-CN" dirty="0"/>
              <a:t>K</a:t>
            </a:r>
            <a:r>
              <a:rPr lang="zh-CN" altLang="en-US" dirty="0"/>
              <a:t>均值聚类算法，是典型的聚类算法。</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对于给定的数据集和需要划分的类数</a:t>
            </a:r>
            <a:r>
              <a:rPr lang="en-US" altLang="zh-CN" dirty="0"/>
              <a:t>k</a:t>
            </a:r>
            <a:r>
              <a:rPr lang="zh-CN" altLang="en-US" dirty="0"/>
              <a:t>，算法根据距离函数进行迭代处理，动态地把数据划分成</a:t>
            </a:r>
            <a:r>
              <a:rPr lang="en-US" altLang="zh-CN" dirty="0"/>
              <a:t>k</a:t>
            </a:r>
            <a:r>
              <a:rPr lang="zh-CN" altLang="en-US" dirty="0"/>
              <a:t>个簇（即类别），直到收敛为止。簇中心</a:t>
            </a:r>
            <a:r>
              <a:rPr lang="en-US" altLang="zh-CN" dirty="0"/>
              <a:t>(cluster center)</a:t>
            </a:r>
            <a:r>
              <a:rPr lang="zh-CN" altLang="en-US" dirty="0"/>
              <a:t>也称为聚类中心。</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en-US" altLang="zh-CN" dirty="0"/>
              <a:t>K-Means</a:t>
            </a:r>
            <a:r>
              <a:rPr lang="zh-CN" altLang="en-US" dirty="0"/>
              <a:t>聚类的优点是算法简单、运算速度快，即便数据集很大计算起来也便捷。</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en-US" altLang="zh-CN" dirty="0"/>
              <a:t>K-Means</a:t>
            </a:r>
            <a:r>
              <a:rPr lang="zh-CN" altLang="en-US" dirty="0"/>
              <a:t>聚类不足之处是如果数据集较大，容易获得局部最优的分类结果。而且所产生的类的大小相近，对噪声数据也比较敏感。</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124346" y="908720"/>
            <a:ext cx="4610100" cy="400110"/>
          </a:xfrm>
          <a:prstGeom prst="rect">
            <a:avLst/>
          </a:prstGeom>
          <a:noFill/>
        </p:spPr>
        <p:txBody>
          <a:bodyPr wrap="square">
            <a:spAutoFit/>
          </a:bodyPr>
          <a:lstStyle/>
          <a:p>
            <a:r>
              <a:rPr lang="en-US" altLang="zh-CN" sz="2000" b="1" dirty="0"/>
              <a:t>K-Means</a:t>
            </a:r>
            <a:r>
              <a:rPr lang="zh-CN" altLang="en-US" sz="2000" b="1" dirty="0"/>
              <a:t>聚类算法运算流程</a:t>
            </a:r>
          </a:p>
        </p:txBody>
      </p:sp>
      <p:sp>
        <p:nvSpPr>
          <p:cNvPr id="5" name="文本框 4"/>
          <p:cNvSpPr txBox="1"/>
          <p:nvPr/>
        </p:nvSpPr>
        <p:spPr>
          <a:xfrm>
            <a:off x="1907704" y="1308830"/>
            <a:ext cx="4610100" cy="3368871"/>
          </a:xfrm>
          <a:prstGeom prst="rect">
            <a:avLst/>
          </a:prstGeom>
          <a:noFill/>
        </p:spPr>
        <p:txBody>
          <a:bodyPr wrap="square">
            <a:spAutoFit/>
          </a:bodyPr>
          <a:lstStyle/>
          <a:p>
            <a:pPr>
              <a:lnSpc>
                <a:spcPct val="150000"/>
              </a:lnSpc>
            </a:pPr>
            <a:r>
              <a:rPr lang="zh-CN" altLang="en-US" dirty="0"/>
              <a:t>随机选择 </a:t>
            </a:r>
            <a:r>
              <a:rPr lang="en-US" altLang="zh-CN" dirty="0"/>
              <a:t>k</a:t>
            </a:r>
            <a:r>
              <a:rPr lang="zh-CN" altLang="en-US" dirty="0"/>
              <a:t>个数据点 </a:t>
            </a:r>
            <a:r>
              <a:rPr lang="en-US" altLang="zh-CN" dirty="0"/>
              <a:t>-&gt; </a:t>
            </a:r>
            <a:r>
              <a:rPr lang="zh-CN" altLang="en-US" dirty="0"/>
              <a:t>起始簇中心</a:t>
            </a:r>
          </a:p>
          <a:p>
            <a:pPr>
              <a:lnSpc>
                <a:spcPct val="150000"/>
              </a:lnSpc>
            </a:pPr>
            <a:r>
              <a:rPr lang="en-US" altLang="zh-CN" dirty="0"/>
              <a:t>While</a:t>
            </a:r>
            <a:r>
              <a:rPr lang="zh-CN" altLang="en-US" dirty="0"/>
              <a:t>数据点的分配结果发生改变</a:t>
            </a:r>
            <a:r>
              <a:rPr lang="en-US" altLang="zh-CN" dirty="0"/>
              <a:t>:</a:t>
            </a:r>
          </a:p>
          <a:p>
            <a:pPr>
              <a:lnSpc>
                <a:spcPct val="150000"/>
              </a:lnSpc>
            </a:pPr>
            <a:r>
              <a:rPr lang="en-US" altLang="zh-CN" dirty="0"/>
              <a:t>     for</a:t>
            </a:r>
            <a:r>
              <a:rPr lang="zh-CN" altLang="en-US" dirty="0"/>
              <a:t>数据集中的每个数据点</a:t>
            </a:r>
            <a:r>
              <a:rPr lang="en-US" altLang="zh-CN" dirty="0"/>
              <a:t>p:</a:t>
            </a:r>
          </a:p>
          <a:p>
            <a:pPr>
              <a:lnSpc>
                <a:spcPct val="150000"/>
              </a:lnSpc>
            </a:pPr>
            <a:r>
              <a:rPr lang="en-US" altLang="zh-CN" dirty="0"/>
              <a:t>           for </a:t>
            </a:r>
            <a:r>
              <a:rPr lang="zh-CN" altLang="en-US" dirty="0"/>
              <a:t>循环访问每个簇中心</a:t>
            </a:r>
            <a:r>
              <a:rPr lang="en-US" altLang="zh-CN" dirty="0"/>
              <a:t>c:</a:t>
            </a:r>
          </a:p>
          <a:p>
            <a:pPr>
              <a:lnSpc>
                <a:spcPct val="150000"/>
              </a:lnSpc>
            </a:pPr>
            <a:r>
              <a:rPr lang="en-US" altLang="zh-CN" dirty="0"/>
              <a:t>                 </a:t>
            </a:r>
            <a:r>
              <a:rPr lang="en-US" altLang="zh-CN" dirty="0" err="1"/>
              <a:t>computer_distance</a:t>
            </a:r>
            <a:r>
              <a:rPr lang="en-US" altLang="zh-CN" dirty="0"/>
              <a:t>(</a:t>
            </a:r>
            <a:r>
              <a:rPr lang="en-US" altLang="zh-CN" dirty="0" err="1"/>
              <a:t>p,c</a:t>
            </a:r>
            <a:r>
              <a:rPr lang="en-US" altLang="zh-CN" dirty="0"/>
              <a:t>)</a:t>
            </a:r>
          </a:p>
          <a:p>
            <a:pPr>
              <a:lnSpc>
                <a:spcPct val="150000"/>
              </a:lnSpc>
            </a:pPr>
            <a:r>
              <a:rPr lang="en-US" altLang="zh-CN" dirty="0"/>
              <a:t>                 </a:t>
            </a:r>
            <a:r>
              <a:rPr lang="zh-CN" altLang="en-US" dirty="0"/>
              <a:t>将数据点</a:t>
            </a:r>
            <a:r>
              <a:rPr lang="en-US" altLang="zh-CN" dirty="0"/>
              <a:t>p</a:t>
            </a:r>
            <a:r>
              <a:rPr lang="zh-CN" altLang="en-US" dirty="0"/>
              <a:t>分配到最近的簇</a:t>
            </a:r>
          </a:p>
          <a:p>
            <a:pPr>
              <a:lnSpc>
                <a:spcPct val="150000"/>
              </a:lnSpc>
            </a:pPr>
            <a:r>
              <a:rPr lang="zh-CN" altLang="en-US" dirty="0"/>
              <a:t>     </a:t>
            </a:r>
            <a:r>
              <a:rPr lang="en-US" altLang="zh-CN" dirty="0"/>
              <a:t>for </a:t>
            </a:r>
            <a:r>
              <a:rPr lang="zh-CN" altLang="en-US" dirty="0"/>
              <a:t>每一个簇</a:t>
            </a:r>
            <a:r>
              <a:rPr lang="en-US" altLang="zh-CN" dirty="0"/>
              <a:t>:</a:t>
            </a:r>
          </a:p>
          <a:p>
            <a:pPr>
              <a:lnSpc>
                <a:spcPct val="150000"/>
              </a:lnSpc>
            </a:pPr>
            <a:r>
              <a:rPr lang="en-US" altLang="zh-CN" dirty="0"/>
              <a:t>           </a:t>
            </a:r>
            <a:r>
              <a:rPr lang="zh-CN" altLang="en-US" dirty="0"/>
              <a:t>簇中心更新为簇内数据点的均值</a:t>
            </a:r>
          </a:p>
        </p:txBody>
      </p:sp>
      <p:sp>
        <p:nvSpPr>
          <p:cNvPr id="7" name="文本框 6"/>
          <p:cNvSpPr txBox="1"/>
          <p:nvPr/>
        </p:nvSpPr>
        <p:spPr>
          <a:xfrm>
            <a:off x="114028" y="4810506"/>
            <a:ext cx="8945836" cy="1477328"/>
          </a:xfrm>
          <a:prstGeom prst="rect">
            <a:avLst/>
          </a:prstGeom>
          <a:noFill/>
        </p:spPr>
        <p:txBody>
          <a:bodyPr wrap="square">
            <a:spAutoFit/>
          </a:bodyPr>
          <a:lstStyle/>
          <a:p>
            <a:pPr marL="285750" indent="-285750">
              <a:buFont typeface="Arial" panose="020B0604020202020204" pitchFamily="34" charset="0"/>
              <a:buChar char="•"/>
            </a:pPr>
            <a:r>
              <a:rPr lang="en-US" altLang="zh-CN" dirty="0"/>
              <a:t>K-Means</a:t>
            </a:r>
            <a:r>
              <a:rPr lang="zh-CN" altLang="en-US" dirty="0"/>
              <a:t>算法的实现：首先选取</a:t>
            </a:r>
            <a:r>
              <a:rPr lang="en-US" altLang="zh-CN" dirty="0"/>
              <a:t>k</a:t>
            </a:r>
            <a:r>
              <a:rPr lang="zh-CN" altLang="en-US" dirty="0"/>
              <a:t>个数据点作为初始的簇中心，即聚类的中心。然后逐个计算各数据点到各聚类中心的距离，把数据点分配到离它最近的簇。一次迭代之后，所有的数据点都会分配给某个簇。再根据分配结果计算出新的聚类中心，并重新计算各数据点到簇中心的距离，根据距离重新进行分配。不断重复以上步骤，直到分配不再发生变化为止。</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76721" y="908720"/>
            <a:ext cx="4610100" cy="400110"/>
          </a:xfrm>
          <a:prstGeom prst="rect">
            <a:avLst/>
          </a:prstGeom>
          <a:noFill/>
        </p:spPr>
        <p:txBody>
          <a:bodyPr wrap="square">
            <a:spAutoFit/>
          </a:bodyPr>
          <a:lstStyle/>
          <a:p>
            <a:r>
              <a:rPr lang="en-US" altLang="zh-CN" sz="2000" b="1" dirty="0"/>
              <a:t>K-Means</a:t>
            </a:r>
            <a:r>
              <a:rPr lang="zh-CN" altLang="en-US" sz="2000" b="1" dirty="0"/>
              <a:t>聚类过程示意图</a:t>
            </a:r>
          </a:p>
        </p:txBody>
      </p:sp>
      <p:pic>
        <p:nvPicPr>
          <p:cNvPr id="4" name="图片 3"/>
          <p:cNvPicPr>
            <a:picLocks noChangeAspect="1"/>
          </p:cNvPicPr>
          <p:nvPr/>
        </p:nvPicPr>
        <p:blipFill>
          <a:blip r:embed="rId2"/>
          <a:stretch>
            <a:fillRect/>
          </a:stretch>
        </p:blipFill>
        <p:spPr>
          <a:xfrm>
            <a:off x="1277345" y="1901573"/>
            <a:ext cx="6589310" cy="3054854"/>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251520" y="980728"/>
            <a:ext cx="8892480" cy="2062103"/>
          </a:xfrm>
          <a:prstGeom prst="rect">
            <a:avLst/>
          </a:prstGeom>
          <a:noFill/>
        </p:spPr>
        <p:txBody>
          <a:bodyPr wrap="square">
            <a:spAutoFit/>
          </a:bodyPr>
          <a:lstStyle/>
          <a:p>
            <a:r>
              <a:rPr lang="en-US" altLang="zh-CN" sz="2000" b="1" dirty="0"/>
              <a:t>K-Means</a:t>
            </a:r>
            <a:r>
              <a:rPr lang="zh-CN" altLang="en-US" sz="2000" b="1" dirty="0"/>
              <a:t>聚类算法是一个迭代的过程，每次迭代包括两个步骤：</a:t>
            </a:r>
          </a:p>
          <a:p>
            <a:endParaRPr lang="zh-CN" altLang="en-US" dirty="0"/>
          </a:p>
          <a:p>
            <a:pPr marL="285750" indent="-285750">
              <a:buFont typeface="Arial" panose="020B0604020202020204" pitchFamily="34" charset="0"/>
              <a:buChar char="•"/>
            </a:pPr>
            <a:r>
              <a:rPr lang="zh-CN" altLang="en-US" dirty="0"/>
              <a:t>选择</a:t>
            </a:r>
            <a:r>
              <a:rPr lang="en-US" altLang="zh-CN" dirty="0"/>
              <a:t>k</a:t>
            </a:r>
            <a:r>
              <a:rPr lang="zh-CN" altLang="en-US" dirty="0"/>
              <a:t>个类的中心，将样本逐个指派到与其最近的中心的类中，得到一个聚类结果</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更新每个类的样本的均值，作为类的新的中心</a:t>
            </a:r>
            <a:endParaRPr lang="en-US" altLang="zh-CN" dirty="0"/>
          </a:p>
          <a:p>
            <a:pPr marL="285750" indent="-285750">
              <a:buFont typeface="Arial" panose="020B0604020202020204" pitchFamily="34" charset="0"/>
              <a:buChar char="•"/>
            </a:pPr>
            <a:endParaRPr lang="zh-CN" altLang="en-US" dirty="0"/>
          </a:p>
          <a:p>
            <a:r>
              <a:rPr lang="zh-CN" altLang="en-US" dirty="0"/>
              <a:t>重复以上步骤，直到收敛为止。</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107950" y="980728"/>
            <a:ext cx="8856538" cy="2646878"/>
          </a:xfrm>
          <a:prstGeom prst="rect">
            <a:avLst/>
          </a:prstGeom>
          <a:noFill/>
        </p:spPr>
        <p:txBody>
          <a:bodyPr wrap="square">
            <a:spAutoFit/>
          </a:bodyPr>
          <a:lstStyle/>
          <a:p>
            <a:r>
              <a:rPr lang="zh-CN" altLang="en-US" sz="2000" b="1" dirty="0"/>
              <a:t>常见的聚类评价方法大致</a:t>
            </a:r>
            <a:r>
              <a:rPr lang="en-US" altLang="zh-CN" sz="2000" b="1" dirty="0"/>
              <a:t>3</a:t>
            </a:r>
            <a:r>
              <a:rPr lang="zh-CN" altLang="en-US" sz="2000" b="1" dirty="0"/>
              <a:t>类：外部有效性评价、内部有效性评价和相对评价法。</a:t>
            </a:r>
          </a:p>
          <a:p>
            <a:pPr marL="285750" indent="-285750" algn="just">
              <a:buFont typeface="Arial" panose="020B0604020202020204" pitchFamily="34" charset="0"/>
              <a:buChar char="•"/>
            </a:pPr>
            <a:r>
              <a:rPr lang="zh-CN" altLang="en-US" dirty="0"/>
              <a:t>外部评价反映聚类结果的整体效果，常用的指标有</a:t>
            </a:r>
            <a:r>
              <a:rPr lang="en-US" altLang="zh-CN" dirty="0"/>
              <a:t>F-measure</a:t>
            </a:r>
            <a:r>
              <a:rPr lang="zh-CN" altLang="en-US" dirty="0"/>
              <a:t>指数，</a:t>
            </a:r>
            <a:r>
              <a:rPr lang="en-US" altLang="zh-CN" dirty="0"/>
              <a:t>Rand</a:t>
            </a:r>
            <a:r>
              <a:rPr lang="zh-CN" altLang="en-US" dirty="0"/>
              <a:t>指数和</a:t>
            </a:r>
            <a:r>
              <a:rPr lang="en-US" altLang="zh-CN" dirty="0"/>
              <a:t>Jaccard</a:t>
            </a:r>
            <a:r>
              <a:rPr lang="zh-CN" altLang="en-US" dirty="0"/>
              <a:t>系数等。</a:t>
            </a:r>
            <a:endParaRPr lang="en-US" altLang="zh-CN" dirty="0"/>
          </a:p>
          <a:p>
            <a:pPr marL="285750" indent="-285750" algn="just">
              <a:buFont typeface="Arial" panose="020B0604020202020204" pitchFamily="34" charset="0"/>
              <a:buChar char="•"/>
            </a:pPr>
            <a:endParaRPr lang="zh-CN" altLang="en-US" dirty="0"/>
          </a:p>
          <a:p>
            <a:pPr marL="285750" indent="-285750" algn="just">
              <a:buFont typeface="Arial" panose="020B0604020202020204" pitchFamily="34" charset="0"/>
              <a:buChar char="•"/>
            </a:pPr>
            <a:r>
              <a:rPr lang="zh-CN" altLang="en-US" dirty="0"/>
              <a:t>内部评价是利用数据集的内部特征来评价，包括</a:t>
            </a:r>
            <a:r>
              <a:rPr lang="en-US" altLang="zh-CN" dirty="0"/>
              <a:t>Dunn</a:t>
            </a:r>
            <a:r>
              <a:rPr lang="zh-CN" altLang="en-US" dirty="0"/>
              <a:t>指数、轮廓系数等指标。</a:t>
            </a:r>
            <a:endParaRPr lang="en-US" altLang="zh-CN" dirty="0"/>
          </a:p>
          <a:p>
            <a:pPr marL="285750" indent="-285750" algn="just">
              <a:buFont typeface="Arial" panose="020B0604020202020204" pitchFamily="34" charset="0"/>
              <a:buChar char="•"/>
            </a:pPr>
            <a:endParaRPr lang="zh-CN" altLang="en-US" dirty="0"/>
          </a:p>
          <a:p>
            <a:pPr marL="285750" indent="-285750" algn="just">
              <a:buFont typeface="Arial" panose="020B0604020202020204" pitchFamily="34" charset="0"/>
              <a:buChar char="•"/>
            </a:pPr>
            <a:r>
              <a:rPr lang="zh-CN" altLang="en-US" dirty="0"/>
              <a:t>相对评价法选定某个评价指标，然后为聚类算法设置不同的参数进行测试。根据测试结果选取最优的算法参数和聚类模式等，例如改进的</a:t>
            </a:r>
            <a:r>
              <a:rPr lang="en-US" altLang="zh-CN" dirty="0"/>
              <a:t>Dunn</a:t>
            </a:r>
            <a:r>
              <a:rPr lang="zh-CN" altLang="en-US" dirty="0"/>
              <a:t>指数等。</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107950" y="908720"/>
            <a:ext cx="4610100" cy="400110"/>
          </a:xfrm>
          <a:prstGeom prst="rect">
            <a:avLst/>
          </a:prstGeom>
          <a:noFill/>
        </p:spPr>
        <p:txBody>
          <a:bodyPr wrap="square">
            <a:spAutoFit/>
          </a:bodyPr>
          <a:lstStyle/>
          <a:p>
            <a:r>
              <a:rPr lang="en-US" altLang="zh-CN" sz="2000" b="1" dirty="0">
                <a:latin typeface="+mn-ea"/>
                <a:ea typeface="+mn-ea"/>
              </a:rPr>
              <a:t>K-Means</a:t>
            </a:r>
            <a:r>
              <a:rPr lang="zh-CN" altLang="en-US" sz="2000" b="1" dirty="0">
                <a:latin typeface="+mn-ea"/>
                <a:ea typeface="+mn-ea"/>
              </a:rPr>
              <a:t>的目标函数</a:t>
            </a:r>
          </a:p>
        </p:txBody>
      </p:sp>
      <p:sp>
        <p:nvSpPr>
          <p:cNvPr id="5" name="文本框 4"/>
          <p:cNvSpPr txBox="1"/>
          <p:nvPr/>
        </p:nvSpPr>
        <p:spPr>
          <a:xfrm>
            <a:off x="251520" y="1308830"/>
            <a:ext cx="7848872" cy="2308324"/>
          </a:xfrm>
          <a:prstGeom prst="rect">
            <a:avLst/>
          </a:prstGeom>
          <a:noFill/>
        </p:spPr>
        <p:txBody>
          <a:bodyPr wrap="square">
            <a:spAutoFit/>
          </a:bodyPr>
          <a:lstStyle/>
          <a:p>
            <a:r>
              <a:rPr lang="zh-CN" altLang="en-US" dirty="0">
                <a:latin typeface="+mn-ea"/>
                <a:ea typeface="+mn-ea"/>
              </a:rPr>
              <a:t>假设数据集</a:t>
            </a:r>
            <a:r>
              <a:rPr lang="en-US" altLang="zh-CN" dirty="0">
                <a:latin typeface="+mn-ea"/>
                <a:ea typeface="+mn-ea"/>
              </a:rPr>
              <a:t>X</a:t>
            </a:r>
            <a:r>
              <a:rPr lang="zh-CN" altLang="en-US" dirty="0">
                <a:latin typeface="+mn-ea"/>
                <a:ea typeface="+mn-ea"/>
              </a:rPr>
              <a:t>包含</a:t>
            </a:r>
            <a:r>
              <a:rPr lang="en-US" altLang="zh-CN" dirty="0">
                <a:latin typeface="+mn-ea"/>
                <a:ea typeface="+mn-ea"/>
              </a:rPr>
              <a:t>n</a:t>
            </a:r>
            <a:r>
              <a:rPr lang="zh-CN" altLang="en-US" dirty="0">
                <a:latin typeface="+mn-ea"/>
                <a:ea typeface="+mn-ea"/>
              </a:rPr>
              <a:t>个数据点，需要划分到</a:t>
            </a:r>
            <a:r>
              <a:rPr lang="en-US" altLang="zh-CN" dirty="0">
                <a:latin typeface="+mn-ea"/>
                <a:ea typeface="+mn-ea"/>
              </a:rPr>
              <a:t>k</a:t>
            </a:r>
            <a:r>
              <a:rPr lang="zh-CN" altLang="en-US" dirty="0">
                <a:latin typeface="+mn-ea"/>
                <a:ea typeface="+mn-ea"/>
              </a:rPr>
              <a:t>个类。类中心为用集合</a:t>
            </a:r>
            <a:r>
              <a:rPr lang="en-US" altLang="zh-CN" dirty="0">
                <a:latin typeface="+mn-ea"/>
                <a:ea typeface="+mn-ea"/>
              </a:rPr>
              <a:t>U</a:t>
            </a:r>
            <a:r>
              <a:rPr lang="zh-CN" altLang="en-US" dirty="0">
                <a:latin typeface="+mn-ea"/>
                <a:ea typeface="+mn-ea"/>
              </a:rPr>
              <a:t>表示。聚类后所有数据点到各自聚类中心的差的平方和为聚类平方和用</a:t>
            </a:r>
            <a:r>
              <a:rPr lang="en-US" altLang="zh-CN" dirty="0">
                <a:latin typeface="+mn-ea"/>
                <a:ea typeface="+mn-ea"/>
              </a:rPr>
              <a:t>J</a:t>
            </a:r>
            <a:r>
              <a:rPr lang="zh-CN" altLang="en-US" dirty="0">
                <a:latin typeface="+mn-ea"/>
                <a:ea typeface="+mn-ea"/>
              </a:rPr>
              <a:t>表示，</a:t>
            </a:r>
            <a:r>
              <a:rPr lang="en-US" altLang="zh-CN" dirty="0">
                <a:latin typeface="+mn-ea"/>
                <a:ea typeface="+mn-ea"/>
              </a:rPr>
              <a:t>J</a:t>
            </a:r>
            <a:r>
              <a:rPr lang="zh-CN" altLang="en-US" dirty="0">
                <a:latin typeface="+mn-ea"/>
                <a:ea typeface="+mn-ea"/>
              </a:rPr>
              <a:t>值</a:t>
            </a:r>
            <a:endParaRPr lang="en-US" altLang="zh-CN" dirty="0">
              <a:latin typeface="+mn-ea"/>
              <a:ea typeface="+mn-ea"/>
            </a:endParaRPr>
          </a:p>
          <a:p>
            <a:endParaRPr lang="en-US" altLang="zh-CN" dirty="0">
              <a:latin typeface="+mn-ea"/>
              <a:ea typeface="+mn-ea"/>
            </a:endParaRPr>
          </a:p>
          <a:p>
            <a:endParaRPr lang="en-US" altLang="zh-CN" dirty="0">
              <a:latin typeface="+mn-ea"/>
              <a:ea typeface="+mn-ea"/>
            </a:endParaRPr>
          </a:p>
          <a:p>
            <a:endParaRPr lang="en-US" altLang="zh-CN" dirty="0">
              <a:latin typeface="+mn-ea"/>
              <a:ea typeface="+mn-ea"/>
            </a:endParaRPr>
          </a:p>
          <a:p>
            <a:endParaRPr lang="en-US" altLang="zh-CN" dirty="0">
              <a:latin typeface="+mn-ea"/>
              <a:ea typeface="+mn-ea"/>
            </a:endParaRPr>
          </a:p>
          <a:p>
            <a:r>
              <a:rPr lang="zh-CN" altLang="en-US" dirty="0">
                <a:latin typeface="+mn-ea"/>
                <a:ea typeface="+mn-ea"/>
              </a:rPr>
              <a:t>聚类的目标就是使</a:t>
            </a:r>
            <a:r>
              <a:rPr lang="en-US" altLang="zh-CN" dirty="0">
                <a:latin typeface="+mn-ea"/>
                <a:ea typeface="+mn-ea"/>
              </a:rPr>
              <a:t>J</a:t>
            </a:r>
            <a:r>
              <a:rPr lang="zh-CN" altLang="en-US" dirty="0">
                <a:latin typeface="+mn-ea"/>
                <a:ea typeface="+mn-ea"/>
              </a:rPr>
              <a:t>值最小化。 如果在某次迭代前后，</a:t>
            </a:r>
            <a:r>
              <a:rPr lang="en-US" altLang="zh-CN" dirty="0">
                <a:latin typeface="+mn-ea"/>
                <a:ea typeface="+mn-ea"/>
              </a:rPr>
              <a:t>J</a:t>
            </a:r>
            <a:r>
              <a:rPr lang="zh-CN" altLang="en-US" dirty="0">
                <a:latin typeface="+mn-ea"/>
                <a:ea typeface="+mn-ea"/>
              </a:rPr>
              <a:t>值没有发生变化，则说明簇的分配不再发生变化，算法已经收敛。</a:t>
            </a:r>
          </a:p>
        </p:txBody>
      </p:sp>
      <p:pic>
        <p:nvPicPr>
          <p:cNvPr id="7" name="图片 6"/>
          <p:cNvPicPr>
            <a:picLocks noChangeAspect="1"/>
          </p:cNvPicPr>
          <p:nvPr/>
        </p:nvPicPr>
        <p:blipFill>
          <a:blip r:embed="rId2"/>
          <a:stretch>
            <a:fillRect/>
          </a:stretch>
        </p:blipFill>
        <p:spPr>
          <a:xfrm>
            <a:off x="3347864" y="2081959"/>
            <a:ext cx="2017951" cy="76206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24011" y="908720"/>
            <a:ext cx="4610100" cy="400110"/>
          </a:xfrm>
          <a:prstGeom prst="rect">
            <a:avLst/>
          </a:prstGeom>
          <a:noFill/>
        </p:spPr>
        <p:txBody>
          <a:bodyPr wrap="square">
            <a:spAutoFit/>
          </a:bodyPr>
          <a:lstStyle/>
          <a:p>
            <a:r>
              <a:rPr lang="zh-CN" altLang="en-US" sz="2000" b="1" dirty="0">
                <a:latin typeface="+mn-ea"/>
                <a:ea typeface="+mn-ea"/>
              </a:rPr>
              <a:t>使用</a:t>
            </a:r>
            <a:r>
              <a:rPr lang="en-US" altLang="zh-CN" sz="2000" b="1" dirty="0">
                <a:latin typeface="+mn-ea"/>
                <a:ea typeface="+mn-ea"/>
              </a:rPr>
              <a:t>SKlearn</a:t>
            </a:r>
            <a:r>
              <a:rPr lang="zh-CN" altLang="en-US" sz="2000" b="1" dirty="0">
                <a:latin typeface="+mn-ea"/>
                <a:ea typeface="+mn-ea"/>
              </a:rPr>
              <a:t>实现</a:t>
            </a:r>
            <a:r>
              <a:rPr lang="en-US" altLang="zh-CN" sz="2000" b="1" dirty="0">
                <a:latin typeface="+mn-ea"/>
                <a:ea typeface="+mn-ea"/>
              </a:rPr>
              <a:t>K-Means</a:t>
            </a:r>
            <a:r>
              <a:rPr lang="zh-CN" altLang="en-US" sz="2000" b="1" dirty="0">
                <a:latin typeface="+mn-ea"/>
                <a:ea typeface="+mn-ea"/>
              </a:rPr>
              <a:t>聚类</a:t>
            </a:r>
          </a:p>
        </p:txBody>
      </p:sp>
      <p:sp>
        <p:nvSpPr>
          <p:cNvPr id="5" name="文本框 4"/>
          <p:cNvSpPr txBox="1"/>
          <p:nvPr/>
        </p:nvSpPr>
        <p:spPr>
          <a:xfrm>
            <a:off x="323528" y="1409289"/>
            <a:ext cx="8496944" cy="4701736"/>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Scikit-learn</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的</a:t>
            </a:r>
            <a:r>
              <a:rPr kumimoji="0" lang="en-US" altLang="zh-CN" sz="1800" b="0" i="0" u="none" strike="noStrike" kern="1200" cap="none" spc="0" normalizeH="0" baseline="0" noProof="0" dirty="0">
                <a:ln>
                  <a:noFill/>
                </a:ln>
                <a:solidFill>
                  <a:srgbClr val="FF0000"/>
                </a:solidFill>
                <a:effectLst/>
                <a:uLnTx/>
                <a:uFillTx/>
                <a:latin typeface="+mn-ea"/>
                <a:ea typeface="+mn-ea"/>
                <a:cs typeface="+mn-cs"/>
              </a:rPr>
              <a:t>cluster</a:t>
            </a:r>
            <a:r>
              <a:rPr kumimoji="0" lang="zh-CN" altLang="zh-CN" sz="1800" b="0" i="0" u="none" strike="noStrike" kern="1200" cap="none" spc="0" normalizeH="0" baseline="0" noProof="0" dirty="0">
                <a:ln>
                  <a:noFill/>
                </a:ln>
                <a:solidFill>
                  <a:srgbClr val="FF0000"/>
                </a:solidFill>
                <a:effectLst/>
                <a:uLnTx/>
                <a:uFillTx/>
                <a:latin typeface="+mn-ea"/>
                <a:ea typeface="+mn-ea"/>
                <a:cs typeface="+mn-cs"/>
              </a:rPr>
              <a:t>模块</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中提供的</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KMeans</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类可以实现</a:t>
            </a:r>
            <a:r>
              <a:rPr kumimoji="0" lang="en-US" altLang="zh-CN" sz="1800" b="0" i="0" u="none" strike="noStrike" kern="1200" cap="none" spc="0" normalizeH="0" baseline="0" noProof="0" dirty="0">
                <a:ln>
                  <a:noFill/>
                </a:ln>
                <a:solidFill>
                  <a:srgbClr val="FF0000"/>
                </a:solidFill>
                <a:effectLst/>
                <a:uLnTx/>
                <a:uFillTx/>
                <a:latin typeface="+mn-ea"/>
                <a:ea typeface="+mn-ea"/>
                <a:cs typeface="+mn-cs"/>
              </a:rPr>
              <a:t>K-</a:t>
            </a:r>
            <a:r>
              <a:rPr kumimoji="0" lang="zh-CN" altLang="zh-CN" sz="1800" b="0" i="0" u="none" strike="noStrike" kern="1200" cap="none" spc="0" normalizeH="0" baseline="0" noProof="0" dirty="0">
                <a:ln>
                  <a:noFill/>
                </a:ln>
                <a:solidFill>
                  <a:srgbClr val="FF0000"/>
                </a:solidFill>
                <a:effectLst/>
                <a:uLnTx/>
                <a:uFillTx/>
                <a:latin typeface="+mn-ea"/>
                <a:ea typeface="+mn-ea"/>
                <a:cs typeface="+mn-cs"/>
              </a:rPr>
              <a:t>均值聚类</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，构造函数如下：</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srgbClr val="FF0000"/>
                </a:solidFill>
                <a:effectLst/>
                <a:uLnTx/>
                <a:uFillTx/>
                <a:latin typeface="+mn-ea"/>
                <a:ea typeface="+mn-ea"/>
                <a:cs typeface="+mn-cs"/>
              </a:rPr>
              <a:t>sklearn.cluster.KMeans</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n_clusters</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=8, </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init</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=’k-means++’, </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n_init</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=10, </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max_iter</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=300, </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tol</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=0.0001, </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precompute_distances</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=’auto’, verbose=0, </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random_state</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=None, </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copy_x</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=True, </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n_jobs</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=None, algorithm=’auto’)</a:t>
            </a:r>
            <a:endParaRPr kumimoji="0" lang="zh-CN" altLang="zh-CN" sz="180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主要参数含义：</a:t>
            </a:r>
          </a:p>
          <a:p>
            <a:pPr marL="342900" marR="0" lvl="0" indent="-342900" algn="l" defTabSz="914400" rtl="0" eaLnBrk="1" fontAlgn="auto" latinLnBrk="0" hangingPunct="1">
              <a:lnSpc>
                <a:spcPct val="120000"/>
              </a:lnSpc>
              <a:spcBef>
                <a:spcPts val="0"/>
              </a:spcBef>
              <a:spcAft>
                <a:spcPts val="0"/>
              </a:spcAft>
              <a:buClrTx/>
              <a:buSzTx/>
              <a:buFont typeface="+mj-ea"/>
              <a:buAutoNum type="circleNumDbPlain"/>
              <a:defRPr/>
            </a:pP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n_clusters</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：可选，默认为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8</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。要形成的簇的数目，即类的数量。</a:t>
            </a:r>
          </a:p>
          <a:p>
            <a:pPr marL="342900" marR="0" lvl="0" indent="-342900" algn="l" defTabSz="914400" rtl="0" eaLnBrk="1" fontAlgn="auto" latinLnBrk="0" hangingPunct="1">
              <a:lnSpc>
                <a:spcPct val="120000"/>
              </a:lnSpc>
              <a:spcBef>
                <a:spcPts val="0"/>
              </a:spcBef>
              <a:spcAft>
                <a:spcPts val="0"/>
              </a:spcAft>
              <a:buClrTx/>
              <a:buSzTx/>
              <a:buFont typeface="+mj-ea"/>
              <a:buAutoNum type="circleNumDbPlain"/>
              <a:defRPr/>
            </a:pP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n_init</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：默认为</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10</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，用不同种子运行</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k-</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均值算法的次数。</a:t>
            </a:r>
          </a:p>
          <a:p>
            <a:pPr marL="342900" marR="0" lvl="0" indent="-342900" algn="l" defTabSz="914400" rtl="0" eaLnBrk="1" fontAlgn="auto" latinLnBrk="0" hangingPunct="1">
              <a:lnSpc>
                <a:spcPct val="120000"/>
              </a:lnSpc>
              <a:spcBef>
                <a:spcPts val="0"/>
              </a:spcBef>
              <a:spcAft>
                <a:spcPts val="0"/>
              </a:spcAft>
              <a:buClrTx/>
              <a:buSzTx/>
              <a:buFont typeface="+mj-ea"/>
              <a:buAutoNum type="circleNumDbPlain"/>
              <a:defRPr/>
            </a:pP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max_iter</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：默认</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300</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，单次运行的</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k-</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均值算法的最大迭代次数。</a:t>
            </a:r>
          </a:p>
          <a:p>
            <a:pPr marL="342900" marR="0" lvl="0" indent="-342900" algn="l" defTabSz="914400" rtl="0" eaLnBrk="1" fontAlgn="auto" latinLnBrk="0" hangingPunct="1">
              <a:lnSpc>
                <a:spcPct val="120000"/>
              </a:lnSpc>
              <a:spcBef>
                <a:spcPts val="0"/>
              </a:spcBef>
              <a:spcAft>
                <a:spcPts val="0"/>
              </a:spcAft>
              <a:buClrTx/>
              <a:buSzTx/>
              <a:buFont typeface="+mj-ea"/>
              <a:buAutoNum type="circleNumDbPlain"/>
              <a:defRPr/>
            </a:pP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返回</a:t>
            </a: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KMeans</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对象的属性包括：</a:t>
            </a:r>
          </a:p>
          <a:p>
            <a:pPr marL="342900" marR="0" lvl="0" indent="-342900" algn="l" defTabSz="914400" rtl="0" eaLnBrk="1" fontAlgn="auto" latinLnBrk="0" hangingPunct="1">
              <a:lnSpc>
                <a:spcPct val="120000"/>
              </a:lnSpc>
              <a:spcBef>
                <a:spcPts val="0"/>
              </a:spcBef>
              <a:spcAft>
                <a:spcPts val="0"/>
              </a:spcAft>
              <a:buClrTx/>
              <a:buSzTx/>
              <a:buFont typeface="+mj-ea"/>
              <a:buAutoNum type="circleNumDbPlain"/>
              <a:defRPr/>
            </a:pP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cluster_centers</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_</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：数组类型，各个簇中心的坐标。</a:t>
            </a:r>
          </a:p>
          <a:p>
            <a:pPr marL="342900" marR="0" lvl="0" indent="-342900" algn="l" defTabSz="914400" rtl="0" eaLnBrk="1" fontAlgn="auto" latinLnBrk="0" hangingPunct="1">
              <a:lnSpc>
                <a:spcPct val="120000"/>
              </a:lnSpc>
              <a:spcBef>
                <a:spcPts val="0"/>
              </a:spcBef>
              <a:spcAft>
                <a:spcPts val="0"/>
              </a:spcAft>
              <a:buClrTx/>
              <a:buSzTx/>
              <a:buFont typeface="+mj-ea"/>
              <a:buAutoNum type="circleNumDbPlain"/>
              <a:defRPr/>
            </a:pP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labels_</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：每个数据点的标签。</a:t>
            </a:r>
          </a:p>
          <a:p>
            <a:pPr marL="342900" marR="0" lvl="0" indent="-342900" algn="l" defTabSz="914400" rtl="0" eaLnBrk="1" fontAlgn="auto" latinLnBrk="0" hangingPunct="1">
              <a:lnSpc>
                <a:spcPct val="120000"/>
              </a:lnSpc>
              <a:spcBef>
                <a:spcPts val="0"/>
              </a:spcBef>
              <a:spcAft>
                <a:spcPts val="0"/>
              </a:spcAft>
              <a:buClrTx/>
              <a:buSzTx/>
              <a:buFont typeface="+mj-ea"/>
              <a:buAutoNum type="circleNumDbPlain"/>
              <a:defRPr/>
            </a:pPr>
            <a:r>
              <a:rPr kumimoji="0" lang="en-US" altLang="zh-CN" sz="1800" b="0" i="0" u="none" strike="noStrike" kern="1200" cap="none" spc="0" normalizeH="0" baseline="0" noProof="0" dirty="0">
                <a:ln>
                  <a:noFill/>
                </a:ln>
                <a:solidFill>
                  <a:srgbClr val="FF0000"/>
                </a:solidFill>
                <a:effectLst/>
                <a:uLnTx/>
                <a:uFillTx/>
                <a:latin typeface="+mn-ea"/>
                <a:ea typeface="+mn-ea"/>
                <a:cs typeface="+mn-cs"/>
              </a:rPr>
              <a:t>inertia_</a:t>
            </a:r>
            <a:r>
              <a:rPr kumimoji="0" lang="zh-CN" altLang="zh-CN" sz="1800" b="0" i="0" u="none" strike="noStrike" kern="1200" cap="none" spc="0" normalizeH="0" baseline="0" noProof="0" dirty="0">
                <a:ln>
                  <a:noFill/>
                </a:ln>
                <a:solidFill>
                  <a:srgbClr val="FF0000"/>
                </a:solidFill>
                <a:effectLst/>
                <a:uLnTx/>
                <a:uFillTx/>
                <a:latin typeface="+mn-ea"/>
                <a:ea typeface="+mn-ea"/>
                <a:cs typeface="+mn-cs"/>
              </a:rPr>
              <a:t>：浮点型，数据样本到它们最接近的聚类中心的距离平方和。</a:t>
            </a:r>
          </a:p>
          <a:p>
            <a:pPr marL="342900" marR="0" lvl="0" indent="-342900" algn="l" defTabSz="914400" rtl="0" eaLnBrk="1" fontAlgn="auto" latinLnBrk="0" hangingPunct="1">
              <a:lnSpc>
                <a:spcPct val="120000"/>
              </a:lnSpc>
              <a:spcBef>
                <a:spcPts val="0"/>
              </a:spcBef>
              <a:spcAft>
                <a:spcPts val="0"/>
              </a:spcAft>
              <a:buClrTx/>
              <a:buSzTx/>
              <a:buFont typeface="+mj-ea"/>
              <a:buAutoNum type="circleNumDbPlain"/>
              <a:defRPr/>
            </a:pPr>
            <a:r>
              <a:rPr kumimoji="0" lang="en-US" altLang="zh-CN" sz="1800" b="0" i="0" u="none" strike="noStrike" kern="1200" cap="none" spc="0" normalizeH="0" baseline="0" noProof="0" dirty="0" err="1">
                <a:ln>
                  <a:noFill/>
                </a:ln>
                <a:solidFill>
                  <a:srgbClr val="000000"/>
                </a:solidFill>
                <a:effectLst/>
                <a:uLnTx/>
                <a:uFillTx/>
                <a:latin typeface="+mn-ea"/>
                <a:ea typeface="+mn-ea"/>
                <a:cs typeface="+mn-cs"/>
              </a:rPr>
              <a:t>n_iter</a:t>
            </a:r>
            <a:r>
              <a:rPr kumimoji="0" lang="en-US" altLang="zh-CN" sz="1800" b="0" i="0" u="none" strike="noStrike" kern="1200" cap="none" spc="0" normalizeH="0" baseline="0" noProof="0" dirty="0">
                <a:ln>
                  <a:noFill/>
                </a:ln>
                <a:solidFill>
                  <a:srgbClr val="000000"/>
                </a:solidFill>
                <a:effectLst/>
                <a:uLnTx/>
                <a:uFillTx/>
                <a:latin typeface="+mn-ea"/>
                <a:ea typeface="+mn-ea"/>
                <a:cs typeface="+mn-cs"/>
              </a:rPr>
              <a:t>_</a:t>
            </a:r>
            <a:r>
              <a:rPr kumimoji="0" lang="zh-CN" altLang="zh-CN" sz="1800" b="0" i="0" u="none" strike="noStrike" kern="1200" cap="none" spc="0" normalizeH="0" baseline="0" noProof="0" dirty="0">
                <a:ln>
                  <a:noFill/>
                </a:ln>
                <a:solidFill>
                  <a:srgbClr val="000000"/>
                </a:solidFill>
                <a:effectLst/>
                <a:uLnTx/>
                <a:uFillTx/>
                <a:latin typeface="+mn-ea"/>
                <a:ea typeface="+mn-ea"/>
                <a:cs typeface="+mn-cs"/>
              </a:rPr>
              <a:t>：运行的迭代次数。</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118244" y="908720"/>
            <a:ext cx="4610100" cy="400110"/>
          </a:xfrm>
          <a:prstGeom prst="rect">
            <a:avLst/>
          </a:prstGeom>
          <a:noFill/>
        </p:spPr>
        <p:txBody>
          <a:bodyPr wrap="square">
            <a:spAutoFit/>
          </a:bodyPr>
          <a:lstStyle/>
          <a:p>
            <a:r>
              <a:rPr lang="zh-CN" altLang="en-US" sz="2000" b="1" dirty="0"/>
              <a:t>案例：对鸢尾花数据进行聚类</a:t>
            </a:r>
          </a:p>
        </p:txBody>
      </p:sp>
      <p:pic>
        <p:nvPicPr>
          <p:cNvPr id="4" name="图片 3"/>
          <p:cNvPicPr>
            <a:picLocks noChangeAspect="1"/>
          </p:cNvPicPr>
          <p:nvPr/>
        </p:nvPicPr>
        <p:blipFill>
          <a:blip r:embed="rId2"/>
          <a:stretch>
            <a:fillRect/>
          </a:stretch>
        </p:blipFill>
        <p:spPr>
          <a:xfrm>
            <a:off x="1259632" y="1431737"/>
            <a:ext cx="6261135" cy="4182218"/>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0" y="980728"/>
            <a:ext cx="4610100" cy="400110"/>
          </a:xfrm>
          <a:prstGeom prst="rect">
            <a:avLst/>
          </a:prstGeom>
          <a:noFill/>
        </p:spPr>
        <p:txBody>
          <a:bodyPr wrap="square">
            <a:spAutoFit/>
          </a:bodyPr>
          <a:lstStyle/>
          <a:p>
            <a:r>
              <a:rPr lang="zh-CN" altLang="en-US" sz="2000" b="1" dirty="0"/>
              <a:t>案例：物流配送问题</a:t>
            </a:r>
          </a:p>
        </p:txBody>
      </p:sp>
      <p:sp>
        <p:nvSpPr>
          <p:cNvPr id="5" name="文本框 4"/>
          <p:cNvSpPr txBox="1"/>
          <p:nvPr/>
        </p:nvSpPr>
        <p:spPr>
          <a:xfrm>
            <a:off x="98822" y="1380838"/>
            <a:ext cx="8640960" cy="1200329"/>
          </a:xfrm>
          <a:prstGeom prst="rect">
            <a:avLst/>
          </a:prstGeom>
          <a:noFill/>
        </p:spPr>
        <p:txBody>
          <a:bodyPr wrap="square">
            <a:spAutoFit/>
          </a:bodyPr>
          <a:lstStyle/>
          <a:p>
            <a:pPr algn="just"/>
            <a:r>
              <a:rPr lang="zh-CN" altLang="en-US" dirty="0"/>
              <a:t>问题描述：“双十一”期间，物流公司要给</a:t>
            </a:r>
            <a:r>
              <a:rPr lang="en-US" altLang="zh-CN" dirty="0"/>
              <a:t>M</a:t>
            </a:r>
            <a:r>
              <a:rPr lang="zh-CN" altLang="en-US" dirty="0"/>
              <a:t>城市的</a:t>
            </a:r>
            <a:r>
              <a:rPr lang="en-US" altLang="zh-CN" dirty="0"/>
              <a:t>50</a:t>
            </a:r>
            <a:r>
              <a:rPr lang="zh-CN" altLang="en-US" dirty="0"/>
              <a:t>个客户配送货物。假设公司只有</a:t>
            </a:r>
            <a:r>
              <a:rPr lang="en-US" altLang="zh-CN" dirty="0"/>
              <a:t>5</a:t>
            </a:r>
            <a:r>
              <a:rPr lang="zh-CN" altLang="en-US" dirty="0"/>
              <a:t>辆货车，客户的地理坐标在</a:t>
            </a:r>
            <a:r>
              <a:rPr lang="en-US" altLang="zh-CN" dirty="0"/>
              <a:t>testSet.txt</a:t>
            </a:r>
            <a:r>
              <a:rPr lang="zh-CN" altLang="en-US" dirty="0"/>
              <a:t>文件中，如何配送效率最高？</a:t>
            </a:r>
          </a:p>
          <a:p>
            <a:pPr algn="just"/>
            <a:r>
              <a:rPr lang="zh-CN" altLang="en-US" dirty="0"/>
              <a:t>问题分析：可以使用</a:t>
            </a:r>
            <a:r>
              <a:rPr lang="en-US" altLang="zh-CN" dirty="0"/>
              <a:t>K-Means</a:t>
            </a:r>
            <a:r>
              <a:rPr lang="zh-CN" altLang="en-US" dirty="0"/>
              <a:t>算法，将文件内的地址数据聚成</a:t>
            </a:r>
            <a:r>
              <a:rPr lang="en-US" altLang="zh-CN" dirty="0"/>
              <a:t>5</a:t>
            </a:r>
            <a:r>
              <a:rPr lang="zh-CN" altLang="en-US" dirty="0"/>
              <a:t>类。由于每类的客户地址相近，可以分配给同一辆货车。</a:t>
            </a:r>
          </a:p>
        </p:txBody>
      </p:sp>
      <p:pic>
        <p:nvPicPr>
          <p:cNvPr id="6" name="图片 5"/>
          <p:cNvPicPr>
            <a:picLocks noChangeAspect="1"/>
          </p:cNvPicPr>
          <p:nvPr/>
        </p:nvPicPr>
        <p:blipFill>
          <a:blip r:embed="rId2"/>
          <a:stretch>
            <a:fillRect/>
          </a:stretch>
        </p:blipFill>
        <p:spPr>
          <a:xfrm>
            <a:off x="2187972" y="2847198"/>
            <a:ext cx="4462659" cy="285927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pic>
        <p:nvPicPr>
          <p:cNvPr id="2" name="图片 1"/>
          <p:cNvPicPr>
            <a:picLocks noChangeAspect="1"/>
          </p:cNvPicPr>
          <p:nvPr/>
        </p:nvPicPr>
        <p:blipFill>
          <a:blip r:embed="rId2"/>
          <a:stretch>
            <a:fillRect/>
          </a:stretch>
        </p:blipFill>
        <p:spPr>
          <a:xfrm>
            <a:off x="755576" y="1196752"/>
            <a:ext cx="7128792" cy="38252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251520" y="980728"/>
            <a:ext cx="8229600" cy="4525962"/>
          </a:xfrm>
        </p:spPr>
        <p:txBody>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第一次人工智能浪潮——自动推理（</a:t>
            </a: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1956</a:t>
            </a:r>
            <a:r>
              <a:rPr kumimoji="0" lang="zh-CN"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年</a:t>
            </a: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-70</a:t>
            </a:r>
            <a:r>
              <a:rPr kumimoji="0" lang="zh-CN"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年代中期）</a:t>
            </a:r>
            <a:endPar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人工智能诞生于</a:t>
            </a:r>
            <a:r>
              <a:rPr kumimoji="0" lang="en-US"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1956</a:t>
            </a:r>
            <a:r>
              <a:rPr kumimoji="0" lang="zh-CN"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年</a:t>
            </a: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在</a:t>
            </a:r>
            <a:r>
              <a:rPr kumimoji="0" lang="zh-CN"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美国达特茅斯大学</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Dartmouth University)</a:t>
            </a:r>
            <a:r>
              <a:rPr kumimoji="0" lang="zh-CN"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召开的一次学术会议</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457200" marR="0" lvl="1" indent="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1956</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 Samuel</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研究出了具有自学习能力的西洋跳棋程序。</a:t>
            </a:r>
            <a:endPar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endParaRPr>
          </a:p>
          <a:p>
            <a:pPr marL="457200" marR="0" lvl="1" indent="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1957</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A. </a:t>
            </a:r>
            <a:r>
              <a:rPr kumimoji="0" lang="en-US" altLang="zh-CN" sz="1800" b="0" i="0" u="none" strike="noStrike" kern="1200" cap="none" spc="0" normalizeH="0" baseline="0" noProof="0" dirty="0" err="1">
                <a:ln>
                  <a:noFill/>
                </a:ln>
                <a:solidFill>
                  <a:srgbClr val="002060"/>
                </a:solidFill>
                <a:effectLst/>
                <a:uLnTx/>
                <a:uFillTx/>
                <a:latin typeface="Arial" panose="020B0604020202020204"/>
                <a:ea typeface="微软雅黑" panose="020B0503020204020204" pitchFamily="34" charset="-122"/>
                <a:cs typeface="+mn-cs"/>
              </a:rPr>
              <a:t>Newell.Shaw</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和</a:t>
            </a: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H. Simon</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等人的心理学小组编制出逻辑理论机</a:t>
            </a:r>
            <a:r>
              <a:rPr kumimoji="0" lang="zh-CN" altLang="en-US"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endParaRPr>
          </a:p>
          <a:p>
            <a:pPr marL="457200" marR="0" lvl="1" indent="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1960</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 </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麦卡锡</a:t>
            </a: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(J. McCarthy)</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在</a:t>
            </a: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MIT</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研制出了</a:t>
            </a:r>
            <a:r>
              <a:rPr kumimoji="0" lang="zh-CN"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人工智能语言</a:t>
            </a:r>
            <a:r>
              <a:rPr kumimoji="0" lang="en-US"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LISP</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a:t>
            </a:r>
          </a:p>
          <a:p>
            <a:pPr marL="457200" marR="0" lvl="1" indent="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日本早稻田大学在</a:t>
            </a: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1967</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年到</a:t>
            </a: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1972</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年间发明了世界上第一个人形机器人</a:t>
            </a:r>
            <a:endPar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endParaRPr>
          </a:p>
          <a:p>
            <a:pPr marL="457200" marR="0" lvl="1" indent="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1976</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年，美国数学家</a:t>
            </a: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Kenneth Appel</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等在大型电子计算机上完成四色定理证明。</a:t>
            </a:r>
            <a:endPar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endParaRPr>
          </a:p>
          <a:p>
            <a:pPr marL="457200" marR="0" lvl="1" indent="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1977</a:t>
            </a:r>
            <a:r>
              <a:rPr kumimoji="0" lang="zh-CN"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rPr>
              <a:t>年，我国数学家吴文俊在《中国科学》上发表论文《初等几何判定问题与机械化问题》，提出“吴氏方法”。</a:t>
            </a:r>
            <a:endParaRPr kumimoji="0" lang="en-US" altLang="zh-CN" sz="1800" b="0" i="0" u="none" strike="noStrike" kern="1200" cap="none" spc="0" normalizeH="0" baseline="0" noProof="0" dirty="0">
              <a:ln>
                <a:noFill/>
              </a:ln>
              <a:solidFill>
                <a:srgbClr val="002060"/>
              </a:solidFill>
              <a:effectLst/>
              <a:uLnTx/>
              <a:uFillTx/>
              <a:latin typeface="Arial" panose="020B0604020202020204"/>
              <a:ea typeface="微软雅黑" panose="020B0503020204020204" pitchFamily="34" charset="-122"/>
              <a:cs typeface="+mn-cs"/>
            </a:endParaRPr>
          </a:p>
          <a:p>
            <a:endParaRPr lang="zh-CN" altLang="en-US" sz="2800" b="1" dirty="0"/>
          </a:p>
        </p:txBody>
      </p:sp>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j-cs"/>
              </a:rPr>
              <a:t>前言</a:t>
            </a:r>
            <a:endParaRPr lang="zh-CN" altLang="en-US" sz="4400" b="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pic>
        <p:nvPicPr>
          <p:cNvPr id="2" name="图片 1"/>
          <p:cNvPicPr>
            <a:picLocks noChangeAspect="1"/>
          </p:cNvPicPr>
          <p:nvPr/>
        </p:nvPicPr>
        <p:blipFill>
          <a:blip r:embed="rId2"/>
          <a:stretch>
            <a:fillRect/>
          </a:stretch>
        </p:blipFill>
        <p:spPr>
          <a:xfrm>
            <a:off x="611560" y="1088736"/>
            <a:ext cx="6943880" cy="4680527"/>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pic>
        <p:nvPicPr>
          <p:cNvPr id="2" name="图片 1"/>
          <p:cNvPicPr>
            <a:picLocks noChangeAspect="1"/>
          </p:cNvPicPr>
          <p:nvPr/>
        </p:nvPicPr>
        <p:blipFill>
          <a:blip r:embed="rId2"/>
          <a:stretch>
            <a:fillRect/>
          </a:stretch>
        </p:blipFill>
        <p:spPr>
          <a:xfrm>
            <a:off x="-29319" y="1124744"/>
            <a:ext cx="6248942" cy="4395597"/>
          </a:xfrm>
          <a:prstGeom prst="rect">
            <a:avLst/>
          </a:prstGeom>
        </p:spPr>
      </p:pic>
      <p:pic>
        <p:nvPicPr>
          <p:cNvPr id="3" name="图片 2"/>
          <p:cNvPicPr>
            <a:picLocks noChangeAspect="1"/>
          </p:cNvPicPr>
          <p:nvPr/>
        </p:nvPicPr>
        <p:blipFill>
          <a:blip r:embed="rId3"/>
          <a:stretch>
            <a:fillRect/>
          </a:stretch>
        </p:blipFill>
        <p:spPr>
          <a:xfrm>
            <a:off x="4860032" y="1628800"/>
            <a:ext cx="3924950" cy="2376264"/>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107950" y="908720"/>
            <a:ext cx="4610100" cy="954107"/>
          </a:xfrm>
          <a:prstGeom prst="rect">
            <a:avLst/>
          </a:prstGeom>
          <a:noFill/>
        </p:spPr>
        <p:txBody>
          <a:bodyPr wrap="square">
            <a:spAutoFit/>
          </a:bodyPr>
          <a:lstStyle/>
          <a:p>
            <a:pPr marL="342900" indent="-342900">
              <a:buFont typeface="Arial" panose="020B0604020202020204" pitchFamily="34" charset="0"/>
              <a:buChar char="•"/>
            </a:pPr>
            <a:r>
              <a:rPr lang="en-US" altLang="zh-CN" sz="2000" b="1" dirty="0">
                <a:latin typeface="+mn-ea"/>
                <a:ea typeface="+mn-ea"/>
              </a:rPr>
              <a:t>K-Means </a:t>
            </a:r>
            <a:r>
              <a:rPr lang="zh-CN" altLang="en-US" sz="2000" b="1" dirty="0">
                <a:latin typeface="+mn-ea"/>
                <a:ea typeface="+mn-ea"/>
              </a:rPr>
              <a:t>算法的不足</a:t>
            </a:r>
          </a:p>
          <a:p>
            <a:endParaRPr lang="zh-CN" altLang="en-US" dirty="0"/>
          </a:p>
          <a:p>
            <a:endParaRPr lang="zh-CN" altLang="en-US" dirty="0"/>
          </a:p>
        </p:txBody>
      </p:sp>
      <p:sp>
        <p:nvSpPr>
          <p:cNvPr id="5" name="文本框 4"/>
          <p:cNvSpPr txBox="1"/>
          <p:nvPr/>
        </p:nvSpPr>
        <p:spPr>
          <a:xfrm>
            <a:off x="395536" y="1385773"/>
            <a:ext cx="6768752" cy="1477328"/>
          </a:xfrm>
          <a:prstGeom prst="rect">
            <a:avLst/>
          </a:prstGeom>
          <a:noFill/>
        </p:spPr>
        <p:txBody>
          <a:bodyPr wrap="square">
            <a:spAutoFit/>
          </a:bodyPr>
          <a:lstStyle/>
          <a:p>
            <a:pPr marL="342900" indent="-342900">
              <a:buFont typeface="+mj-ea"/>
              <a:buAutoNum type="circleNumDbPlain"/>
            </a:pPr>
            <a:r>
              <a:rPr lang="en-US" altLang="zh-CN" dirty="0">
                <a:latin typeface="+mn-ea"/>
                <a:ea typeface="+mn-ea"/>
              </a:rPr>
              <a:t>K</a:t>
            </a:r>
            <a:r>
              <a:rPr lang="zh-CN" altLang="en-US" dirty="0">
                <a:latin typeface="+mn-ea"/>
                <a:ea typeface="+mn-ea"/>
              </a:rPr>
              <a:t>值的选定比较难</a:t>
            </a:r>
          </a:p>
          <a:p>
            <a:pPr marL="342900" indent="-342900">
              <a:buFont typeface="+mj-ea"/>
              <a:buAutoNum type="circleNumDbPlain"/>
            </a:pPr>
            <a:r>
              <a:rPr lang="zh-CN" altLang="en-US" dirty="0">
                <a:latin typeface="+mn-ea"/>
                <a:ea typeface="+mn-ea"/>
              </a:rPr>
              <a:t>初始聚类中心的选择对聚类结果有较大影响。</a:t>
            </a:r>
          </a:p>
          <a:p>
            <a:pPr marL="342900" indent="-342900">
              <a:buFont typeface="+mj-ea"/>
              <a:buAutoNum type="circleNumDbPlain"/>
            </a:pPr>
            <a:r>
              <a:rPr lang="en-US" altLang="zh-CN" dirty="0">
                <a:latin typeface="+mn-ea"/>
                <a:ea typeface="+mn-ea"/>
              </a:rPr>
              <a:t>K-Means</a:t>
            </a:r>
            <a:r>
              <a:rPr lang="zh-CN" altLang="en-US" dirty="0">
                <a:latin typeface="+mn-ea"/>
                <a:ea typeface="+mn-ea"/>
              </a:rPr>
              <a:t>算法的时间开销比较大。</a:t>
            </a:r>
          </a:p>
          <a:p>
            <a:pPr marL="342900" indent="-342900">
              <a:buFont typeface="+mj-ea"/>
              <a:buAutoNum type="circleNumDbPlain"/>
            </a:pPr>
            <a:r>
              <a:rPr lang="en-US" altLang="zh-CN" dirty="0">
                <a:latin typeface="+mn-ea"/>
                <a:ea typeface="+mn-ea"/>
              </a:rPr>
              <a:t>K-Means</a:t>
            </a:r>
            <a:r>
              <a:rPr lang="zh-CN" altLang="en-US" dirty="0">
                <a:latin typeface="+mn-ea"/>
                <a:ea typeface="+mn-ea"/>
              </a:rPr>
              <a:t>算法的功能具有局限性</a:t>
            </a:r>
            <a:endParaRPr lang="en-US" altLang="zh-CN" dirty="0">
              <a:latin typeface="+mn-ea"/>
              <a:ea typeface="+mn-ea"/>
            </a:endParaRPr>
          </a:p>
          <a:p>
            <a:pPr marL="342900" indent="-342900">
              <a:buFont typeface="+mj-ea"/>
              <a:buAutoNum type="circleNumDbPlain"/>
            </a:pPr>
            <a:endParaRPr lang="en-US" altLang="zh-CN" dirty="0">
              <a:latin typeface="+mn-ea"/>
              <a:ea typeface="+mn-ea"/>
            </a:endParaRPr>
          </a:p>
        </p:txBody>
      </p:sp>
      <p:sp>
        <p:nvSpPr>
          <p:cNvPr id="7" name="文本框 6"/>
          <p:cNvSpPr txBox="1"/>
          <p:nvPr/>
        </p:nvSpPr>
        <p:spPr>
          <a:xfrm>
            <a:off x="117103" y="2780928"/>
            <a:ext cx="4610100"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b="1" dirty="0"/>
              <a:t>对半环形数据集进行</a:t>
            </a:r>
            <a:r>
              <a:rPr lang="en-US" altLang="zh-CN" sz="2000" b="1" dirty="0"/>
              <a:t>K-Means</a:t>
            </a:r>
            <a:r>
              <a:rPr lang="zh-CN" altLang="en-US" sz="2000" b="1" dirty="0"/>
              <a:t>聚类</a:t>
            </a:r>
          </a:p>
        </p:txBody>
      </p:sp>
      <p:pic>
        <p:nvPicPr>
          <p:cNvPr id="8" name="图片 7"/>
          <p:cNvPicPr>
            <a:picLocks noChangeAspect="1"/>
          </p:cNvPicPr>
          <p:nvPr/>
        </p:nvPicPr>
        <p:blipFill>
          <a:blip r:embed="rId2"/>
          <a:stretch>
            <a:fillRect/>
          </a:stretch>
        </p:blipFill>
        <p:spPr>
          <a:xfrm>
            <a:off x="364679" y="3257982"/>
            <a:ext cx="4610101" cy="2868994"/>
          </a:xfrm>
          <a:prstGeom prst="rect">
            <a:avLst/>
          </a:prstGeom>
        </p:spPr>
      </p:pic>
      <p:pic>
        <p:nvPicPr>
          <p:cNvPr id="9" name="图片 8"/>
          <p:cNvPicPr>
            <a:picLocks noChangeAspect="1"/>
          </p:cNvPicPr>
          <p:nvPr/>
        </p:nvPicPr>
        <p:blipFill>
          <a:blip r:embed="rId3"/>
          <a:stretch>
            <a:fillRect/>
          </a:stretch>
        </p:blipFill>
        <p:spPr>
          <a:xfrm>
            <a:off x="4946155" y="3340154"/>
            <a:ext cx="3976155" cy="2868993"/>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79772" y="908720"/>
            <a:ext cx="4610100" cy="400110"/>
          </a:xfrm>
          <a:prstGeom prst="rect">
            <a:avLst/>
          </a:prstGeom>
          <a:noFill/>
        </p:spPr>
        <p:txBody>
          <a:bodyPr wrap="square">
            <a:spAutoFit/>
          </a:bodyPr>
          <a:lstStyle/>
          <a:p>
            <a:r>
              <a:rPr lang="zh-CN" altLang="en-US" sz="2000" b="1" dirty="0">
                <a:latin typeface="+mn-ea"/>
                <a:ea typeface="+mn-ea"/>
              </a:rPr>
              <a:t>科学确定</a:t>
            </a:r>
            <a:r>
              <a:rPr lang="en-US" altLang="zh-CN" sz="2000" b="1" dirty="0">
                <a:latin typeface="+mn-ea"/>
                <a:ea typeface="+mn-ea"/>
              </a:rPr>
              <a:t>k</a:t>
            </a:r>
            <a:r>
              <a:rPr lang="zh-CN" altLang="en-US" sz="2000" b="1" dirty="0">
                <a:latin typeface="+mn-ea"/>
                <a:ea typeface="+mn-ea"/>
              </a:rPr>
              <a:t>值</a:t>
            </a:r>
          </a:p>
        </p:txBody>
      </p:sp>
      <p:sp>
        <p:nvSpPr>
          <p:cNvPr id="5" name="文本框 4"/>
          <p:cNvSpPr txBox="1"/>
          <p:nvPr/>
        </p:nvSpPr>
        <p:spPr>
          <a:xfrm>
            <a:off x="683568" y="1431737"/>
            <a:ext cx="4610100" cy="1200329"/>
          </a:xfrm>
          <a:prstGeom prst="rect">
            <a:avLst/>
          </a:prstGeom>
          <a:noFill/>
        </p:spPr>
        <p:txBody>
          <a:bodyPr wrap="square">
            <a:spAutoFit/>
          </a:bodyPr>
          <a:lstStyle/>
          <a:p>
            <a:pPr marL="342900" indent="-342900">
              <a:buFont typeface="+mj-ea"/>
              <a:buAutoNum type="circleNumDbPlain"/>
            </a:pPr>
            <a:r>
              <a:rPr lang="zh-CN" altLang="en-US" dirty="0"/>
              <a:t>经验值</a:t>
            </a:r>
          </a:p>
          <a:p>
            <a:pPr marL="342900" indent="-342900">
              <a:buFont typeface="+mj-ea"/>
              <a:buAutoNum type="circleNumDbPlain"/>
            </a:pPr>
            <a:r>
              <a:rPr lang="zh-CN" altLang="en-US" dirty="0"/>
              <a:t>观测值</a:t>
            </a:r>
          </a:p>
          <a:p>
            <a:pPr marL="342900" indent="-342900">
              <a:buFont typeface="+mj-ea"/>
              <a:buAutoNum type="circleNumDbPlain"/>
            </a:pPr>
            <a:r>
              <a:rPr lang="zh-CN" altLang="en-US" b="1" dirty="0">
                <a:solidFill>
                  <a:srgbClr val="FF0000"/>
                </a:solidFill>
              </a:rPr>
              <a:t>肘部方法（</a:t>
            </a:r>
            <a:r>
              <a:rPr lang="en-US" altLang="zh-CN" b="1" dirty="0">
                <a:solidFill>
                  <a:srgbClr val="FF0000"/>
                </a:solidFill>
              </a:rPr>
              <a:t>Elbow Method</a:t>
            </a:r>
            <a:r>
              <a:rPr lang="zh-CN" altLang="en-US" b="1" dirty="0">
                <a:solidFill>
                  <a:srgbClr val="FF0000"/>
                </a:solidFill>
              </a:rPr>
              <a:t>）</a:t>
            </a:r>
          </a:p>
          <a:p>
            <a:pPr marL="342900" indent="-342900">
              <a:buFont typeface="+mj-ea"/>
              <a:buAutoNum type="circleNumDbPlain"/>
            </a:pPr>
            <a:r>
              <a:rPr lang="zh-CN" altLang="en-US" dirty="0"/>
              <a:t>性能指标法</a:t>
            </a:r>
          </a:p>
        </p:txBody>
      </p:sp>
      <p:pic>
        <p:nvPicPr>
          <p:cNvPr id="6" name="图片 5"/>
          <p:cNvPicPr>
            <a:picLocks noChangeAspect="1"/>
          </p:cNvPicPr>
          <p:nvPr/>
        </p:nvPicPr>
        <p:blipFill>
          <a:blip r:embed="rId2"/>
          <a:stretch>
            <a:fillRect/>
          </a:stretch>
        </p:blipFill>
        <p:spPr>
          <a:xfrm>
            <a:off x="4860032" y="908720"/>
            <a:ext cx="3097036" cy="2121592"/>
          </a:xfrm>
          <a:prstGeom prst="rect">
            <a:avLst/>
          </a:prstGeom>
        </p:spPr>
      </p:pic>
      <p:pic>
        <p:nvPicPr>
          <p:cNvPr id="7" name="图片 6"/>
          <p:cNvPicPr>
            <a:picLocks noChangeAspect="1"/>
          </p:cNvPicPr>
          <p:nvPr/>
        </p:nvPicPr>
        <p:blipFill>
          <a:blip r:embed="rId3"/>
          <a:stretch>
            <a:fillRect/>
          </a:stretch>
        </p:blipFill>
        <p:spPr>
          <a:xfrm>
            <a:off x="4741149" y="3135531"/>
            <a:ext cx="3334801" cy="213378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2" name="文本框 1"/>
          <p:cNvSpPr txBox="1"/>
          <p:nvPr/>
        </p:nvSpPr>
        <p:spPr>
          <a:xfrm>
            <a:off x="107950" y="1052736"/>
            <a:ext cx="8856538" cy="5151860"/>
          </a:xfrm>
          <a:prstGeom prst="rect">
            <a:avLst/>
          </a:prstGeom>
          <a:noFill/>
        </p:spPr>
        <p:txBody>
          <a:bodyPr wrap="square">
            <a:spAutoFit/>
          </a:bodyPr>
          <a:lstStyle/>
          <a:p>
            <a:pPr marL="285750" indent="-285750" algn="just">
              <a:buFont typeface="Arial" panose="020B0604020202020204" pitchFamily="34" charset="0"/>
              <a:buChar char="•"/>
            </a:pPr>
            <a:r>
              <a:rPr lang="zh-CN" altLang="en-US" dirty="0">
                <a:latin typeface="+mn-ea"/>
                <a:ea typeface="+mn-ea"/>
              </a:rPr>
              <a:t>簇的误差平方和</a:t>
            </a:r>
            <a:r>
              <a:rPr lang="en-US" altLang="zh-CN" dirty="0">
                <a:latin typeface="+mn-ea"/>
                <a:ea typeface="+mn-ea"/>
              </a:rPr>
              <a:t>SSE</a:t>
            </a:r>
            <a:r>
              <a:rPr lang="zh-CN" altLang="en-US" dirty="0">
                <a:latin typeface="+mn-ea"/>
                <a:ea typeface="+mn-ea"/>
              </a:rPr>
              <a:t>的计算公式如下：</a:t>
            </a:r>
            <a:endParaRPr lang="en-US" altLang="zh-CN" dirty="0">
              <a:latin typeface="+mn-ea"/>
              <a:ea typeface="+mn-ea"/>
            </a:endParaRPr>
          </a:p>
          <a:p>
            <a:pPr marL="285750" indent="-285750" algn="just">
              <a:buFont typeface="Arial" panose="020B0604020202020204" pitchFamily="34" charset="0"/>
              <a:buChar char="•"/>
            </a:pPr>
            <a:endParaRPr lang="zh-CN" altLang="en-US" dirty="0">
              <a:latin typeface="+mn-ea"/>
              <a:ea typeface="+mn-ea"/>
            </a:endParaRPr>
          </a:p>
          <a:p>
            <a:pPr algn="just">
              <a:lnSpc>
                <a:spcPct val="150000"/>
              </a:lnSpc>
            </a:pPr>
            <a:endParaRPr lang="en-US" altLang="zh-CN" dirty="0">
              <a:latin typeface="+mn-ea"/>
              <a:ea typeface="+mn-ea"/>
            </a:endParaRPr>
          </a:p>
          <a:p>
            <a:pPr algn="just">
              <a:lnSpc>
                <a:spcPct val="150000"/>
              </a:lnSpc>
            </a:pPr>
            <a:endParaRPr lang="en-US" altLang="zh-CN" dirty="0">
              <a:latin typeface="+mn-ea"/>
              <a:ea typeface="+mn-ea"/>
            </a:endParaRPr>
          </a:p>
          <a:p>
            <a:pPr algn="just">
              <a:lnSpc>
                <a:spcPct val="150000"/>
              </a:lnSpc>
            </a:pPr>
            <a:r>
              <a:rPr lang="en-US" altLang="zh-CN" dirty="0">
                <a:latin typeface="+mn-ea"/>
                <a:ea typeface="+mn-ea"/>
              </a:rPr>
              <a:t>SSE</a:t>
            </a:r>
            <a:r>
              <a:rPr lang="zh-CN" altLang="en-US" dirty="0">
                <a:latin typeface="+mn-ea"/>
                <a:ea typeface="+mn-ea"/>
              </a:rPr>
              <a:t>值越小，表明该簇的离散程度越低，聚类效果越好。在聚类之后进行处理，例如将</a:t>
            </a:r>
            <a:r>
              <a:rPr lang="en-US" altLang="zh-CN" dirty="0">
                <a:latin typeface="+mn-ea"/>
                <a:ea typeface="+mn-ea"/>
              </a:rPr>
              <a:t>SSE</a:t>
            </a:r>
            <a:r>
              <a:rPr lang="zh-CN" altLang="en-US" dirty="0">
                <a:latin typeface="+mn-ea"/>
                <a:ea typeface="+mn-ea"/>
              </a:rPr>
              <a:t>值偏大的簇进行再次划分。也可以在聚类的主过程中使用误差进行簇划分，比如常用的二分</a:t>
            </a:r>
            <a:r>
              <a:rPr lang="en-US" altLang="zh-CN" dirty="0">
                <a:latin typeface="+mn-ea"/>
                <a:ea typeface="+mn-ea"/>
              </a:rPr>
              <a:t>k-</a:t>
            </a:r>
            <a:r>
              <a:rPr lang="zh-CN" altLang="en-US" dirty="0">
                <a:latin typeface="+mn-ea"/>
                <a:ea typeface="+mn-ea"/>
              </a:rPr>
              <a:t>均值聚类算法。能够一定程度上解决</a:t>
            </a:r>
            <a:r>
              <a:rPr lang="en-US" altLang="zh-CN" dirty="0">
                <a:latin typeface="+mn-ea"/>
                <a:ea typeface="+mn-ea"/>
              </a:rPr>
              <a:t>K-Means</a:t>
            </a:r>
            <a:r>
              <a:rPr lang="zh-CN" altLang="en-US" dirty="0">
                <a:latin typeface="+mn-ea"/>
                <a:ea typeface="+mn-ea"/>
              </a:rPr>
              <a:t>收敛于局部最优的问题。</a:t>
            </a:r>
            <a:endParaRPr lang="en-US" altLang="zh-CN" dirty="0">
              <a:latin typeface="+mn-ea"/>
              <a:ea typeface="+mn-ea"/>
            </a:endParaRPr>
          </a:p>
          <a:p>
            <a:pPr algn="just">
              <a:lnSpc>
                <a:spcPct val="150000"/>
              </a:lnSpc>
            </a:pPr>
            <a:endParaRPr lang="en-US" altLang="zh-CN" dirty="0">
              <a:latin typeface="+mn-ea"/>
              <a:ea typeface="+mn-ea"/>
            </a:endParaRPr>
          </a:p>
          <a:p>
            <a:pPr algn="just">
              <a:lnSpc>
                <a:spcPct val="150000"/>
              </a:lnSpc>
            </a:pPr>
            <a:endParaRPr lang="en-US" altLang="zh-CN" dirty="0">
              <a:latin typeface="+mn-ea"/>
              <a:ea typeface="+mn-ea"/>
            </a:endParaRPr>
          </a:p>
          <a:p>
            <a:pPr algn="just">
              <a:lnSpc>
                <a:spcPct val="150000"/>
              </a:lnSpc>
            </a:pPr>
            <a:endParaRPr lang="en-US" altLang="zh-CN" dirty="0">
              <a:latin typeface="+mn-ea"/>
              <a:ea typeface="+mn-ea"/>
            </a:endParaRPr>
          </a:p>
          <a:p>
            <a:pPr algn="just">
              <a:lnSpc>
                <a:spcPct val="150000"/>
              </a:lnSpc>
            </a:pPr>
            <a:endParaRPr lang="zh-CN" altLang="en-US" dirty="0">
              <a:latin typeface="+mn-ea"/>
              <a:ea typeface="+mn-ea"/>
            </a:endParaRPr>
          </a:p>
          <a:p>
            <a:pPr marL="285750" indent="-285750" algn="just">
              <a:lnSpc>
                <a:spcPct val="150000"/>
              </a:lnSpc>
              <a:buFont typeface="Arial" panose="020B0604020202020204" pitchFamily="34" charset="0"/>
              <a:buChar char="•"/>
            </a:pPr>
            <a:r>
              <a:rPr lang="zh-CN" altLang="en-US" dirty="0">
                <a:latin typeface="+mn-ea"/>
                <a:ea typeface="+mn-ea"/>
              </a:rPr>
              <a:t>对于</a:t>
            </a:r>
            <a:r>
              <a:rPr lang="en-US" altLang="zh-CN" dirty="0">
                <a:latin typeface="+mn-ea"/>
                <a:ea typeface="+mn-ea"/>
              </a:rPr>
              <a:t>n</a:t>
            </a:r>
            <a:r>
              <a:rPr lang="zh-CN" altLang="en-US" dirty="0">
                <a:latin typeface="+mn-ea"/>
                <a:ea typeface="+mn-ea"/>
              </a:rPr>
              <a:t>个点的数据集，迭代计算</a:t>
            </a:r>
            <a:r>
              <a:rPr lang="en-US" altLang="zh-CN" dirty="0">
                <a:latin typeface="+mn-ea"/>
                <a:ea typeface="+mn-ea"/>
              </a:rPr>
              <a:t>k from 1 to n</a:t>
            </a:r>
            <a:r>
              <a:rPr lang="zh-CN" altLang="en-US" dirty="0">
                <a:latin typeface="+mn-ea"/>
                <a:ea typeface="+mn-ea"/>
              </a:rPr>
              <a:t>，每次聚类完成后计算每个点到其所属 的簇中心的距离的平方和</a:t>
            </a:r>
          </a:p>
        </p:txBody>
      </p:sp>
      <p:pic>
        <p:nvPicPr>
          <p:cNvPr id="4" name="图片 3"/>
          <p:cNvPicPr>
            <a:picLocks noChangeAspect="1"/>
          </p:cNvPicPr>
          <p:nvPr/>
        </p:nvPicPr>
        <p:blipFill>
          <a:blip r:embed="rId2"/>
          <a:stretch>
            <a:fillRect/>
          </a:stretch>
        </p:blipFill>
        <p:spPr>
          <a:xfrm>
            <a:off x="3444940" y="1556792"/>
            <a:ext cx="2182557" cy="798645"/>
          </a:xfrm>
          <a:prstGeom prst="rect">
            <a:avLst/>
          </a:prstGeom>
        </p:spPr>
      </p:pic>
      <p:pic>
        <p:nvPicPr>
          <p:cNvPr id="6" name="图片 5"/>
          <p:cNvPicPr>
            <a:picLocks noChangeAspect="1"/>
          </p:cNvPicPr>
          <p:nvPr/>
        </p:nvPicPr>
        <p:blipFill>
          <a:blip r:embed="rId3"/>
          <a:stretch>
            <a:fillRect/>
          </a:stretch>
        </p:blipFill>
        <p:spPr>
          <a:xfrm>
            <a:off x="1907704" y="3861048"/>
            <a:ext cx="2182558" cy="1495138"/>
          </a:xfrm>
          <a:prstGeom prst="rect">
            <a:avLst/>
          </a:prstGeom>
        </p:spPr>
      </p:pic>
      <p:pic>
        <p:nvPicPr>
          <p:cNvPr id="7" name="图片 6"/>
          <p:cNvPicPr>
            <a:picLocks noChangeAspect="1"/>
          </p:cNvPicPr>
          <p:nvPr/>
        </p:nvPicPr>
        <p:blipFill>
          <a:blip r:embed="rId4"/>
          <a:stretch>
            <a:fillRect/>
          </a:stretch>
        </p:blipFill>
        <p:spPr>
          <a:xfrm>
            <a:off x="4529588" y="3705894"/>
            <a:ext cx="2579170" cy="1650292"/>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107950" y="908720"/>
            <a:ext cx="9036050" cy="1599156"/>
          </a:xfrm>
          <a:prstGeom prst="rect">
            <a:avLst/>
          </a:prstGeom>
          <a:noFill/>
        </p:spPr>
        <p:txBody>
          <a:bodyPr wrap="square">
            <a:spAutoFit/>
          </a:bodyPr>
          <a:lstStyle/>
          <a:p>
            <a:r>
              <a:rPr lang="zh-CN" altLang="en-US" sz="2000" b="1" dirty="0"/>
              <a:t>通过案例：银行客户分组画像，演示肘部方法改进</a:t>
            </a:r>
            <a:r>
              <a:rPr lang="en-US" altLang="zh-CN" sz="2000" b="1" dirty="0"/>
              <a:t>K-Means</a:t>
            </a:r>
            <a:r>
              <a:rPr lang="zh-CN" altLang="en-US" sz="2000" b="1" dirty="0"/>
              <a:t>聚类算法</a:t>
            </a:r>
          </a:p>
          <a:p>
            <a:pPr>
              <a:lnSpc>
                <a:spcPct val="150000"/>
              </a:lnSpc>
            </a:pPr>
            <a:r>
              <a:rPr lang="zh-CN" altLang="en-US" dirty="0"/>
              <a:t>问题描述：银行对客户信息进行采集，获得</a:t>
            </a:r>
            <a:r>
              <a:rPr lang="en-US" altLang="zh-CN" dirty="0"/>
              <a:t>200</a:t>
            </a:r>
            <a:r>
              <a:rPr lang="zh-CN" altLang="en-US" dirty="0"/>
              <a:t>位客户的数据。客户特征包括以下</a:t>
            </a:r>
            <a:r>
              <a:rPr lang="en-US" altLang="zh-CN" dirty="0"/>
              <a:t>4</a:t>
            </a:r>
            <a:r>
              <a:rPr lang="zh-CN" altLang="en-US" dirty="0"/>
              <a:t>个：社保号码（</a:t>
            </a:r>
            <a:r>
              <a:rPr lang="en-US" altLang="zh-CN" dirty="0"/>
              <a:t>Profile Id</a:t>
            </a:r>
            <a:r>
              <a:rPr lang="zh-CN" altLang="en-US" dirty="0"/>
              <a:t>）、姓名</a:t>
            </a:r>
            <a:r>
              <a:rPr lang="en-US" altLang="zh-CN" dirty="0"/>
              <a:t>(Name)</a:t>
            </a:r>
            <a:r>
              <a:rPr lang="zh-CN" altLang="en-US" dirty="0"/>
              <a:t>、年龄</a:t>
            </a:r>
            <a:r>
              <a:rPr lang="en-US" altLang="zh-CN" dirty="0"/>
              <a:t>(age)</a:t>
            </a:r>
            <a:r>
              <a:rPr lang="zh-CN" altLang="en-US" dirty="0"/>
              <a:t>和存款数量</a:t>
            </a:r>
            <a:r>
              <a:rPr lang="en-US" altLang="zh-CN" dirty="0"/>
              <a:t>(deposit)</a:t>
            </a:r>
            <a:r>
              <a:rPr lang="zh-CN" altLang="en-US" dirty="0"/>
              <a:t>。使用</a:t>
            </a:r>
            <a:r>
              <a:rPr lang="en-US" altLang="zh-CN" dirty="0"/>
              <a:t>K-Means</a:t>
            </a:r>
            <a:r>
              <a:rPr lang="zh-CN" altLang="en-US" dirty="0"/>
              <a:t>聚类算法对客户进行分组，生成各类型客户的特点画像。</a:t>
            </a:r>
          </a:p>
        </p:txBody>
      </p:sp>
      <p:sp>
        <p:nvSpPr>
          <p:cNvPr id="5" name="文本框 4"/>
          <p:cNvSpPr txBox="1"/>
          <p:nvPr/>
        </p:nvSpPr>
        <p:spPr>
          <a:xfrm>
            <a:off x="251520" y="2630783"/>
            <a:ext cx="4610100" cy="369332"/>
          </a:xfrm>
          <a:prstGeom prst="rect">
            <a:avLst/>
          </a:prstGeom>
          <a:noFill/>
        </p:spPr>
        <p:txBody>
          <a:bodyPr wrap="square">
            <a:spAutoFit/>
          </a:bodyPr>
          <a:lstStyle/>
          <a:p>
            <a:r>
              <a:rPr lang="zh-CN" altLang="en-US" b="1" dirty="0"/>
              <a:t>步骤一：获得数据</a:t>
            </a:r>
          </a:p>
        </p:txBody>
      </p:sp>
      <p:pic>
        <p:nvPicPr>
          <p:cNvPr id="6" name="图片 5"/>
          <p:cNvPicPr>
            <a:picLocks noChangeAspect="1"/>
          </p:cNvPicPr>
          <p:nvPr/>
        </p:nvPicPr>
        <p:blipFill>
          <a:blip r:embed="rId2"/>
          <a:stretch>
            <a:fillRect/>
          </a:stretch>
        </p:blipFill>
        <p:spPr>
          <a:xfrm>
            <a:off x="623604" y="3429000"/>
            <a:ext cx="8004742" cy="2206943"/>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107950" y="1052736"/>
            <a:ext cx="4610100" cy="369332"/>
          </a:xfrm>
          <a:prstGeom prst="rect">
            <a:avLst/>
          </a:prstGeom>
          <a:noFill/>
        </p:spPr>
        <p:txBody>
          <a:bodyPr wrap="square">
            <a:spAutoFit/>
          </a:bodyPr>
          <a:lstStyle/>
          <a:p>
            <a:r>
              <a:rPr lang="zh-CN" altLang="en-US" b="1" dirty="0"/>
              <a:t>步骤二：使用肘部方法获得最优簇数</a:t>
            </a:r>
          </a:p>
        </p:txBody>
      </p:sp>
      <p:pic>
        <p:nvPicPr>
          <p:cNvPr id="4" name="图片 3"/>
          <p:cNvPicPr>
            <a:picLocks noChangeAspect="1"/>
          </p:cNvPicPr>
          <p:nvPr/>
        </p:nvPicPr>
        <p:blipFill>
          <a:blip r:embed="rId2"/>
          <a:stretch>
            <a:fillRect/>
          </a:stretch>
        </p:blipFill>
        <p:spPr>
          <a:xfrm>
            <a:off x="107950" y="1844824"/>
            <a:ext cx="5322269" cy="2597121"/>
          </a:xfrm>
          <a:prstGeom prst="rect">
            <a:avLst/>
          </a:prstGeom>
        </p:spPr>
      </p:pic>
      <p:pic>
        <p:nvPicPr>
          <p:cNvPr id="5" name="图片 4"/>
          <p:cNvPicPr>
            <a:picLocks noChangeAspect="1"/>
          </p:cNvPicPr>
          <p:nvPr/>
        </p:nvPicPr>
        <p:blipFill>
          <a:blip r:embed="rId3"/>
          <a:stretch>
            <a:fillRect/>
          </a:stretch>
        </p:blipFill>
        <p:spPr>
          <a:xfrm>
            <a:off x="5387015" y="1079029"/>
            <a:ext cx="3625421" cy="2327216"/>
          </a:xfrm>
          <a:prstGeom prst="rect">
            <a:avLst/>
          </a:prstGeom>
        </p:spPr>
      </p:pic>
      <p:pic>
        <p:nvPicPr>
          <p:cNvPr id="6" name="图片 5"/>
          <p:cNvPicPr>
            <a:picLocks noChangeAspect="1"/>
          </p:cNvPicPr>
          <p:nvPr/>
        </p:nvPicPr>
        <p:blipFill>
          <a:blip r:embed="rId4"/>
          <a:stretch>
            <a:fillRect/>
          </a:stretch>
        </p:blipFill>
        <p:spPr>
          <a:xfrm>
            <a:off x="5459538" y="3642083"/>
            <a:ext cx="3504950" cy="213688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10.4</a:t>
            </a:r>
            <a:r>
              <a:rPr lang="zh-CN" altLang="en-US" sz="3200" b="1" dirty="0"/>
              <a:t>节 </a:t>
            </a:r>
            <a:r>
              <a:rPr lang="en-US" altLang="zh-CN" sz="3200" b="1" dirty="0"/>
              <a:t>K</a:t>
            </a:r>
            <a:r>
              <a:rPr lang="zh-CN" altLang="en-US" sz="3200" b="1" dirty="0"/>
              <a:t>均值聚类</a:t>
            </a:r>
          </a:p>
        </p:txBody>
      </p:sp>
      <p:sp>
        <p:nvSpPr>
          <p:cNvPr id="3" name="文本框 2"/>
          <p:cNvSpPr txBox="1"/>
          <p:nvPr/>
        </p:nvSpPr>
        <p:spPr>
          <a:xfrm>
            <a:off x="-5705" y="980728"/>
            <a:ext cx="4610100" cy="369332"/>
          </a:xfrm>
          <a:prstGeom prst="rect">
            <a:avLst/>
          </a:prstGeom>
          <a:noFill/>
        </p:spPr>
        <p:txBody>
          <a:bodyPr wrap="square">
            <a:spAutoFit/>
          </a:bodyPr>
          <a:lstStyle/>
          <a:p>
            <a:r>
              <a:rPr lang="zh-CN" altLang="en-US" b="1" dirty="0"/>
              <a:t>步骤三：在数据集上使用</a:t>
            </a:r>
            <a:r>
              <a:rPr lang="en-US" altLang="zh-CN" b="1" dirty="0"/>
              <a:t>k=3</a:t>
            </a:r>
            <a:r>
              <a:rPr lang="zh-CN" altLang="en-US" b="1" dirty="0"/>
              <a:t>进行聚类</a:t>
            </a:r>
          </a:p>
        </p:txBody>
      </p:sp>
      <p:pic>
        <p:nvPicPr>
          <p:cNvPr id="4" name="图片 3"/>
          <p:cNvPicPr>
            <a:picLocks noChangeAspect="1"/>
          </p:cNvPicPr>
          <p:nvPr/>
        </p:nvPicPr>
        <p:blipFill>
          <a:blip r:embed="rId2"/>
          <a:stretch>
            <a:fillRect/>
          </a:stretch>
        </p:blipFill>
        <p:spPr>
          <a:xfrm>
            <a:off x="251520" y="1544975"/>
            <a:ext cx="7852329" cy="2950720"/>
          </a:xfrm>
          <a:prstGeom prst="rect">
            <a:avLst/>
          </a:prstGeom>
        </p:spPr>
      </p:pic>
      <p:pic>
        <p:nvPicPr>
          <p:cNvPr id="5" name="图片 4"/>
          <p:cNvPicPr>
            <a:picLocks noChangeAspect="1"/>
          </p:cNvPicPr>
          <p:nvPr/>
        </p:nvPicPr>
        <p:blipFill>
          <a:blip r:embed="rId3"/>
          <a:stretch>
            <a:fillRect/>
          </a:stretch>
        </p:blipFill>
        <p:spPr>
          <a:xfrm>
            <a:off x="3995936" y="3573016"/>
            <a:ext cx="4261123" cy="2731626"/>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0"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340768"/>
            <a:ext cx="20955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11"/>
          <p:cNvSpPr>
            <a:spLocks noChangeArrowheads="1"/>
          </p:cNvSpPr>
          <p:nvPr/>
        </p:nvSpPr>
        <p:spPr bwMode="auto">
          <a:xfrm>
            <a:off x="-12700" y="550863"/>
            <a:ext cx="957263" cy="82073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16" name="Group 12"/>
          <p:cNvGrpSpPr/>
          <p:nvPr/>
        </p:nvGrpSpPr>
        <p:grpSpPr bwMode="auto">
          <a:xfrm>
            <a:off x="-12700" y="738188"/>
            <a:ext cx="750888" cy="536575"/>
            <a:chOff x="0" y="410"/>
            <a:chExt cx="1288" cy="923"/>
          </a:xfrm>
        </p:grpSpPr>
        <p:sp>
          <p:nvSpPr>
            <p:cNvPr id="13329" name="Rectangle 7"/>
            <p:cNvSpPr>
              <a:spLocks noChangeArrowheads="1"/>
            </p:cNvSpPr>
            <p:nvPr/>
          </p:nvSpPr>
          <p:spPr bwMode="auto">
            <a:xfrm>
              <a:off x="644" y="410"/>
              <a:ext cx="644" cy="462"/>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0" name="Rectangle 8"/>
            <p:cNvSpPr>
              <a:spLocks noChangeArrowheads="1"/>
            </p:cNvSpPr>
            <p:nvPr/>
          </p:nvSpPr>
          <p:spPr bwMode="auto">
            <a:xfrm>
              <a:off x="644" y="872"/>
              <a:ext cx="644" cy="461"/>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31" name="Rectangle 9"/>
            <p:cNvSpPr>
              <a:spLocks noChangeArrowheads="1"/>
            </p:cNvSpPr>
            <p:nvPr/>
          </p:nvSpPr>
          <p:spPr bwMode="auto">
            <a:xfrm>
              <a:off x="0" y="872"/>
              <a:ext cx="644" cy="461"/>
            </a:xfrm>
            <a:prstGeom prst="rect">
              <a:avLst/>
            </a:prstGeom>
            <a:solidFill>
              <a:srgbClr val="1E1E1E"/>
            </a:solidFill>
            <a:ln w="19050">
              <a:solidFill>
                <a:schemeClr val="bg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3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 y="974"/>
              <a:ext cx="32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7" name="Rectangle 13"/>
          <p:cNvSpPr>
            <a:spLocks noGrp="1"/>
          </p:cNvSpPr>
          <p:nvPr>
            <p:ph type="title"/>
          </p:nvPr>
        </p:nvSpPr>
        <p:spPr>
          <a:xfrm>
            <a:off x="2085975" y="1364580"/>
            <a:ext cx="1917700" cy="563563"/>
          </a:xfrm>
          <a:noFill/>
        </p:spPr>
        <p:txBody>
          <a:bodyPr lIns="77526" tIns="38764" rIns="77526" bIns="38764"/>
          <a:lstStyle/>
          <a:p>
            <a:pPr eaLnBrk="1" hangingPunct="1"/>
            <a:r>
              <a:rPr lang="zh-CN" altLang="en-US" sz="3300" b="1"/>
              <a:t>授课要点</a:t>
            </a:r>
          </a:p>
        </p:txBody>
      </p:sp>
      <p:sp>
        <p:nvSpPr>
          <p:cNvPr id="13318" name="Rectangle 14"/>
          <p:cNvSpPr>
            <a:spLocks noGrp="1"/>
          </p:cNvSpPr>
          <p:nvPr>
            <p:ph type="body" idx="1"/>
          </p:nvPr>
        </p:nvSpPr>
        <p:spPr>
          <a:xfrm>
            <a:off x="2252663" y="2218654"/>
            <a:ext cx="5030787" cy="3658618"/>
          </a:xfrm>
          <a:noFill/>
        </p:spPr>
        <p:txBody>
          <a:bodyPr lIns="77526" tIns="38764" rIns="77526" bIns="38764"/>
          <a:lstStyle/>
          <a:p>
            <a:pPr eaLnBrk="1" hangingPunct="1">
              <a:lnSpc>
                <a:spcPct val="130000"/>
              </a:lnSpc>
            </a:pPr>
            <a:r>
              <a:rPr lang="en-US" altLang="zh-CN" sz="3100" b="1" dirty="0">
                <a:solidFill>
                  <a:schemeClr val="bg1">
                    <a:lumMod val="75000"/>
                  </a:schemeClr>
                </a:solidFill>
              </a:rPr>
              <a:t>SKlearn</a:t>
            </a:r>
            <a:r>
              <a:rPr lang="zh-CN" altLang="en-US" sz="3100" b="1" dirty="0">
                <a:solidFill>
                  <a:schemeClr val="bg1">
                    <a:lumMod val="75000"/>
                  </a:schemeClr>
                </a:solidFill>
              </a:rPr>
              <a:t>简介</a:t>
            </a:r>
            <a:endParaRPr lang="en-US" altLang="zh-CN" sz="3100" b="1" dirty="0">
              <a:solidFill>
                <a:schemeClr val="bg1">
                  <a:lumMod val="75000"/>
                </a:schemeClr>
              </a:solidFill>
            </a:endParaRPr>
          </a:p>
          <a:p>
            <a:pPr eaLnBrk="1" hangingPunct="1">
              <a:lnSpc>
                <a:spcPct val="130000"/>
              </a:lnSpc>
            </a:pPr>
            <a:r>
              <a:rPr lang="zh-CN" altLang="en-US" sz="3100" b="1" dirty="0">
                <a:solidFill>
                  <a:schemeClr val="bg1">
                    <a:lumMod val="75000"/>
                  </a:schemeClr>
                </a:solidFill>
              </a:rPr>
              <a:t>回归算法</a:t>
            </a:r>
            <a:endParaRPr lang="en-US" altLang="zh-CN" sz="3100" b="1" dirty="0">
              <a:solidFill>
                <a:schemeClr val="bg1">
                  <a:lumMod val="75000"/>
                </a:schemeClr>
              </a:solidFill>
            </a:endParaRPr>
          </a:p>
          <a:p>
            <a:pPr eaLnBrk="1" hangingPunct="1">
              <a:lnSpc>
                <a:spcPct val="130000"/>
              </a:lnSpc>
            </a:pPr>
            <a:r>
              <a:rPr lang="en-US" altLang="zh-CN" sz="3100" b="1" dirty="0">
                <a:solidFill>
                  <a:schemeClr val="bg1">
                    <a:lumMod val="75000"/>
                  </a:schemeClr>
                </a:solidFill>
              </a:rPr>
              <a:t> K</a:t>
            </a:r>
            <a:r>
              <a:rPr lang="zh-CN" altLang="en-US" sz="3100" b="1" dirty="0">
                <a:solidFill>
                  <a:schemeClr val="bg1">
                    <a:lumMod val="75000"/>
                  </a:schemeClr>
                </a:solidFill>
              </a:rPr>
              <a:t>近邻分类</a:t>
            </a:r>
            <a:endParaRPr lang="en-US" altLang="zh-CN" sz="3100" b="1" dirty="0">
              <a:solidFill>
                <a:schemeClr val="bg1">
                  <a:lumMod val="75000"/>
                </a:schemeClr>
              </a:solidFill>
            </a:endParaRPr>
          </a:p>
          <a:p>
            <a:pPr eaLnBrk="1" hangingPunct="1">
              <a:lnSpc>
                <a:spcPct val="130000"/>
              </a:lnSpc>
            </a:pPr>
            <a:r>
              <a:rPr lang="en-US" altLang="zh-CN" sz="3100" b="1" dirty="0">
                <a:solidFill>
                  <a:schemeClr val="bg1">
                    <a:lumMod val="75000"/>
                  </a:schemeClr>
                </a:solidFill>
              </a:rPr>
              <a:t> K</a:t>
            </a:r>
            <a:r>
              <a:rPr lang="zh-CN" altLang="en-US" sz="3100" b="1" dirty="0">
                <a:solidFill>
                  <a:schemeClr val="bg1">
                    <a:lumMod val="75000"/>
                  </a:schemeClr>
                </a:solidFill>
              </a:rPr>
              <a:t>均值聚类</a:t>
            </a:r>
            <a:endParaRPr lang="en-US" altLang="zh-CN" sz="3100" b="1" dirty="0">
              <a:solidFill>
                <a:schemeClr val="bg1">
                  <a:lumMod val="75000"/>
                </a:schemeClr>
              </a:solidFill>
            </a:endParaRPr>
          </a:p>
          <a:p>
            <a:pPr eaLnBrk="1" hangingPunct="1">
              <a:lnSpc>
                <a:spcPct val="130000"/>
              </a:lnSpc>
            </a:pPr>
            <a:r>
              <a:rPr lang="zh-CN" altLang="en-US" sz="3100" b="1" dirty="0">
                <a:solidFill>
                  <a:srgbClr val="004A67"/>
                </a:solidFill>
              </a:rPr>
              <a:t>人工神经网络</a:t>
            </a:r>
            <a:endParaRPr lang="en-US" altLang="zh-CN" sz="3100" b="1" dirty="0">
              <a:solidFill>
                <a:srgbClr val="004A67"/>
              </a:solidFill>
            </a:endParaRPr>
          </a:p>
          <a:p>
            <a:pPr eaLnBrk="1" hangingPunct="1">
              <a:lnSpc>
                <a:spcPct val="130000"/>
              </a:lnSpc>
            </a:pPr>
            <a:endParaRPr lang="zh-CN" altLang="en-US" sz="3100" b="1" dirty="0">
              <a:solidFill>
                <a:srgbClr val="004A67"/>
              </a:solidFill>
            </a:endParaRPr>
          </a:p>
        </p:txBody>
      </p:sp>
      <p:sp>
        <p:nvSpPr>
          <p:cNvPr id="13319" name="Rectangle 15"/>
          <p:cNvSpPr>
            <a:spLocks noChangeArrowheads="1"/>
          </p:cNvSpPr>
          <p:nvPr/>
        </p:nvSpPr>
        <p:spPr bwMode="auto">
          <a:xfrm>
            <a:off x="2054225" y="2121818"/>
            <a:ext cx="5607050" cy="3827462"/>
          </a:xfrm>
          <a:prstGeom prst="rect">
            <a:avLst/>
          </a:prstGeom>
          <a:noFill/>
          <a:ln w="38100">
            <a:solidFill>
              <a:srgbClr val="C0C0C0"/>
            </a:solidFill>
            <a:miter lim="800000"/>
          </a:ln>
          <a:extLst>
            <a:ext uri="{909E8E84-426E-40DD-AFC4-6F175D3DCCD1}">
              <a14:hiddenFill xmlns:a14="http://schemas.microsoft.com/office/drawing/2010/main">
                <a:solidFill>
                  <a:srgbClr val="FFFFFF"/>
                </a:solidFill>
              </a14:hiddenFill>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13320" name="Group 26"/>
          <p:cNvGrpSpPr/>
          <p:nvPr/>
        </p:nvGrpSpPr>
        <p:grpSpPr bwMode="auto">
          <a:xfrm>
            <a:off x="6808788" y="4257005"/>
            <a:ext cx="474662" cy="341313"/>
            <a:chOff x="4746" y="3879"/>
            <a:chExt cx="438" cy="314"/>
          </a:xfrm>
        </p:grpSpPr>
        <p:sp>
          <p:nvSpPr>
            <p:cNvPr id="13325" name="Rectangle 22"/>
            <p:cNvSpPr>
              <a:spLocks noChangeArrowheads="1"/>
            </p:cNvSpPr>
            <p:nvPr/>
          </p:nvSpPr>
          <p:spPr bwMode="auto">
            <a:xfrm>
              <a:off x="4965" y="3879"/>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6" name="Rectangle 23"/>
            <p:cNvSpPr>
              <a:spLocks noChangeArrowheads="1"/>
            </p:cNvSpPr>
            <p:nvPr/>
          </p:nvSpPr>
          <p:spPr bwMode="auto">
            <a:xfrm>
              <a:off x="4965" y="4036"/>
              <a:ext cx="219" cy="157"/>
            </a:xfrm>
            <a:prstGeom prst="rect">
              <a:avLst/>
            </a:prstGeom>
            <a:noFill/>
            <a:ln w="1905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7" name="Rectangle 24"/>
            <p:cNvSpPr>
              <a:spLocks noChangeArrowheads="1"/>
            </p:cNvSpPr>
            <p:nvPr/>
          </p:nvSpPr>
          <p:spPr bwMode="auto">
            <a:xfrm>
              <a:off x="4746" y="4036"/>
              <a:ext cx="219" cy="157"/>
            </a:xfrm>
            <a:prstGeom prst="rect">
              <a:avLst/>
            </a:prstGeom>
            <a:solidFill>
              <a:srgbClr val="C0C0C0"/>
            </a:solidFill>
            <a:ln w="19050">
              <a:solidFill>
                <a:srgbClr val="C0C0C0"/>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13328"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1" y="4071"/>
              <a:ext cx="10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21" name="Rectangle 27"/>
          <p:cNvSpPr>
            <a:spLocks noChangeArrowheads="1"/>
          </p:cNvSpPr>
          <p:nvPr/>
        </p:nvSpPr>
        <p:spPr bwMode="auto">
          <a:xfrm>
            <a:off x="4176713"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2" name="Rectangle 28"/>
          <p:cNvSpPr>
            <a:spLocks noChangeArrowheads="1"/>
          </p:cNvSpPr>
          <p:nvPr/>
        </p:nvSpPr>
        <p:spPr bwMode="auto">
          <a:xfrm>
            <a:off x="4413250" y="1844005"/>
            <a:ext cx="136525"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3" name="Rectangle 29"/>
          <p:cNvSpPr>
            <a:spLocks noChangeArrowheads="1"/>
          </p:cNvSpPr>
          <p:nvPr/>
        </p:nvSpPr>
        <p:spPr bwMode="auto">
          <a:xfrm>
            <a:off x="4637088" y="1844005"/>
            <a:ext cx="138112" cy="136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324" name="Text Box 2"/>
          <p:cNvSpPr txBox="1">
            <a:spLocks noChangeArrowheads="1"/>
          </p:cNvSpPr>
          <p:nvPr/>
        </p:nvSpPr>
        <p:spPr bwMode="auto">
          <a:xfrm>
            <a:off x="971550" y="25400"/>
            <a:ext cx="74882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4400" b="1" i="0" u="none" strike="noStrike" kern="1200" cap="none" spc="0" normalizeH="0" baseline="0" noProof="0">
                <a:ln>
                  <a:noFill/>
                </a:ln>
                <a:solidFill>
                  <a:srgbClr val="0000CC"/>
                </a:solidFill>
                <a:effectLst/>
                <a:uLnTx/>
                <a:uFillTx/>
                <a:latin typeface="黑体" panose="02010609060101010101" pitchFamily="49" charset="-122"/>
                <a:ea typeface="黑体" panose="02010609060101010101" pitchFamily="49" charset="-122"/>
                <a:cs typeface="+mn-cs"/>
              </a:rPr>
              <a:t>教学内容</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title"/>
          </p:nvPr>
        </p:nvSpPr>
        <p:spPr>
          <a:xfrm>
            <a:off x="107950" y="100519"/>
            <a:ext cx="8951913" cy="584775"/>
          </a:xfrm>
          <a:noFill/>
        </p:spPr>
        <p:txBody>
          <a:bodyPr>
            <a:spAutoFit/>
          </a:bodyPr>
          <a:lstStyle/>
          <a:p>
            <a:pPr eaLnBrk="1" hangingPunct="1"/>
            <a:r>
              <a:rPr lang="zh-CN" altLang="en-US" sz="3200" b="1" dirty="0"/>
              <a:t>第</a:t>
            </a:r>
            <a:r>
              <a:rPr lang="en-US" altLang="zh-CN" sz="3200" b="1" dirty="0"/>
              <a:t>10.5</a:t>
            </a:r>
            <a:r>
              <a:rPr lang="zh-CN" altLang="en-US" sz="3200" b="1" dirty="0"/>
              <a:t>节 人工神经网络</a:t>
            </a:r>
          </a:p>
        </p:txBody>
      </p:sp>
      <p:sp>
        <p:nvSpPr>
          <p:cNvPr id="6" name="文本框 5"/>
          <p:cNvSpPr txBox="1"/>
          <p:nvPr/>
        </p:nvSpPr>
        <p:spPr>
          <a:xfrm>
            <a:off x="107950" y="908720"/>
            <a:ext cx="4610100" cy="400110"/>
          </a:xfrm>
          <a:prstGeom prst="rect">
            <a:avLst/>
          </a:prstGeom>
          <a:noFill/>
        </p:spPr>
        <p:txBody>
          <a:bodyPr wrap="square">
            <a:spAutoFit/>
          </a:bodyPr>
          <a:lstStyle/>
          <a:p>
            <a:r>
              <a:rPr lang="zh-CN" altLang="en-US" sz="2000" b="1" dirty="0"/>
              <a:t>神经网络的基本原理</a:t>
            </a:r>
          </a:p>
        </p:txBody>
      </p:sp>
      <p:sp>
        <p:nvSpPr>
          <p:cNvPr id="8" name="文本框 7"/>
          <p:cNvSpPr txBox="1"/>
          <p:nvPr/>
        </p:nvSpPr>
        <p:spPr>
          <a:xfrm>
            <a:off x="395535" y="1308830"/>
            <a:ext cx="8664327" cy="3139321"/>
          </a:xfrm>
          <a:prstGeom prst="rect">
            <a:avLst/>
          </a:prstGeom>
          <a:noFill/>
        </p:spPr>
        <p:txBody>
          <a:bodyPr wrap="square">
            <a:spAutoFit/>
          </a:bodyPr>
          <a:lstStyle/>
          <a:p>
            <a:pPr marL="285750" indent="-285750" algn="just">
              <a:buFont typeface="Arial" panose="020B0604020202020204" pitchFamily="34" charset="0"/>
              <a:buChar char="•"/>
            </a:pPr>
            <a:r>
              <a:rPr lang="zh-CN" altLang="en-US" dirty="0">
                <a:latin typeface="+mn-ea"/>
                <a:ea typeface="+mn-ea"/>
              </a:rPr>
              <a:t>人工神经网络（</a:t>
            </a:r>
            <a:r>
              <a:rPr lang="en-US" altLang="zh-CN" dirty="0">
                <a:latin typeface="+mn-ea"/>
                <a:ea typeface="+mn-ea"/>
              </a:rPr>
              <a:t>Artificial Neural Network</a:t>
            </a:r>
            <a:r>
              <a:rPr lang="zh-CN" altLang="en-US" dirty="0">
                <a:latin typeface="+mn-ea"/>
                <a:ea typeface="+mn-ea"/>
              </a:rPr>
              <a:t>，</a:t>
            </a:r>
            <a:r>
              <a:rPr lang="en-US" altLang="zh-CN" dirty="0">
                <a:latin typeface="+mn-ea"/>
                <a:ea typeface="+mn-ea"/>
              </a:rPr>
              <a:t>ANN</a:t>
            </a:r>
            <a:r>
              <a:rPr lang="zh-CN" altLang="en-US" dirty="0">
                <a:latin typeface="+mn-ea"/>
                <a:ea typeface="+mn-ea"/>
              </a:rPr>
              <a:t>）</a:t>
            </a:r>
            <a:r>
              <a:rPr lang="en-US" altLang="zh-CN" dirty="0">
                <a:latin typeface="+mn-ea"/>
                <a:ea typeface="+mn-ea"/>
              </a:rPr>
              <a:t>20</a:t>
            </a:r>
            <a:r>
              <a:rPr lang="zh-CN" altLang="en-US" dirty="0">
                <a:latin typeface="+mn-ea"/>
                <a:ea typeface="+mn-ea"/>
              </a:rPr>
              <a:t>世纪</a:t>
            </a:r>
            <a:r>
              <a:rPr lang="en-US" altLang="zh-CN" dirty="0">
                <a:latin typeface="+mn-ea"/>
                <a:ea typeface="+mn-ea"/>
              </a:rPr>
              <a:t>40</a:t>
            </a:r>
            <a:r>
              <a:rPr lang="zh-CN" altLang="en-US" dirty="0">
                <a:latin typeface="+mn-ea"/>
                <a:ea typeface="+mn-ea"/>
              </a:rPr>
              <a:t>年代起源，</a:t>
            </a:r>
            <a:r>
              <a:rPr lang="en-US" altLang="zh-CN" dirty="0">
                <a:latin typeface="+mn-ea"/>
                <a:ea typeface="+mn-ea"/>
              </a:rPr>
              <a:t>20</a:t>
            </a:r>
            <a:r>
              <a:rPr lang="zh-CN" altLang="en-US" dirty="0">
                <a:latin typeface="+mn-ea"/>
                <a:ea typeface="+mn-ea"/>
              </a:rPr>
              <a:t>世纪</a:t>
            </a:r>
            <a:r>
              <a:rPr lang="en-US" altLang="zh-CN" dirty="0">
                <a:latin typeface="+mn-ea"/>
                <a:ea typeface="+mn-ea"/>
              </a:rPr>
              <a:t>80</a:t>
            </a:r>
            <a:r>
              <a:rPr lang="zh-CN" altLang="en-US" dirty="0">
                <a:latin typeface="+mn-ea"/>
                <a:ea typeface="+mn-ea"/>
              </a:rPr>
              <a:t>年代逐步兴起，基本思想是使用计算机模拟人脑的神经网络来实现机器学习。</a:t>
            </a:r>
            <a:endParaRPr lang="en-US" altLang="zh-CN" dirty="0">
              <a:latin typeface="+mn-ea"/>
              <a:ea typeface="+mn-ea"/>
            </a:endParaRPr>
          </a:p>
          <a:p>
            <a:pPr marL="285750" indent="-285750" algn="just">
              <a:buFont typeface="Arial" panose="020B0604020202020204" pitchFamily="34" charset="0"/>
              <a:buChar char="•"/>
            </a:pPr>
            <a:endParaRPr lang="zh-CN" altLang="en-US" dirty="0">
              <a:latin typeface="+mn-ea"/>
              <a:ea typeface="+mn-ea"/>
            </a:endParaRPr>
          </a:p>
          <a:p>
            <a:pPr marL="285750" indent="-285750" algn="just">
              <a:buFont typeface="Arial" panose="020B0604020202020204" pitchFamily="34" charset="0"/>
              <a:buChar char="•"/>
            </a:pPr>
            <a:r>
              <a:rPr lang="zh-CN" altLang="en-US" dirty="0">
                <a:latin typeface="+mn-ea"/>
                <a:ea typeface="+mn-ea"/>
              </a:rPr>
              <a:t>在机器学习领域，人工神经网络一般简称为神经网络或者神经计算。具有学习能力，而且经常是大量的神经元模型并行工作。</a:t>
            </a:r>
            <a:endParaRPr lang="en-US" altLang="zh-CN" dirty="0">
              <a:latin typeface="+mn-ea"/>
              <a:ea typeface="+mn-ea"/>
            </a:endParaRPr>
          </a:p>
          <a:p>
            <a:pPr marL="285750" indent="-285750" algn="just">
              <a:buFont typeface="Arial" panose="020B0604020202020204" pitchFamily="34" charset="0"/>
              <a:buChar char="•"/>
            </a:pPr>
            <a:endParaRPr lang="zh-CN" altLang="en-US" dirty="0">
              <a:latin typeface="+mn-ea"/>
              <a:ea typeface="+mn-ea"/>
            </a:endParaRPr>
          </a:p>
          <a:p>
            <a:pPr marL="285750" indent="-285750" algn="just">
              <a:buFont typeface="Arial" panose="020B0604020202020204" pitchFamily="34" charset="0"/>
              <a:buChar char="•"/>
            </a:pPr>
            <a:r>
              <a:rPr lang="zh-CN" altLang="en-US" dirty="0">
                <a:latin typeface="+mn-ea"/>
                <a:ea typeface="+mn-ea"/>
              </a:rPr>
              <a:t>神经网络主要包括</a:t>
            </a:r>
            <a:r>
              <a:rPr lang="zh-CN" altLang="en-US" b="1" dirty="0">
                <a:solidFill>
                  <a:srgbClr val="C00000"/>
                </a:solidFill>
                <a:latin typeface="+mn-ea"/>
                <a:ea typeface="+mn-ea"/>
              </a:rPr>
              <a:t>神经元、拓扑结构、训练规则</a:t>
            </a:r>
            <a:r>
              <a:rPr lang="zh-CN" altLang="en-US" dirty="0">
                <a:latin typeface="+mn-ea"/>
                <a:ea typeface="+mn-ea"/>
              </a:rPr>
              <a:t>三个要素，可以看作是按照一定规则连接起来的多个神经元构成的系统。各神经元能够根据经验自适应学习，同时还能并行化处理。</a:t>
            </a:r>
            <a:endParaRPr lang="en-US" altLang="zh-CN" dirty="0">
              <a:latin typeface="+mn-ea"/>
              <a:ea typeface="+mn-ea"/>
            </a:endParaRPr>
          </a:p>
          <a:p>
            <a:pPr marL="285750" indent="-285750" algn="just">
              <a:buFont typeface="Arial" panose="020B0604020202020204" pitchFamily="34" charset="0"/>
              <a:buChar char="•"/>
            </a:pPr>
            <a:endParaRPr lang="zh-CN" altLang="en-US" dirty="0">
              <a:latin typeface="+mn-ea"/>
              <a:ea typeface="+mn-ea"/>
            </a:endParaRPr>
          </a:p>
          <a:p>
            <a:pPr marL="285750" indent="-285750" algn="just">
              <a:buFont typeface="Arial" panose="020B0604020202020204" pitchFamily="34" charset="0"/>
              <a:buChar char="•"/>
            </a:pPr>
            <a:r>
              <a:rPr lang="zh-CN" altLang="en-US" dirty="0">
                <a:latin typeface="+mn-ea"/>
                <a:ea typeface="+mn-ea"/>
              </a:rPr>
              <a:t>神经网络算法也是深度学习的基础。</a:t>
            </a:r>
          </a:p>
        </p:txBody>
      </p:sp>
      <p:pic>
        <p:nvPicPr>
          <p:cNvPr id="9" name="图片 8"/>
          <p:cNvPicPr>
            <a:picLocks noChangeAspect="1"/>
          </p:cNvPicPr>
          <p:nvPr/>
        </p:nvPicPr>
        <p:blipFill>
          <a:blip r:embed="rId2"/>
          <a:stretch>
            <a:fillRect/>
          </a:stretch>
        </p:blipFill>
        <p:spPr>
          <a:xfrm>
            <a:off x="2143042" y="4448151"/>
            <a:ext cx="5150016" cy="167149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1c840eeb-5547-4220-bab3-98a6281e5458"/>
  <p:tag name="COMMONDATA" val="eyJoZGlkIjoiNDI1NGQ4MDY4NjMxYWVlMzc3ODM2NDE0MmU1ODUxYz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11743</Words>
  <Application>Microsoft Office PowerPoint</Application>
  <PresentationFormat>全屏显示(4:3)</PresentationFormat>
  <Paragraphs>1254</Paragraphs>
  <Slides>194</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194</vt:i4>
      </vt:variant>
    </vt:vector>
  </HeadingPairs>
  <TitlesOfParts>
    <vt:vector size="207" baseType="lpstr">
      <vt:lpstr>STIX Two Math</vt:lpstr>
      <vt:lpstr>黑体</vt:lpstr>
      <vt:lpstr>宋体</vt:lpstr>
      <vt:lpstr>微软雅黑</vt:lpstr>
      <vt:lpstr>微软雅黑 Light</vt:lpstr>
      <vt:lpstr>Arial</vt:lpstr>
      <vt:lpstr>Bahnschrift SemiBold SemiCondensed</vt:lpstr>
      <vt:lpstr>Calibri</vt:lpstr>
      <vt:lpstr>Cambria Math</vt:lpstr>
      <vt:lpstr>Times New Roman</vt:lpstr>
      <vt:lpstr>Wingdings</vt:lpstr>
      <vt:lpstr>Wingdings 3</vt:lpstr>
      <vt:lpstr>Office 主题​​</vt:lpstr>
      <vt:lpstr>PowerPoint 演示文稿</vt:lpstr>
      <vt:lpstr>PowerPoint 演示文稿</vt:lpstr>
      <vt:lpstr>授课要点</vt:lpstr>
      <vt:lpstr>前言</vt:lpstr>
      <vt:lpstr>前言</vt:lpstr>
      <vt:lpstr>前言</vt:lpstr>
      <vt:lpstr>前言</vt:lpstr>
      <vt:lpstr>前言</vt:lpstr>
      <vt:lpstr>前言</vt:lpstr>
      <vt:lpstr>前言</vt:lpstr>
      <vt:lpstr>前言</vt:lpstr>
      <vt:lpstr>前言</vt:lpstr>
      <vt:lpstr>前言</vt:lpstr>
      <vt:lpstr>前言</vt:lpstr>
      <vt:lpstr>前言</vt:lpstr>
      <vt:lpstr>前言</vt:lpstr>
      <vt:lpstr>前言</vt:lpstr>
      <vt:lpstr>前言</vt:lpstr>
      <vt:lpstr>前言</vt:lpstr>
      <vt:lpstr>前言</vt:lpstr>
      <vt:lpstr>授课要点</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第10.1节 SKlearn简介</vt:lpstr>
      <vt:lpstr>授课要点</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第10.2节 回归算法</vt:lpstr>
      <vt:lpstr>授课要点</vt:lpstr>
      <vt:lpstr>第10.3节 K近邻分类</vt:lpstr>
      <vt:lpstr>第10.3节 K近邻分类</vt:lpstr>
      <vt:lpstr>第10.3节 K近邻分类</vt:lpstr>
      <vt:lpstr>第10.3节 K近邻分类</vt:lpstr>
      <vt:lpstr>第10.3节 K近邻分类</vt:lpstr>
      <vt:lpstr>第10.3节 K近邻分类</vt:lpstr>
      <vt:lpstr>第10.3节 K近邻分类</vt:lpstr>
      <vt:lpstr>第10.3节 K近邻分类</vt:lpstr>
      <vt:lpstr>第10.3节 K近邻分类</vt:lpstr>
      <vt:lpstr>第10.3节 K近邻分类</vt:lpstr>
      <vt:lpstr>第10.3节 K近邻分类</vt:lpstr>
      <vt:lpstr>第10.3节 K近邻分类</vt:lpstr>
      <vt:lpstr>第10.3节 K近邻分类</vt:lpstr>
      <vt:lpstr>授课要点</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第10.4节 K均值聚类</vt:lpstr>
      <vt:lpstr>授课要点</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第10.5节 人工神经网络</vt:lpstr>
      <vt:lpstr>本章小结</vt:lpstr>
      <vt:lpstr>本章小结</vt:lpstr>
      <vt:lpstr>本章小结</vt:lpstr>
      <vt:lpstr>本章小结</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clily</dc:creator>
  <cp:lastModifiedBy>chengxi</cp:lastModifiedBy>
  <cp:revision>435</cp:revision>
  <dcterms:created xsi:type="dcterms:W3CDTF">2013-07-25T05:30:00Z</dcterms:created>
  <dcterms:modified xsi:type="dcterms:W3CDTF">2022-10-27T07:05:19Z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A499177EAA3F41879BFFC68E707A028A</vt:lpwstr>
  </property>
  <property fmtid="{D5CDD505-2E9C-101B-9397-08002B2CF9AE}" pid="3" name="KSOProductBuildVer">
    <vt:lpwstr>2052-11.1.0.12358</vt:lpwstr>
  </property>
</Properties>
</file>